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262" r:id="rId5"/>
    <p:sldId id="264" r:id="rId6"/>
    <p:sldId id="268" r:id="rId7"/>
    <p:sldId id="350" r:id="rId8"/>
    <p:sldId id="310" r:id="rId9"/>
    <p:sldId id="316" r:id="rId10"/>
    <p:sldId id="337" r:id="rId11"/>
    <p:sldId id="364" r:id="rId12"/>
    <p:sldId id="322" r:id="rId13"/>
    <p:sldId id="360" r:id="rId14"/>
    <p:sldId id="300" r:id="rId15"/>
    <p:sldId id="326" r:id="rId16"/>
    <p:sldId id="306" r:id="rId17"/>
    <p:sldId id="357" r:id="rId18"/>
    <p:sldId id="358" r:id="rId19"/>
    <p:sldId id="359" r:id="rId20"/>
    <p:sldId id="368" r:id="rId21"/>
    <p:sldId id="351" r:id="rId22"/>
    <p:sldId id="331" r:id="rId23"/>
    <p:sldId id="365" r:id="rId24"/>
    <p:sldId id="280" r:id="rId25"/>
    <p:sldId id="281" r:id="rId26"/>
    <p:sldId id="286" r:id="rId27"/>
    <p:sldId id="367" r:id="rId28"/>
    <p:sldId id="366" r:id="rId29"/>
    <p:sldId id="373" r:id="rId30"/>
    <p:sldId id="369" r:id="rId31"/>
    <p:sldId id="292" r:id="rId32"/>
    <p:sldId id="343" r:id="rId33"/>
    <p:sldId id="342" r:id="rId34"/>
    <p:sldId id="348" r:id="rId35"/>
    <p:sldId id="344" r:id="rId36"/>
    <p:sldId id="349" r:id="rId37"/>
    <p:sldId id="345" r:id="rId38"/>
    <p:sldId id="346" r:id="rId39"/>
    <p:sldId id="356" r:id="rId40"/>
    <p:sldId id="294" r:id="rId41"/>
    <p:sldId id="387" r:id="rId42"/>
    <p:sldId id="376" r:id="rId43"/>
    <p:sldId id="335" r:id="rId44"/>
    <p:sldId id="371" r:id="rId45"/>
    <p:sldId id="375" r:id="rId46"/>
    <p:sldId id="336" r:id="rId47"/>
    <p:sldId id="293" r:id="rId48"/>
    <p:sldId id="377" r:id="rId49"/>
    <p:sldId id="378" r:id="rId50"/>
    <p:sldId id="379" r:id="rId51"/>
    <p:sldId id="380" r:id="rId52"/>
    <p:sldId id="381" r:id="rId53"/>
    <p:sldId id="382" r:id="rId54"/>
    <p:sldId id="383" r:id="rId55"/>
    <p:sldId id="384" r:id="rId56"/>
    <p:sldId id="385" r:id="rId57"/>
    <p:sldId id="386" r:id="rId58"/>
    <p:sldId id="372" r:id="rId59"/>
    <p:sldId id="30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nter for Court Innovation" initials="CCI" lastIdx="6" clrIdx="0">
    <p:extLst>
      <p:ext uri="{19B8F6BF-5375-455C-9EA6-DF929625EA0E}">
        <p15:presenceInfo xmlns:p15="http://schemas.microsoft.com/office/powerpoint/2012/main" userId="Center for Court Innov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E4EEF8"/>
    <a:srgbClr val="F1B1B3"/>
    <a:srgbClr val="AB8B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C8376-6956-48BE-9D96-42E55FB1D588}" v="116" dt="2020-11-19T21:00:34.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4" autoAdjust="0"/>
    <p:restoredTop sz="85638" autoAdjust="0"/>
  </p:normalViewPr>
  <p:slideViewPr>
    <p:cSldViewPr snapToGrid="0">
      <p:cViewPr varScale="1">
        <p:scale>
          <a:sx n="55" d="100"/>
          <a:sy n="55" d="100"/>
        </p:scale>
        <p:origin x="660"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Aquart" userId="21cc83d3-ca5d-45ef-8bec-6f852a61ca9b" providerId="ADAL" clId="{B413A460-3390-47C3-B6D4-D2A8942DEEEA}"/>
    <pc:docChg chg="custSel addSld delSld modSld sldOrd">
      <pc:chgData name="Chloe Aquart" userId="21cc83d3-ca5d-45ef-8bec-6f852a61ca9b" providerId="ADAL" clId="{B413A460-3390-47C3-B6D4-D2A8942DEEEA}" dt="2020-11-19T20:53:09.462" v="48" actId="1076"/>
      <pc:docMkLst>
        <pc:docMk/>
      </pc:docMkLst>
      <pc:sldChg chg="addSp delSp modSp">
        <pc:chgData name="Chloe Aquart" userId="21cc83d3-ca5d-45ef-8bec-6f852a61ca9b" providerId="ADAL" clId="{B413A460-3390-47C3-B6D4-D2A8942DEEEA}" dt="2020-11-19T20:53:09.462" v="48" actId="1076"/>
        <pc:sldMkLst>
          <pc:docMk/>
          <pc:sldMk cId="3603775915" sldId="335"/>
        </pc:sldMkLst>
        <pc:spChg chg="mod">
          <ac:chgData name="Chloe Aquart" userId="21cc83d3-ca5d-45ef-8bec-6f852a61ca9b" providerId="ADAL" clId="{B413A460-3390-47C3-B6D4-D2A8942DEEEA}" dt="2020-11-19T20:49:12.755" v="31" actId="1076"/>
          <ac:spMkLst>
            <pc:docMk/>
            <pc:sldMk cId="3603775915" sldId="335"/>
            <ac:spMk id="8" creationId="{88740A17-1F91-4C6E-A1C9-4848ADE75C6F}"/>
          </ac:spMkLst>
        </pc:spChg>
        <pc:spChg chg="mod">
          <ac:chgData name="Chloe Aquart" userId="21cc83d3-ca5d-45ef-8bec-6f852a61ca9b" providerId="ADAL" clId="{B413A460-3390-47C3-B6D4-D2A8942DEEEA}" dt="2020-11-19T20:52:40.949" v="46" actId="1076"/>
          <ac:spMkLst>
            <pc:docMk/>
            <pc:sldMk cId="3603775915" sldId="335"/>
            <ac:spMk id="12" creationId="{694FC2B8-C5E9-4E7C-AB47-815B46DC6966}"/>
          </ac:spMkLst>
        </pc:spChg>
        <pc:picChg chg="del">
          <ac:chgData name="Chloe Aquart" userId="21cc83d3-ca5d-45ef-8bec-6f852a61ca9b" providerId="ADAL" clId="{B413A460-3390-47C3-B6D4-D2A8942DEEEA}" dt="2020-11-18T20:49:00.103" v="1" actId="478"/>
          <ac:picMkLst>
            <pc:docMk/>
            <pc:sldMk cId="3603775915" sldId="335"/>
            <ac:picMk id="4" creationId="{3F46DF7F-40C9-4760-ABCF-2D83CF6C4A93}"/>
          </ac:picMkLst>
        </pc:picChg>
        <pc:picChg chg="mod">
          <ac:chgData name="Chloe Aquart" userId="21cc83d3-ca5d-45ef-8bec-6f852a61ca9b" providerId="ADAL" clId="{B413A460-3390-47C3-B6D4-D2A8942DEEEA}" dt="2020-11-19T20:49:21.493" v="32" actId="1076"/>
          <ac:picMkLst>
            <pc:docMk/>
            <pc:sldMk cId="3603775915" sldId="335"/>
            <ac:picMk id="13" creationId="{3632C02B-A306-46AA-ACD5-3773E50E0896}"/>
          </ac:picMkLst>
        </pc:picChg>
        <pc:picChg chg="add mod">
          <ac:chgData name="Chloe Aquart" userId="21cc83d3-ca5d-45ef-8bec-6f852a61ca9b" providerId="ADAL" clId="{B413A460-3390-47C3-B6D4-D2A8942DEEEA}" dt="2020-11-19T20:52:04.272" v="36" actId="571"/>
          <ac:picMkLst>
            <pc:docMk/>
            <pc:sldMk cId="3603775915" sldId="335"/>
            <ac:picMk id="14" creationId="{C831FAEB-C28C-461C-B5F6-377D9E7B8461}"/>
          </ac:picMkLst>
        </pc:picChg>
        <pc:picChg chg="add del mod">
          <ac:chgData name="Chloe Aquart" userId="21cc83d3-ca5d-45ef-8bec-6f852a61ca9b" providerId="ADAL" clId="{B413A460-3390-47C3-B6D4-D2A8942DEEEA}" dt="2020-11-19T20:51:59.802" v="34" actId="478"/>
          <ac:picMkLst>
            <pc:docMk/>
            <pc:sldMk cId="3603775915" sldId="335"/>
            <ac:picMk id="1026" creationId="{A3E6C91F-4364-4D21-883D-978195806594}"/>
          </ac:picMkLst>
        </pc:picChg>
        <pc:picChg chg="add del mod">
          <ac:chgData name="Chloe Aquart" userId="21cc83d3-ca5d-45ef-8bec-6f852a61ca9b" providerId="ADAL" clId="{B413A460-3390-47C3-B6D4-D2A8942DEEEA}" dt="2020-11-19T20:52:26.821" v="43" actId="478"/>
          <ac:picMkLst>
            <pc:docMk/>
            <pc:sldMk cId="3603775915" sldId="335"/>
            <ac:picMk id="1028" creationId="{E75197ED-EA5F-4685-BDF2-234802EAEBCC}"/>
          </ac:picMkLst>
        </pc:picChg>
        <pc:picChg chg="add mod">
          <ac:chgData name="Chloe Aquart" userId="21cc83d3-ca5d-45ef-8bec-6f852a61ca9b" providerId="ADAL" clId="{B413A460-3390-47C3-B6D4-D2A8942DEEEA}" dt="2020-11-19T20:53:09.462" v="48" actId="1076"/>
          <ac:picMkLst>
            <pc:docMk/>
            <pc:sldMk cId="3603775915" sldId="335"/>
            <ac:picMk id="1030" creationId="{F253E8A5-6512-463D-AEC8-E14DD9EBC89B}"/>
          </ac:picMkLst>
        </pc:picChg>
      </pc:sldChg>
      <pc:sldChg chg="del">
        <pc:chgData name="Chloe Aquart" userId="21cc83d3-ca5d-45ef-8bec-6f852a61ca9b" providerId="ADAL" clId="{B413A460-3390-47C3-B6D4-D2A8942DEEEA}" dt="2020-11-18T20:49:36.430" v="2" actId="2696"/>
        <pc:sldMkLst>
          <pc:docMk/>
          <pc:sldMk cId="3008265617" sldId="340"/>
        </pc:sldMkLst>
      </pc:sldChg>
      <pc:sldChg chg="del">
        <pc:chgData name="Chloe Aquart" userId="21cc83d3-ca5d-45ef-8bec-6f852a61ca9b" providerId="ADAL" clId="{B413A460-3390-47C3-B6D4-D2A8942DEEEA}" dt="2020-11-18T20:49:41.524" v="3" actId="2696"/>
        <pc:sldMkLst>
          <pc:docMk/>
          <pc:sldMk cId="1038268347" sldId="374"/>
        </pc:sldMkLst>
      </pc:sldChg>
      <pc:sldChg chg="add ord">
        <pc:chgData name="Chloe Aquart" userId="21cc83d3-ca5d-45ef-8bec-6f852a61ca9b" providerId="ADAL" clId="{B413A460-3390-47C3-B6D4-D2A8942DEEEA}" dt="2020-11-18T20:49:44.936" v="4"/>
        <pc:sldMkLst>
          <pc:docMk/>
          <pc:sldMk cId="3210691316" sldId="387"/>
        </pc:sldMkLst>
      </pc:sldChg>
    </pc:docChg>
  </pc:docChgLst>
  <pc:docChgLst>
    <pc:chgData name="Chloe Aquart" userId="21cc83d3-ca5d-45ef-8bec-6f852a61ca9b" providerId="ADAL" clId="{483C8376-6956-48BE-9D96-42E55FB1D588}"/>
    <pc:docChg chg="modSld">
      <pc:chgData name="Chloe Aquart" userId="21cc83d3-ca5d-45ef-8bec-6f852a61ca9b" providerId="ADAL" clId="{483C8376-6956-48BE-9D96-42E55FB1D588}" dt="2020-11-19T21:00:34.343" v="66" actId="6549"/>
      <pc:docMkLst>
        <pc:docMk/>
      </pc:docMkLst>
      <pc:sldChg chg="modSp">
        <pc:chgData name="Chloe Aquart" userId="21cc83d3-ca5d-45ef-8bec-6f852a61ca9b" providerId="ADAL" clId="{483C8376-6956-48BE-9D96-42E55FB1D588}" dt="2020-11-19T21:00:02.258" v="65" actId="6549"/>
        <pc:sldMkLst>
          <pc:docMk/>
          <pc:sldMk cId="2395134011" sldId="377"/>
        </pc:sldMkLst>
        <pc:spChg chg="mod">
          <ac:chgData name="Chloe Aquart" userId="21cc83d3-ca5d-45ef-8bec-6f852a61ca9b" providerId="ADAL" clId="{483C8376-6956-48BE-9D96-42E55FB1D588}" dt="2020-11-19T21:00:02.258" v="65" actId="6549"/>
          <ac:spMkLst>
            <pc:docMk/>
            <pc:sldMk cId="2395134011" sldId="377"/>
            <ac:spMk id="13" creationId="{095FC6CB-8E54-44CD-B282-92DD2ABB03DB}"/>
          </ac:spMkLst>
        </pc:spChg>
      </pc:sldChg>
      <pc:sldChg chg="modSp">
        <pc:chgData name="Chloe Aquart" userId="21cc83d3-ca5d-45ef-8bec-6f852a61ca9b" providerId="ADAL" clId="{483C8376-6956-48BE-9D96-42E55FB1D588}" dt="2020-11-19T20:58:35.755" v="33" actId="20577"/>
        <pc:sldMkLst>
          <pc:docMk/>
          <pc:sldMk cId="374955741" sldId="378"/>
        </pc:sldMkLst>
        <pc:spChg chg="mod">
          <ac:chgData name="Chloe Aquart" userId="21cc83d3-ca5d-45ef-8bec-6f852a61ca9b" providerId="ADAL" clId="{483C8376-6956-48BE-9D96-42E55FB1D588}" dt="2020-11-19T20:58:35.755" v="33" actId="20577"/>
          <ac:spMkLst>
            <pc:docMk/>
            <pc:sldMk cId="374955741" sldId="378"/>
            <ac:spMk id="13" creationId="{095FC6CB-8E54-44CD-B282-92DD2ABB03DB}"/>
          </ac:spMkLst>
        </pc:spChg>
      </pc:sldChg>
      <pc:sldChg chg="modSp">
        <pc:chgData name="Chloe Aquart" userId="21cc83d3-ca5d-45ef-8bec-6f852a61ca9b" providerId="ADAL" clId="{483C8376-6956-48BE-9D96-42E55FB1D588}" dt="2020-11-19T20:58:00.291" v="24" actId="20577"/>
        <pc:sldMkLst>
          <pc:docMk/>
          <pc:sldMk cId="3367904388" sldId="381"/>
        </pc:sldMkLst>
        <pc:spChg chg="mod">
          <ac:chgData name="Chloe Aquart" userId="21cc83d3-ca5d-45ef-8bec-6f852a61ca9b" providerId="ADAL" clId="{483C8376-6956-48BE-9D96-42E55FB1D588}" dt="2020-11-19T20:58:00.291" v="24" actId="20577"/>
          <ac:spMkLst>
            <pc:docMk/>
            <pc:sldMk cId="3367904388" sldId="381"/>
            <ac:spMk id="13" creationId="{095FC6CB-8E54-44CD-B282-92DD2ABB03DB}"/>
          </ac:spMkLst>
        </pc:spChg>
      </pc:sldChg>
      <pc:sldChg chg="modSp">
        <pc:chgData name="Chloe Aquart" userId="21cc83d3-ca5d-45ef-8bec-6f852a61ca9b" providerId="ADAL" clId="{483C8376-6956-48BE-9D96-42E55FB1D588}" dt="2020-11-19T20:57:25.672" v="8" actId="6549"/>
        <pc:sldMkLst>
          <pc:docMk/>
          <pc:sldMk cId="2751910611" sldId="385"/>
        </pc:sldMkLst>
        <pc:spChg chg="mod">
          <ac:chgData name="Chloe Aquart" userId="21cc83d3-ca5d-45ef-8bec-6f852a61ca9b" providerId="ADAL" clId="{483C8376-6956-48BE-9D96-42E55FB1D588}" dt="2020-11-19T20:57:25.672" v="8" actId="6549"/>
          <ac:spMkLst>
            <pc:docMk/>
            <pc:sldMk cId="2751910611" sldId="385"/>
            <ac:spMk id="13" creationId="{095FC6CB-8E54-44CD-B282-92DD2ABB03DB}"/>
          </ac:spMkLst>
        </pc:spChg>
      </pc:sldChg>
      <pc:sldChg chg="modSp">
        <pc:chgData name="Chloe Aquart" userId="21cc83d3-ca5d-45ef-8bec-6f852a61ca9b" providerId="ADAL" clId="{483C8376-6956-48BE-9D96-42E55FB1D588}" dt="2020-11-19T21:00:34.343" v="66" actId="6549"/>
        <pc:sldMkLst>
          <pc:docMk/>
          <pc:sldMk cId="3722211890" sldId="386"/>
        </pc:sldMkLst>
        <pc:spChg chg="mod">
          <ac:chgData name="Chloe Aquart" userId="21cc83d3-ca5d-45ef-8bec-6f852a61ca9b" providerId="ADAL" clId="{483C8376-6956-48BE-9D96-42E55FB1D588}" dt="2020-11-19T21:00:34.343" v="66" actId="6549"/>
          <ac:spMkLst>
            <pc:docMk/>
            <pc:sldMk cId="3722211890" sldId="386"/>
            <ac:spMk id="13" creationId="{095FC6CB-8E54-44CD-B282-92DD2ABB03DB}"/>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25750947798198E-2"/>
          <c:y val="0.16528321056642101"/>
          <c:w val="0.84858868692815304"/>
          <c:h val="0.42043963254593197"/>
        </c:manualLayout>
      </c:layout>
      <c:barChart>
        <c:barDir val="col"/>
        <c:grouping val="clustered"/>
        <c:varyColors val="0"/>
        <c:ser>
          <c:idx val="0"/>
          <c:order val="0"/>
          <c:tx>
            <c:strRef>
              <c:f>Sheet1!$B$3</c:f>
              <c:strCache>
                <c:ptCount val="1"/>
                <c:pt idx="0">
                  <c:v>1994</c:v>
                </c:pt>
              </c:strCache>
            </c:strRef>
          </c:tx>
          <c:invertIfNegative val="0"/>
          <c:cat>
            <c:strRef>
              <c:f>Sheet1!$A$4:$A$12</c:f>
              <c:strCache>
                <c:ptCount val="9"/>
                <c:pt idx="0">
                  <c:v>Military</c:v>
                </c:pt>
                <c:pt idx="1">
                  <c:v>Religious Congregations</c:v>
                </c:pt>
                <c:pt idx="2">
                  <c:v>Medical System</c:v>
                </c:pt>
                <c:pt idx="3">
                  <c:v>Television news</c:v>
                </c:pt>
                <c:pt idx="4">
                  <c:v>Public schools</c:v>
                </c:pt>
                <c:pt idx="5">
                  <c:v>Newspapers</c:v>
                </c:pt>
                <c:pt idx="6">
                  <c:v>Organized Labor</c:v>
                </c:pt>
                <c:pt idx="7">
                  <c:v>Congress</c:v>
                </c:pt>
                <c:pt idx="8">
                  <c:v>Criminal Justice System</c:v>
                </c:pt>
              </c:strCache>
            </c:strRef>
          </c:cat>
          <c:val>
            <c:numRef>
              <c:f>Sheet1!$B$4:$B$12</c:f>
              <c:numCache>
                <c:formatCode>0%</c:formatCode>
                <c:ptCount val="9"/>
                <c:pt idx="0">
                  <c:v>0.64</c:v>
                </c:pt>
                <c:pt idx="1">
                  <c:v>0.54</c:v>
                </c:pt>
                <c:pt idx="2">
                  <c:v>0.36</c:v>
                </c:pt>
                <c:pt idx="3">
                  <c:v>0.35</c:v>
                </c:pt>
                <c:pt idx="4">
                  <c:v>0.34</c:v>
                </c:pt>
                <c:pt idx="5">
                  <c:v>0.28999999999999998</c:v>
                </c:pt>
                <c:pt idx="6">
                  <c:v>0.26</c:v>
                </c:pt>
                <c:pt idx="7">
                  <c:v>0.18</c:v>
                </c:pt>
                <c:pt idx="8">
                  <c:v>0.15</c:v>
                </c:pt>
              </c:numCache>
            </c:numRef>
          </c:val>
          <c:extLst>
            <c:ext xmlns:c16="http://schemas.microsoft.com/office/drawing/2014/chart" uri="{C3380CC4-5D6E-409C-BE32-E72D297353CC}">
              <c16:uniqueId val="{00000000-C50C-4B81-BC06-B955633EA670}"/>
            </c:ext>
          </c:extLst>
        </c:ser>
        <c:dLbls>
          <c:showLegendKey val="0"/>
          <c:showVal val="0"/>
          <c:showCatName val="0"/>
          <c:showSerName val="0"/>
          <c:showPercent val="0"/>
          <c:showBubbleSize val="0"/>
        </c:dLbls>
        <c:gapWidth val="150"/>
        <c:axId val="750203272"/>
        <c:axId val="241973816"/>
      </c:barChart>
      <c:catAx>
        <c:axId val="750203272"/>
        <c:scaling>
          <c:orientation val="minMax"/>
        </c:scaling>
        <c:delete val="0"/>
        <c:axPos val="b"/>
        <c:numFmt formatCode="General" sourceLinked="0"/>
        <c:majorTickMark val="out"/>
        <c:minorTickMark val="none"/>
        <c:tickLblPos val="nextTo"/>
        <c:crossAx val="241973816"/>
        <c:crosses val="autoZero"/>
        <c:auto val="1"/>
        <c:lblAlgn val="ctr"/>
        <c:lblOffset val="100"/>
        <c:noMultiLvlLbl val="0"/>
      </c:catAx>
      <c:valAx>
        <c:axId val="241973816"/>
        <c:scaling>
          <c:orientation val="minMax"/>
        </c:scaling>
        <c:delete val="0"/>
        <c:axPos val="l"/>
        <c:majorGridlines/>
        <c:numFmt formatCode="0%" sourceLinked="1"/>
        <c:majorTickMark val="out"/>
        <c:minorTickMark val="none"/>
        <c:tickLblPos val="nextTo"/>
        <c:crossAx val="750203272"/>
        <c:crosses val="autoZero"/>
        <c:crossBetween val="between"/>
      </c:valAx>
    </c:plotArea>
    <c:plotVisOnly val="1"/>
    <c:dispBlanksAs val="gap"/>
    <c:showDLblsOverMax val="0"/>
  </c:chart>
  <c:txPr>
    <a:bodyPr/>
    <a:lstStyle/>
    <a:p>
      <a:pPr>
        <a:defRPr sz="1800">
          <a:solidFill>
            <a:schemeClr val="tx1">
              <a:lumMod val="75000"/>
              <a:lumOff val="25000"/>
            </a:schemeClr>
          </a:solidFil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826A6-8C37-4256-B996-93A2C435F11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8924C12-066D-4575-8A1F-B4C186F94DF2}">
      <dgm:prSet phldrT="[Text]" custT="1"/>
      <dgm:spPr>
        <a:solidFill>
          <a:srgbClr val="E4EEF8"/>
        </a:solidFill>
        <a:ln w="57150" cap="flat" cmpd="sng" algn="ctr">
          <a:solidFill>
            <a:srgbClr val="002060"/>
          </a:solidFill>
          <a:prstDash val="solid"/>
          <a:miter lim="800000"/>
        </a:ln>
        <a:effectLst/>
      </dgm:spPr>
      <dgm:t>
        <a:bodyPr spcFirstLastPara="0" vert="horz" wrap="square" lIns="121920" tIns="121920" rIns="121920" bIns="121920" numCol="1" spcCol="1270" anchor="ctr" anchorCtr="0"/>
        <a:lstStyle/>
        <a:p>
          <a:pPr marL="0" lvl="0" indent="0" algn="ctr" defTabSz="1422400">
            <a:lnSpc>
              <a:spcPct val="90000"/>
            </a:lnSpc>
            <a:spcBef>
              <a:spcPct val="0"/>
            </a:spcBef>
            <a:spcAft>
              <a:spcPct val="35000"/>
            </a:spcAft>
            <a:buNone/>
          </a:pPr>
          <a:r>
            <a:rPr lang="en-US" sz="3200" kern="1200" dirty="0">
              <a:solidFill>
                <a:srgbClr val="002060"/>
              </a:solidFill>
              <a:latin typeface="Calibri" panose="020F0502020204030204"/>
              <a:ea typeface="+mn-ea"/>
              <a:cs typeface="+mn-cs"/>
            </a:rPr>
            <a:t>RESPECT</a:t>
          </a:r>
        </a:p>
      </dgm:t>
    </dgm:pt>
    <dgm:pt modelId="{C8883825-4183-4B57-991A-31558109E8DF}" type="parTrans" cxnId="{903BE30F-6F1E-4EE7-845B-65BE0AB4256B}">
      <dgm:prSet/>
      <dgm:spPr/>
      <dgm:t>
        <a:bodyPr/>
        <a:lstStyle/>
        <a:p>
          <a:endParaRPr lang="en-US"/>
        </a:p>
      </dgm:t>
    </dgm:pt>
    <dgm:pt modelId="{96D94C1C-411A-4C10-8D3F-857A4C6E753B}" type="sibTrans" cxnId="{903BE30F-6F1E-4EE7-845B-65BE0AB4256B}">
      <dgm:prSet/>
      <dgm:spPr/>
      <dgm:t>
        <a:bodyPr/>
        <a:lstStyle/>
        <a:p>
          <a:endParaRPr lang="en-US"/>
        </a:p>
      </dgm:t>
    </dgm:pt>
    <dgm:pt modelId="{C6159B84-8D74-4C24-8153-9D1CF34E3BF5}">
      <dgm:prSet phldrT="[Text]" custT="1"/>
      <dgm:spPr>
        <a:solidFill>
          <a:srgbClr val="E4EEF8"/>
        </a:solidFill>
        <a:ln w="57150">
          <a:solidFill>
            <a:srgbClr val="002060"/>
          </a:solidFill>
        </a:ln>
      </dgm:spPr>
      <dgm:t>
        <a:bodyPr/>
        <a:lstStyle/>
        <a:p>
          <a:r>
            <a:rPr lang="en-US" sz="3200" dirty="0">
              <a:solidFill>
                <a:srgbClr val="002060"/>
              </a:solidFill>
            </a:rPr>
            <a:t>VOICE</a:t>
          </a:r>
          <a:endParaRPr lang="en-US" sz="4800" dirty="0">
            <a:solidFill>
              <a:srgbClr val="002060"/>
            </a:solidFill>
          </a:endParaRPr>
        </a:p>
      </dgm:t>
    </dgm:pt>
    <dgm:pt modelId="{0B4E84B4-5B64-4F51-AC0A-2A19607A779C}" type="parTrans" cxnId="{8CF04EC2-3BF2-4C91-8658-F941620708AE}">
      <dgm:prSet/>
      <dgm:spPr/>
      <dgm:t>
        <a:bodyPr/>
        <a:lstStyle/>
        <a:p>
          <a:endParaRPr lang="en-US"/>
        </a:p>
      </dgm:t>
    </dgm:pt>
    <dgm:pt modelId="{0E9CBB0E-6B37-40D3-BC9C-A73DF83FD240}" type="sibTrans" cxnId="{8CF04EC2-3BF2-4C91-8658-F941620708AE}">
      <dgm:prSet/>
      <dgm:spPr/>
      <dgm:t>
        <a:bodyPr/>
        <a:lstStyle/>
        <a:p>
          <a:endParaRPr lang="en-US"/>
        </a:p>
      </dgm:t>
    </dgm:pt>
    <dgm:pt modelId="{67993700-15E8-4CCE-9C00-B6BB7C9D6FE3}">
      <dgm:prSet phldrT="[Text]" custT="1"/>
      <dgm:spPr>
        <a:solidFill>
          <a:srgbClr val="E4EEF8"/>
        </a:solidFill>
        <a:ln w="57150" cap="flat" cmpd="sng" algn="ctr">
          <a:solidFill>
            <a:srgbClr val="002060"/>
          </a:solidFill>
          <a:prstDash val="solid"/>
          <a:miter lim="800000"/>
        </a:ln>
        <a:effectLst/>
      </dgm:spPr>
      <dgm:t>
        <a:bodyPr spcFirstLastPara="0" vert="horz" wrap="square" lIns="121920" tIns="121920" rIns="121920" bIns="121920" numCol="1" spcCol="1270" anchor="ctr" anchorCtr="0"/>
        <a:lstStyle/>
        <a:p>
          <a:pPr marL="0" lvl="0" indent="0" algn="ctr" defTabSz="1422400">
            <a:lnSpc>
              <a:spcPct val="90000"/>
            </a:lnSpc>
            <a:spcBef>
              <a:spcPct val="0"/>
            </a:spcBef>
            <a:spcAft>
              <a:spcPct val="35000"/>
            </a:spcAft>
            <a:buNone/>
          </a:pPr>
          <a:r>
            <a:rPr lang="en-US" sz="3200" kern="1200" dirty="0">
              <a:solidFill>
                <a:srgbClr val="002060"/>
              </a:solidFill>
              <a:latin typeface="Calibri" panose="020F0502020204030204"/>
              <a:ea typeface="+mn-ea"/>
              <a:cs typeface="+mn-cs"/>
            </a:rPr>
            <a:t>NEUTRALITY</a:t>
          </a:r>
        </a:p>
      </dgm:t>
    </dgm:pt>
    <dgm:pt modelId="{11542B20-37BF-4736-A394-39F28AC8C032}" type="parTrans" cxnId="{E2886A64-66CD-45EF-B7B5-ED2E9987D51F}">
      <dgm:prSet/>
      <dgm:spPr/>
      <dgm:t>
        <a:bodyPr/>
        <a:lstStyle/>
        <a:p>
          <a:endParaRPr lang="en-US"/>
        </a:p>
      </dgm:t>
    </dgm:pt>
    <dgm:pt modelId="{AF669C64-3C1F-4625-9D81-98E4DDB2D194}" type="sibTrans" cxnId="{E2886A64-66CD-45EF-B7B5-ED2E9987D51F}">
      <dgm:prSet/>
      <dgm:spPr/>
      <dgm:t>
        <a:bodyPr/>
        <a:lstStyle/>
        <a:p>
          <a:endParaRPr lang="en-US"/>
        </a:p>
      </dgm:t>
    </dgm:pt>
    <dgm:pt modelId="{DC9D6150-4622-4733-A53C-D112B1342AC7}">
      <dgm:prSet phldrT="[Text]" custT="1"/>
      <dgm:spPr>
        <a:solidFill>
          <a:srgbClr val="E4EEF8"/>
        </a:solidFill>
        <a:ln w="57150" cap="flat" cmpd="sng" algn="ctr">
          <a:solidFill>
            <a:srgbClr val="002060"/>
          </a:solidFill>
          <a:prstDash val="solid"/>
          <a:miter lim="800000"/>
        </a:ln>
        <a:effectLst/>
      </dgm:spPr>
      <dgm:t>
        <a:bodyPr spcFirstLastPara="0" vert="horz" wrap="square" lIns="121920" tIns="121920" rIns="121920" bIns="121920" numCol="1" spcCol="1270" anchor="ctr" anchorCtr="0"/>
        <a:lstStyle/>
        <a:p>
          <a:pPr marL="0" lvl="0" indent="0" algn="ctr" defTabSz="1422400">
            <a:lnSpc>
              <a:spcPct val="90000"/>
            </a:lnSpc>
            <a:spcBef>
              <a:spcPct val="0"/>
            </a:spcBef>
            <a:spcAft>
              <a:spcPct val="35000"/>
            </a:spcAft>
            <a:buNone/>
          </a:pPr>
          <a:r>
            <a:rPr lang="en-US" sz="3200" kern="1200" dirty="0">
              <a:solidFill>
                <a:srgbClr val="002060"/>
              </a:solidFill>
              <a:latin typeface="Calibri" panose="020F0502020204030204"/>
              <a:ea typeface="+mn-ea"/>
              <a:cs typeface="+mn-cs"/>
            </a:rPr>
            <a:t>UNDERSTANDING</a:t>
          </a:r>
        </a:p>
      </dgm:t>
    </dgm:pt>
    <dgm:pt modelId="{B0A0CDCC-81AF-42A0-9887-5645BBED563F}" type="parTrans" cxnId="{3AEE0F7E-1FC8-456E-BBA6-52F8EE90B85C}">
      <dgm:prSet/>
      <dgm:spPr/>
      <dgm:t>
        <a:bodyPr/>
        <a:lstStyle/>
        <a:p>
          <a:endParaRPr lang="en-US"/>
        </a:p>
      </dgm:t>
    </dgm:pt>
    <dgm:pt modelId="{53C84F42-AD80-4E87-9C2A-AD4C7C496678}" type="sibTrans" cxnId="{3AEE0F7E-1FC8-456E-BBA6-52F8EE90B85C}">
      <dgm:prSet/>
      <dgm:spPr/>
      <dgm:t>
        <a:bodyPr/>
        <a:lstStyle/>
        <a:p>
          <a:endParaRPr lang="en-US"/>
        </a:p>
      </dgm:t>
    </dgm:pt>
    <dgm:pt modelId="{68F7D948-37A0-4D0E-8CA8-C553B0513677}" type="pres">
      <dgm:prSet presAssocID="{673826A6-8C37-4256-B996-93A2C435F11A}" presName="Name0" presStyleCnt="0">
        <dgm:presLayoutVars>
          <dgm:dir/>
          <dgm:resizeHandles val="exact"/>
        </dgm:presLayoutVars>
      </dgm:prSet>
      <dgm:spPr/>
    </dgm:pt>
    <dgm:pt modelId="{AAC20AC7-BEAD-4012-8E16-335FEA38F000}" type="pres">
      <dgm:prSet presAssocID="{673826A6-8C37-4256-B996-93A2C435F11A}" presName="cycle" presStyleCnt="0"/>
      <dgm:spPr/>
    </dgm:pt>
    <dgm:pt modelId="{EE4C11C5-31F9-432C-BE31-A0DD9DCB5A9A}" type="pres">
      <dgm:prSet presAssocID="{98924C12-066D-4575-8A1F-B4C186F94DF2}" presName="nodeFirstNode" presStyleLbl="node1" presStyleIdx="0" presStyleCnt="4">
        <dgm:presLayoutVars>
          <dgm:bulletEnabled val="1"/>
        </dgm:presLayoutVars>
      </dgm:prSet>
      <dgm:spPr>
        <a:xfrm>
          <a:off x="2365374" y="1042"/>
          <a:ext cx="3397249" cy="1698624"/>
        </a:xfrm>
        <a:prstGeom prst="roundRect">
          <a:avLst/>
        </a:prstGeom>
      </dgm:spPr>
    </dgm:pt>
    <dgm:pt modelId="{8CD94E07-9301-43F8-AD14-8B5FCC0CDCAE}" type="pres">
      <dgm:prSet presAssocID="{96D94C1C-411A-4C10-8D3F-857A4C6E753B}" presName="sibTransFirstNode" presStyleLbl="bgShp" presStyleIdx="0" presStyleCnt="1"/>
      <dgm:spPr/>
    </dgm:pt>
    <dgm:pt modelId="{81C8E8E9-53EB-4FF6-8225-E10E297AAD5A}" type="pres">
      <dgm:prSet presAssocID="{C6159B84-8D74-4C24-8153-9D1CF34E3BF5}" presName="nodeFollowingNodes" presStyleLbl="node1" presStyleIdx="1" presStyleCnt="4">
        <dgm:presLayoutVars>
          <dgm:bulletEnabled val="1"/>
        </dgm:presLayoutVars>
      </dgm:prSet>
      <dgm:spPr/>
    </dgm:pt>
    <dgm:pt modelId="{6AEA71D9-DC6F-4613-B57E-2EA0F1B51879}" type="pres">
      <dgm:prSet presAssocID="{67993700-15E8-4CCE-9C00-B6BB7C9D6FE3}" presName="nodeFollowingNodes" presStyleLbl="node1" presStyleIdx="2" presStyleCnt="4">
        <dgm:presLayoutVars>
          <dgm:bulletEnabled val="1"/>
        </dgm:presLayoutVars>
      </dgm:prSet>
      <dgm:spPr>
        <a:xfrm>
          <a:off x="2365375" y="3718999"/>
          <a:ext cx="3397249" cy="1698624"/>
        </a:xfrm>
        <a:prstGeom prst="roundRect">
          <a:avLst/>
        </a:prstGeom>
      </dgm:spPr>
    </dgm:pt>
    <dgm:pt modelId="{618F9C08-C0EC-49C4-B281-6B4B88CC59D9}" type="pres">
      <dgm:prSet presAssocID="{DC9D6150-4622-4733-A53C-D112B1342AC7}" presName="nodeFollowingNodes" presStyleLbl="node1" presStyleIdx="3" presStyleCnt="4">
        <dgm:presLayoutVars>
          <dgm:bulletEnabled val="1"/>
        </dgm:presLayoutVars>
      </dgm:prSet>
      <dgm:spPr>
        <a:xfrm>
          <a:off x="506396" y="1860021"/>
          <a:ext cx="3397249" cy="1698624"/>
        </a:xfrm>
        <a:prstGeom prst="roundRect">
          <a:avLst/>
        </a:prstGeom>
      </dgm:spPr>
    </dgm:pt>
  </dgm:ptLst>
  <dgm:cxnLst>
    <dgm:cxn modelId="{903BE30F-6F1E-4EE7-845B-65BE0AB4256B}" srcId="{673826A6-8C37-4256-B996-93A2C435F11A}" destId="{98924C12-066D-4575-8A1F-B4C186F94DF2}" srcOrd="0" destOrd="0" parTransId="{C8883825-4183-4B57-991A-31558109E8DF}" sibTransId="{96D94C1C-411A-4C10-8D3F-857A4C6E753B}"/>
    <dgm:cxn modelId="{14BAC521-49B8-44C2-9582-0CDB60E72170}" type="presOf" srcId="{DC9D6150-4622-4733-A53C-D112B1342AC7}" destId="{618F9C08-C0EC-49C4-B281-6B4B88CC59D9}" srcOrd="0" destOrd="0" presId="urn:microsoft.com/office/officeart/2005/8/layout/cycle3"/>
    <dgm:cxn modelId="{0169632C-FEA5-4B0D-BE74-4FE3DA5B75F2}" type="presOf" srcId="{C6159B84-8D74-4C24-8153-9D1CF34E3BF5}" destId="{81C8E8E9-53EB-4FF6-8225-E10E297AAD5A}" srcOrd="0" destOrd="0" presId="urn:microsoft.com/office/officeart/2005/8/layout/cycle3"/>
    <dgm:cxn modelId="{E2886A64-66CD-45EF-B7B5-ED2E9987D51F}" srcId="{673826A6-8C37-4256-B996-93A2C435F11A}" destId="{67993700-15E8-4CCE-9C00-B6BB7C9D6FE3}" srcOrd="2" destOrd="0" parTransId="{11542B20-37BF-4736-A394-39F28AC8C032}" sibTransId="{AF669C64-3C1F-4625-9D81-98E4DDB2D194}"/>
    <dgm:cxn modelId="{D0B62973-E536-429E-93A1-6C40B69D91D4}" type="presOf" srcId="{67993700-15E8-4CCE-9C00-B6BB7C9D6FE3}" destId="{6AEA71D9-DC6F-4613-B57E-2EA0F1B51879}" srcOrd="0" destOrd="0" presId="urn:microsoft.com/office/officeart/2005/8/layout/cycle3"/>
    <dgm:cxn modelId="{3AEE0F7E-1FC8-456E-BBA6-52F8EE90B85C}" srcId="{673826A6-8C37-4256-B996-93A2C435F11A}" destId="{DC9D6150-4622-4733-A53C-D112B1342AC7}" srcOrd="3" destOrd="0" parTransId="{B0A0CDCC-81AF-42A0-9887-5645BBED563F}" sibTransId="{53C84F42-AD80-4E87-9C2A-AD4C7C496678}"/>
    <dgm:cxn modelId="{69306181-75F3-4292-B850-BCF74FEE8382}" type="presOf" srcId="{673826A6-8C37-4256-B996-93A2C435F11A}" destId="{68F7D948-37A0-4D0E-8CA8-C553B0513677}" srcOrd="0" destOrd="0" presId="urn:microsoft.com/office/officeart/2005/8/layout/cycle3"/>
    <dgm:cxn modelId="{30C1C28D-747A-4545-B4C9-6FA152FD3B86}" type="presOf" srcId="{96D94C1C-411A-4C10-8D3F-857A4C6E753B}" destId="{8CD94E07-9301-43F8-AD14-8B5FCC0CDCAE}" srcOrd="0" destOrd="0" presId="urn:microsoft.com/office/officeart/2005/8/layout/cycle3"/>
    <dgm:cxn modelId="{8CF04EC2-3BF2-4C91-8658-F941620708AE}" srcId="{673826A6-8C37-4256-B996-93A2C435F11A}" destId="{C6159B84-8D74-4C24-8153-9D1CF34E3BF5}" srcOrd="1" destOrd="0" parTransId="{0B4E84B4-5B64-4F51-AC0A-2A19607A779C}" sibTransId="{0E9CBB0E-6B37-40D3-BC9C-A73DF83FD240}"/>
    <dgm:cxn modelId="{82CEA9FE-5DD4-4177-9A12-B26090777498}" type="presOf" srcId="{98924C12-066D-4575-8A1F-B4C186F94DF2}" destId="{EE4C11C5-31F9-432C-BE31-A0DD9DCB5A9A}" srcOrd="0" destOrd="0" presId="urn:microsoft.com/office/officeart/2005/8/layout/cycle3"/>
    <dgm:cxn modelId="{D720DE78-68A0-42FC-B865-D8D6FB364ED0}" type="presParOf" srcId="{68F7D948-37A0-4D0E-8CA8-C553B0513677}" destId="{AAC20AC7-BEAD-4012-8E16-335FEA38F000}" srcOrd="0" destOrd="0" presId="urn:microsoft.com/office/officeart/2005/8/layout/cycle3"/>
    <dgm:cxn modelId="{B60CC81D-5957-491B-A8FB-9CD8DA2AD5B1}" type="presParOf" srcId="{AAC20AC7-BEAD-4012-8E16-335FEA38F000}" destId="{EE4C11C5-31F9-432C-BE31-A0DD9DCB5A9A}" srcOrd="0" destOrd="0" presId="urn:microsoft.com/office/officeart/2005/8/layout/cycle3"/>
    <dgm:cxn modelId="{406D8E74-CC17-45AC-A845-EEEC4E487450}" type="presParOf" srcId="{AAC20AC7-BEAD-4012-8E16-335FEA38F000}" destId="{8CD94E07-9301-43F8-AD14-8B5FCC0CDCAE}" srcOrd="1" destOrd="0" presId="urn:microsoft.com/office/officeart/2005/8/layout/cycle3"/>
    <dgm:cxn modelId="{1920956F-652F-4D42-AFC7-E69A2F527A78}" type="presParOf" srcId="{AAC20AC7-BEAD-4012-8E16-335FEA38F000}" destId="{81C8E8E9-53EB-4FF6-8225-E10E297AAD5A}" srcOrd="2" destOrd="0" presId="urn:microsoft.com/office/officeart/2005/8/layout/cycle3"/>
    <dgm:cxn modelId="{66E8C635-21B7-4421-9615-CD898D3CCC70}" type="presParOf" srcId="{AAC20AC7-BEAD-4012-8E16-335FEA38F000}" destId="{6AEA71D9-DC6F-4613-B57E-2EA0F1B51879}" srcOrd="3" destOrd="0" presId="urn:microsoft.com/office/officeart/2005/8/layout/cycle3"/>
    <dgm:cxn modelId="{D0C84CD8-13E8-450E-BC06-9B3C4191CAB0}" type="presParOf" srcId="{AAC20AC7-BEAD-4012-8E16-335FEA38F000}" destId="{618F9C08-C0EC-49C4-B281-6B4B88CC59D9}"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C8466E-40C5-49B8-B606-8BE04C711DB3}" type="doc">
      <dgm:prSet loTypeId="urn:microsoft.com/office/officeart/2005/8/layout/pyramid2" loCatId="pyramid" qsTypeId="urn:microsoft.com/office/officeart/2005/8/quickstyle/simple1" qsCatId="simple" csTypeId="urn:microsoft.com/office/officeart/2005/8/colors/accent1_2" csCatId="accent1" phldr="1"/>
      <dgm:spPr/>
    </dgm:pt>
    <dgm:pt modelId="{0E5BA4C0-742F-4947-ABB3-18CE3A362618}">
      <dgm:prSet phldrT="[Text]"/>
      <dgm:spPr>
        <a:ln w="57150">
          <a:solidFill>
            <a:srgbClr val="002060"/>
          </a:solidFill>
        </a:ln>
      </dgm:spPr>
      <dgm:t>
        <a:bodyPr/>
        <a:lstStyle/>
        <a:p>
          <a:r>
            <a:rPr lang="en-US" dirty="0"/>
            <a:t>Victims/Witnesses</a:t>
          </a:r>
        </a:p>
      </dgm:t>
    </dgm:pt>
    <dgm:pt modelId="{855E2670-0C1D-450F-AEF5-AAEB05B10A63}" type="parTrans" cxnId="{EA24B412-5315-4FCA-9302-59C48566BFC4}">
      <dgm:prSet/>
      <dgm:spPr/>
      <dgm:t>
        <a:bodyPr/>
        <a:lstStyle/>
        <a:p>
          <a:endParaRPr lang="en-US"/>
        </a:p>
      </dgm:t>
    </dgm:pt>
    <dgm:pt modelId="{FC73F86C-C214-4B78-8F56-F7B1B486F6D3}" type="sibTrans" cxnId="{EA24B412-5315-4FCA-9302-59C48566BFC4}">
      <dgm:prSet/>
      <dgm:spPr/>
      <dgm:t>
        <a:bodyPr/>
        <a:lstStyle/>
        <a:p>
          <a:endParaRPr lang="en-US"/>
        </a:p>
      </dgm:t>
    </dgm:pt>
    <dgm:pt modelId="{2CABBA63-97C9-4A47-BFDC-2967B7A19C88}">
      <dgm:prSet phldrT="[Text]"/>
      <dgm:spPr>
        <a:ln w="57150">
          <a:solidFill>
            <a:srgbClr val="002060"/>
          </a:solidFill>
        </a:ln>
      </dgm:spPr>
      <dgm:t>
        <a:bodyPr/>
        <a:lstStyle/>
        <a:p>
          <a:r>
            <a:rPr lang="en-US" dirty="0"/>
            <a:t>The Accused</a:t>
          </a:r>
        </a:p>
      </dgm:t>
    </dgm:pt>
    <dgm:pt modelId="{FFB9E683-913D-4B8E-ACDD-DA2EC8FAEBE0}" type="parTrans" cxnId="{562A1B06-8382-44AD-8914-F6FBF0CA7217}">
      <dgm:prSet/>
      <dgm:spPr/>
      <dgm:t>
        <a:bodyPr/>
        <a:lstStyle/>
        <a:p>
          <a:endParaRPr lang="en-US"/>
        </a:p>
      </dgm:t>
    </dgm:pt>
    <dgm:pt modelId="{3769A5B6-8F87-493D-9B12-79A1BB277BC4}" type="sibTrans" cxnId="{562A1B06-8382-44AD-8914-F6FBF0CA7217}">
      <dgm:prSet/>
      <dgm:spPr/>
      <dgm:t>
        <a:bodyPr/>
        <a:lstStyle/>
        <a:p>
          <a:endParaRPr lang="en-US"/>
        </a:p>
      </dgm:t>
    </dgm:pt>
    <dgm:pt modelId="{2760C029-4D83-4250-8D4C-CA5D38198350}">
      <dgm:prSet phldrT="[Text]"/>
      <dgm:spPr>
        <a:ln w="57150">
          <a:solidFill>
            <a:srgbClr val="002060"/>
          </a:solidFill>
        </a:ln>
      </dgm:spPr>
      <dgm:t>
        <a:bodyPr/>
        <a:lstStyle/>
        <a:p>
          <a:r>
            <a:rPr lang="en-US" dirty="0"/>
            <a:t>The Community</a:t>
          </a:r>
        </a:p>
      </dgm:t>
    </dgm:pt>
    <dgm:pt modelId="{5120FB21-467B-49DD-BE9A-6B23F56C3277}" type="parTrans" cxnId="{5BA0B693-3E78-4099-ACC3-31BC174FC244}">
      <dgm:prSet/>
      <dgm:spPr/>
      <dgm:t>
        <a:bodyPr/>
        <a:lstStyle/>
        <a:p>
          <a:endParaRPr lang="en-US"/>
        </a:p>
      </dgm:t>
    </dgm:pt>
    <dgm:pt modelId="{B1211C39-7132-4DFB-8121-37756D8A74F9}" type="sibTrans" cxnId="{5BA0B693-3E78-4099-ACC3-31BC174FC244}">
      <dgm:prSet/>
      <dgm:spPr/>
      <dgm:t>
        <a:bodyPr/>
        <a:lstStyle/>
        <a:p>
          <a:endParaRPr lang="en-US"/>
        </a:p>
      </dgm:t>
    </dgm:pt>
    <dgm:pt modelId="{FEF8CBB4-7E92-4997-94B7-1C4C54E531CE}" type="pres">
      <dgm:prSet presAssocID="{92C8466E-40C5-49B8-B606-8BE04C711DB3}" presName="compositeShape" presStyleCnt="0">
        <dgm:presLayoutVars>
          <dgm:dir/>
          <dgm:resizeHandles/>
        </dgm:presLayoutVars>
      </dgm:prSet>
      <dgm:spPr/>
    </dgm:pt>
    <dgm:pt modelId="{9F8E5E8E-1648-4D20-9B7B-E2F3A4A92681}" type="pres">
      <dgm:prSet presAssocID="{92C8466E-40C5-49B8-B606-8BE04C711DB3}" presName="pyramid" presStyleLbl="node1" presStyleIdx="0" presStyleCnt="1"/>
      <dgm:spPr>
        <a:solidFill>
          <a:srgbClr val="E4EEF8"/>
        </a:solidFill>
        <a:ln w="57150">
          <a:solidFill>
            <a:srgbClr val="002060"/>
          </a:solidFill>
        </a:ln>
      </dgm:spPr>
    </dgm:pt>
    <dgm:pt modelId="{2A9DDD2B-6EA8-45DF-9FBC-C3D0B00DBB62}" type="pres">
      <dgm:prSet presAssocID="{92C8466E-40C5-49B8-B606-8BE04C711DB3}" presName="theList" presStyleCnt="0"/>
      <dgm:spPr/>
    </dgm:pt>
    <dgm:pt modelId="{F2A4225A-5CEA-4115-8BB4-D744E4F98C15}" type="pres">
      <dgm:prSet presAssocID="{0E5BA4C0-742F-4947-ABB3-18CE3A362618}" presName="aNode" presStyleLbl="fgAcc1" presStyleIdx="0" presStyleCnt="3" custLinFactY="-2911" custLinFactNeighborX="11860" custLinFactNeighborY="-100000">
        <dgm:presLayoutVars>
          <dgm:bulletEnabled val="1"/>
        </dgm:presLayoutVars>
      </dgm:prSet>
      <dgm:spPr/>
    </dgm:pt>
    <dgm:pt modelId="{357A8F33-DBC9-47B7-BCEE-5567AC57E0A8}" type="pres">
      <dgm:prSet presAssocID="{0E5BA4C0-742F-4947-ABB3-18CE3A362618}" presName="aSpace" presStyleCnt="0"/>
      <dgm:spPr/>
    </dgm:pt>
    <dgm:pt modelId="{EC9FA864-3492-431D-A306-08191592EF3A}" type="pres">
      <dgm:prSet presAssocID="{2CABBA63-97C9-4A47-BFDC-2967B7A19C88}" presName="aNode" presStyleLbl="fgAcc1" presStyleIdx="1" presStyleCnt="3" custLinFactNeighborX="30763" custLinFactNeighborY="-65134">
        <dgm:presLayoutVars>
          <dgm:bulletEnabled val="1"/>
        </dgm:presLayoutVars>
      </dgm:prSet>
      <dgm:spPr/>
    </dgm:pt>
    <dgm:pt modelId="{254510D1-4CE6-4A21-B40B-9633C8F6A717}" type="pres">
      <dgm:prSet presAssocID="{2CABBA63-97C9-4A47-BFDC-2967B7A19C88}" presName="aSpace" presStyleCnt="0"/>
      <dgm:spPr/>
    </dgm:pt>
    <dgm:pt modelId="{A8230995-03FD-43A3-9910-45AC3E8746A3}" type="pres">
      <dgm:prSet presAssocID="{2760C029-4D83-4250-8D4C-CA5D38198350}" presName="aNode" presStyleLbl="fgAcc1" presStyleIdx="2" presStyleCnt="3" custLinFactNeighborX="50406" custLinFactNeighborY="16282">
        <dgm:presLayoutVars>
          <dgm:bulletEnabled val="1"/>
        </dgm:presLayoutVars>
      </dgm:prSet>
      <dgm:spPr/>
    </dgm:pt>
    <dgm:pt modelId="{39470BD4-72C8-4C7A-9E9D-F3C66EB7C69B}" type="pres">
      <dgm:prSet presAssocID="{2760C029-4D83-4250-8D4C-CA5D38198350}" presName="aSpace" presStyleCnt="0"/>
      <dgm:spPr/>
    </dgm:pt>
  </dgm:ptLst>
  <dgm:cxnLst>
    <dgm:cxn modelId="{562A1B06-8382-44AD-8914-F6FBF0CA7217}" srcId="{92C8466E-40C5-49B8-B606-8BE04C711DB3}" destId="{2CABBA63-97C9-4A47-BFDC-2967B7A19C88}" srcOrd="1" destOrd="0" parTransId="{FFB9E683-913D-4B8E-ACDD-DA2EC8FAEBE0}" sibTransId="{3769A5B6-8F87-493D-9B12-79A1BB277BC4}"/>
    <dgm:cxn modelId="{EA24B412-5315-4FCA-9302-59C48566BFC4}" srcId="{92C8466E-40C5-49B8-B606-8BE04C711DB3}" destId="{0E5BA4C0-742F-4947-ABB3-18CE3A362618}" srcOrd="0" destOrd="0" parTransId="{855E2670-0C1D-450F-AEF5-AAEB05B10A63}" sibTransId="{FC73F86C-C214-4B78-8F56-F7B1B486F6D3}"/>
    <dgm:cxn modelId="{4777893E-764B-4F75-B7AA-944D379840AF}" type="presOf" srcId="{2CABBA63-97C9-4A47-BFDC-2967B7A19C88}" destId="{EC9FA864-3492-431D-A306-08191592EF3A}" srcOrd="0" destOrd="0" presId="urn:microsoft.com/office/officeart/2005/8/layout/pyramid2"/>
    <dgm:cxn modelId="{14257246-997D-4392-AB83-FF73C0424AA9}" type="presOf" srcId="{2760C029-4D83-4250-8D4C-CA5D38198350}" destId="{A8230995-03FD-43A3-9910-45AC3E8746A3}" srcOrd="0" destOrd="0" presId="urn:microsoft.com/office/officeart/2005/8/layout/pyramid2"/>
    <dgm:cxn modelId="{6EE61A89-1CF6-48FE-9AFD-885F5C584579}" type="presOf" srcId="{92C8466E-40C5-49B8-B606-8BE04C711DB3}" destId="{FEF8CBB4-7E92-4997-94B7-1C4C54E531CE}" srcOrd="0" destOrd="0" presId="urn:microsoft.com/office/officeart/2005/8/layout/pyramid2"/>
    <dgm:cxn modelId="{5BA0B693-3E78-4099-ACC3-31BC174FC244}" srcId="{92C8466E-40C5-49B8-B606-8BE04C711DB3}" destId="{2760C029-4D83-4250-8D4C-CA5D38198350}" srcOrd="2" destOrd="0" parTransId="{5120FB21-467B-49DD-BE9A-6B23F56C3277}" sibTransId="{B1211C39-7132-4DFB-8121-37756D8A74F9}"/>
    <dgm:cxn modelId="{16B4E09C-A30E-474C-A763-A1397D388527}" type="presOf" srcId="{0E5BA4C0-742F-4947-ABB3-18CE3A362618}" destId="{F2A4225A-5CEA-4115-8BB4-D744E4F98C15}" srcOrd="0" destOrd="0" presId="urn:microsoft.com/office/officeart/2005/8/layout/pyramid2"/>
    <dgm:cxn modelId="{07001756-0BBE-464A-91D2-CFD01B2CE399}" type="presParOf" srcId="{FEF8CBB4-7E92-4997-94B7-1C4C54E531CE}" destId="{9F8E5E8E-1648-4D20-9B7B-E2F3A4A92681}" srcOrd="0" destOrd="0" presId="urn:microsoft.com/office/officeart/2005/8/layout/pyramid2"/>
    <dgm:cxn modelId="{BF19046C-5C68-43F1-B19D-8182A3D8419A}" type="presParOf" srcId="{FEF8CBB4-7E92-4997-94B7-1C4C54E531CE}" destId="{2A9DDD2B-6EA8-45DF-9FBC-C3D0B00DBB62}" srcOrd="1" destOrd="0" presId="urn:microsoft.com/office/officeart/2005/8/layout/pyramid2"/>
    <dgm:cxn modelId="{278E7B3D-B590-4233-BF44-9A99260AA912}" type="presParOf" srcId="{2A9DDD2B-6EA8-45DF-9FBC-C3D0B00DBB62}" destId="{F2A4225A-5CEA-4115-8BB4-D744E4F98C15}" srcOrd="0" destOrd="0" presId="urn:microsoft.com/office/officeart/2005/8/layout/pyramid2"/>
    <dgm:cxn modelId="{ADB72039-4746-4C0C-9043-DAA54720F895}" type="presParOf" srcId="{2A9DDD2B-6EA8-45DF-9FBC-C3D0B00DBB62}" destId="{357A8F33-DBC9-47B7-BCEE-5567AC57E0A8}" srcOrd="1" destOrd="0" presId="urn:microsoft.com/office/officeart/2005/8/layout/pyramid2"/>
    <dgm:cxn modelId="{39F53824-2501-48ED-B49F-106B5743B815}" type="presParOf" srcId="{2A9DDD2B-6EA8-45DF-9FBC-C3D0B00DBB62}" destId="{EC9FA864-3492-431D-A306-08191592EF3A}" srcOrd="2" destOrd="0" presId="urn:microsoft.com/office/officeart/2005/8/layout/pyramid2"/>
    <dgm:cxn modelId="{ADFE5A76-91A9-4E0B-8C9E-A798CBFCE514}" type="presParOf" srcId="{2A9DDD2B-6EA8-45DF-9FBC-C3D0B00DBB62}" destId="{254510D1-4CE6-4A21-B40B-9633C8F6A717}" srcOrd="3" destOrd="0" presId="urn:microsoft.com/office/officeart/2005/8/layout/pyramid2"/>
    <dgm:cxn modelId="{3321A55F-1055-4CF1-9BF5-655F200F1198}" type="presParOf" srcId="{2A9DDD2B-6EA8-45DF-9FBC-C3D0B00DBB62}" destId="{A8230995-03FD-43A3-9910-45AC3E8746A3}" srcOrd="4" destOrd="0" presId="urn:microsoft.com/office/officeart/2005/8/layout/pyramid2"/>
    <dgm:cxn modelId="{C437E520-CA61-4B74-AE8C-B96F687F7187}" type="presParOf" srcId="{2A9DDD2B-6EA8-45DF-9FBC-C3D0B00DBB62}" destId="{39470BD4-72C8-4C7A-9E9D-F3C66EB7C69B}"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C8466E-40C5-49B8-B606-8BE04C711DB3}" type="doc">
      <dgm:prSet loTypeId="urn:microsoft.com/office/officeart/2005/8/layout/pyramid2" loCatId="pyramid" qsTypeId="urn:microsoft.com/office/officeart/2005/8/quickstyle/simple1" qsCatId="simple" csTypeId="urn:microsoft.com/office/officeart/2005/8/colors/accent1_2" csCatId="accent1" phldr="1"/>
      <dgm:spPr/>
    </dgm:pt>
    <dgm:pt modelId="{0E5BA4C0-742F-4947-ABB3-18CE3A362618}">
      <dgm:prSet phldrT="[Text]"/>
      <dgm:spPr>
        <a:ln w="57150">
          <a:solidFill>
            <a:srgbClr val="002060"/>
          </a:solidFill>
        </a:ln>
      </dgm:spPr>
      <dgm:t>
        <a:bodyPr/>
        <a:lstStyle/>
        <a:p>
          <a:r>
            <a:rPr lang="en-US" dirty="0"/>
            <a:t>Victims/Witnesses</a:t>
          </a:r>
        </a:p>
      </dgm:t>
    </dgm:pt>
    <dgm:pt modelId="{855E2670-0C1D-450F-AEF5-AAEB05B10A63}" type="parTrans" cxnId="{EA24B412-5315-4FCA-9302-59C48566BFC4}">
      <dgm:prSet/>
      <dgm:spPr/>
      <dgm:t>
        <a:bodyPr/>
        <a:lstStyle/>
        <a:p>
          <a:endParaRPr lang="en-US"/>
        </a:p>
      </dgm:t>
    </dgm:pt>
    <dgm:pt modelId="{FC73F86C-C214-4B78-8F56-F7B1B486F6D3}" type="sibTrans" cxnId="{EA24B412-5315-4FCA-9302-59C48566BFC4}">
      <dgm:prSet/>
      <dgm:spPr/>
      <dgm:t>
        <a:bodyPr/>
        <a:lstStyle/>
        <a:p>
          <a:endParaRPr lang="en-US"/>
        </a:p>
      </dgm:t>
    </dgm:pt>
    <dgm:pt modelId="{2CABBA63-97C9-4A47-BFDC-2967B7A19C88}">
      <dgm:prSet phldrT="[Text]"/>
      <dgm:spPr>
        <a:ln w="57150">
          <a:solidFill>
            <a:srgbClr val="002060"/>
          </a:solidFill>
        </a:ln>
      </dgm:spPr>
      <dgm:t>
        <a:bodyPr/>
        <a:lstStyle/>
        <a:p>
          <a:r>
            <a:rPr lang="en-US" dirty="0"/>
            <a:t>The Accused</a:t>
          </a:r>
        </a:p>
      </dgm:t>
    </dgm:pt>
    <dgm:pt modelId="{FFB9E683-913D-4B8E-ACDD-DA2EC8FAEBE0}" type="parTrans" cxnId="{562A1B06-8382-44AD-8914-F6FBF0CA7217}">
      <dgm:prSet/>
      <dgm:spPr/>
      <dgm:t>
        <a:bodyPr/>
        <a:lstStyle/>
        <a:p>
          <a:endParaRPr lang="en-US"/>
        </a:p>
      </dgm:t>
    </dgm:pt>
    <dgm:pt modelId="{3769A5B6-8F87-493D-9B12-79A1BB277BC4}" type="sibTrans" cxnId="{562A1B06-8382-44AD-8914-F6FBF0CA7217}">
      <dgm:prSet/>
      <dgm:spPr/>
      <dgm:t>
        <a:bodyPr/>
        <a:lstStyle/>
        <a:p>
          <a:endParaRPr lang="en-US"/>
        </a:p>
      </dgm:t>
    </dgm:pt>
    <dgm:pt modelId="{2760C029-4D83-4250-8D4C-CA5D38198350}">
      <dgm:prSet phldrT="[Text]"/>
      <dgm:spPr>
        <a:ln w="57150">
          <a:solidFill>
            <a:srgbClr val="002060"/>
          </a:solidFill>
        </a:ln>
      </dgm:spPr>
      <dgm:t>
        <a:bodyPr/>
        <a:lstStyle/>
        <a:p>
          <a:r>
            <a:rPr lang="en-US" dirty="0"/>
            <a:t>The Community</a:t>
          </a:r>
        </a:p>
      </dgm:t>
    </dgm:pt>
    <dgm:pt modelId="{5120FB21-467B-49DD-BE9A-6B23F56C3277}" type="parTrans" cxnId="{5BA0B693-3E78-4099-ACC3-31BC174FC244}">
      <dgm:prSet/>
      <dgm:spPr/>
      <dgm:t>
        <a:bodyPr/>
        <a:lstStyle/>
        <a:p>
          <a:endParaRPr lang="en-US"/>
        </a:p>
      </dgm:t>
    </dgm:pt>
    <dgm:pt modelId="{B1211C39-7132-4DFB-8121-37756D8A74F9}" type="sibTrans" cxnId="{5BA0B693-3E78-4099-ACC3-31BC174FC244}">
      <dgm:prSet/>
      <dgm:spPr/>
      <dgm:t>
        <a:bodyPr/>
        <a:lstStyle/>
        <a:p>
          <a:endParaRPr lang="en-US"/>
        </a:p>
      </dgm:t>
    </dgm:pt>
    <dgm:pt modelId="{FEF8CBB4-7E92-4997-94B7-1C4C54E531CE}" type="pres">
      <dgm:prSet presAssocID="{92C8466E-40C5-49B8-B606-8BE04C711DB3}" presName="compositeShape" presStyleCnt="0">
        <dgm:presLayoutVars>
          <dgm:dir/>
          <dgm:resizeHandles/>
        </dgm:presLayoutVars>
      </dgm:prSet>
      <dgm:spPr/>
    </dgm:pt>
    <dgm:pt modelId="{9F8E5E8E-1648-4D20-9B7B-E2F3A4A92681}" type="pres">
      <dgm:prSet presAssocID="{92C8466E-40C5-49B8-B606-8BE04C711DB3}" presName="pyramid" presStyleLbl="node1" presStyleIdx="0" presStyleCnt="1"/>
      <dgm:spPr>
        <a:solidFill>
          <a:srgbClr val="E4EEF8"/>
        </a:solidFill>
        <a:ln w="57150">
          <a:solidFill>
            <a:srgbClr val="002060"/>
          </a:solidFill>
        </a:ln>
      </dgm:spPr>
    </dgm:pt>
    <dgm:pt modelId="{2A9DDD2B-6EA8-45DF-9FBC-C3D0B00DBB62}" type="pres">
      <dgm:prSet presAssocID="{92C8466E-40C5-49B8-B606-8BE04C711DB3}" presName="theList" presStyleCnt="0"/>
      <dgm:spPr/>
    </dgm:pt>
    <dgm:pt modelId="{F2A4225A-5CEA-4115-8BB4-D744E4F98C15}" type="pres">
      <dgm:prSet presAssocID="{0E5BA4C0-742F-4947-ABB3-18CE3A362618}" presName="aNode" presStyleLbl="fgAcc1" presStyleIdx="0" presStyleCnt="3" custLinFactY="-2911" custLinFactNeighborX="11860" custLinFactNeighborY="-100000">
        <dgm:presLayoutVars>
          <dgm:bulletEnabled val="1"/>
        </dgm:presLayoutVars>
      </dgm:prSet>
      <dgm:spPr/>
    </dgm:pt>
    <dgm:pt modelId="{357A8F33-DBC9-47B7-BCEE-5567AC57E0A8}" type="pres">
      <dgm:prSet presAssocID="{0E5BA4C0-742F-4947-ABB3-18CE3A362618}" presName="aSpace" presStyleCnt="0"/>
      <dgm:spPr/>
    </dgm:pt>
    <dgm:pt modelId="{EC9FA864-3492-431D-A306-08191592EF3A}" type="pres">
      <dgm:prSet presAssocID="{2CABBA63-97C9-4A47-BFDC-2967B7A19C88}" presName="aNode" presStyleLbl="fgAcc1" presStyleIdx="1" presStyleCnt="3" custLinFactNeighborX="30763" custLinFactNeighborY="-65134">
        <dgm:presLayoutVars>
          <dgm:bulletEnabled val="1"/>
        </dgm:presLayoutVars>
      </dgm:prSet>
      <dgm:spPr/>
    </dgm:pt>
    <dgm:pt modelId="{254510D1-4CE6-4A21-B40B-9633C8F6A717}" type="pres">
      <dgm:prSet presAssocID="{2CABBA63-97C9-4A47-BFDC-2967B7A19C88}" presName="aSpace" presStyleCnt="0"/>
      <dgm:spPr/>
    </dgm:pt>
    <dgm:pt modelId="{A8230995-03FD-43A3-9910-45AC3E8746A3}" type="pres">
      <dgm:prSet presAssocID="{2760C029-4D83-4250-8D4C-CA5D38198350}" presName="aNode" presStyleLbl="fgAcc1" presStyleIdx="2" presStyleCnt="3" custLinFactNeighborX="50406" custLinFactNeighborY="16282">
        <dgm:presLayoutVars>
          <dgm:bulletEnabled val="1"/>
        </dgm:presLayoutVars>
      </dgm:prSet>
      <dgm:spPr/>
    </dgm:pt>
    <dgm:pt modelId="{39470BD4-72C8-4C7A-9E9D-F3C66EB7C69B}" type="pres">
      <dgm:prSet presAssocID="{2760C029-4D83-4250-8D4C-CA5D38198350}" presName="aSpace" presStyleCnt="0"/>
      <dgm:spPr/>
    </dgm:pt>
  </dgm:ptLst>
  <dgm:cxnLst>
    <dgm:cxn modelId="{562A1B06-8382-44AD-8914-F6FBF0CA7217}" srcId="{92C8466E-40C5-49B8-B606-8BE04C711DB3}" destId="{2CABBA63-97C9-4A47-BFDC-2967B7A19C88}" srcOrd="1" destOrd="0" parTransId="{FFB9E683-913D-4B8E-ACDD-DA2EC8FAEBE0}" sibTransId="{3769A5B6-8F87-493D-9B12-79A1BB277BC4}"/>
    <dgm:cxn modelId="{EA24B412-5315-4FCA-9302-59C48566BFC4}" srcId="{92C8466E-40C5-49B8-B606-8BE04C711DB3}" destId="{0E5BA4C0-742F-4947-ABB3-18CE3A362618}" srcOrd="0" destOrd="0" parTransId="{855E2670-0C1D-450F-AEF5-AAEB05B10A63}" sibTransId="{FC73F86C-C214-4B78-8F56-F7B1B486F6D3}"/>
    <dgm:cxn modelId="{4777893E-764B-4F75-B7AA-944D379840AF}" type="presOf" srcId="{2CABBA63-97C9-4A47-BFDC-2967B7A19C88}" destId="{EC9FA864-3492-431D-A306-08191592EF3A}" srcOrd="0" destOrd="0" presId="urn:microsoft.com/office/officeart/2005/8/layout/pyramid2"/>
    <dgm:cxn modelId="{14257246-997D-4392-AB83-FF73C0424AA9}" type="presOf" srcId="{2760C029-4D83-4250-8D4C-CA5D38198350}" destId="{A8230995-03FD-43A3-9910-45AC3E8746A3}" srcOrd="0" destOrd="0" presId="urn:microsoft.com/office/officeart/2005/8/layout/pyramid2"/>
    <dgm:cxn modelId="{6EE61A89-1CF6-48FE-9AFD-885F5C584579}" type="presOf" srcId="{92C8466E-40C5-49B8-B606-8BE04C711DB3}" destId="{FEF8CBB4-7E92-4997-94B7-1C4C54E531CE}" srcOrd="0" destOrd="0" presId="urn:microsoft.com/office/officeart/2005/8/layout/pyramid2"/>
    <dgm:cxn modelId="{5BA0B693-3E78-4099-ACC3-31BC174FC244}" srcId="{92C8466E-40C5-49B8-B606-8BE04C711DB3}" destId="{2760C029-4D83-4250-8D4C-CA5D38198350}" srcOrd="2" destOrd="0" parTransId="{5120FB21-467B-49DD-BE9A-6B23F56C3277}" sibTransId="{B1211C39-7132-4DFB-8121-37756D8A74F9}"/>
    <dgm:cxn modelId="{16B4E09C-A30E-474C-A763-A1397D388527}" type="presOf" srcId="{0E5BA4C0-742F-4947-ABB3-18CE3A362618}" destId="{F2A4225A-5CEA-4115-8BB4-D744E4F98C15}" srcOrd="0" destOrd="0" presId="urn:microsoft.com/office/officeart/2005/8/layout/pyramid2"/>
    <dgm:cxn modelId="{07001756-0BBE-464A-91D2-CFD01B2CE399}" type="presParOf" srcId="{FEF8CBB4-7E92-4997-94B7-1C4C54E531CE}" destId="{9F8E5E8E-1648-4D20-9B7B-E2F3A4A92681}" srcOrd="0" destOrd="0" presId="urn:microsoft.com/office/officeart/2005/8/layout/pyramid2"/>
    <dgm:cxn modelId="{BF19046C-5C68-43F1-B19D-8182A3D8419A}" type="presParOf" srcId="{FEF8CBB4-7E92-4997-94B7-1C4C54E531CE}" destId="{2A9DDD2B-6EA8-45DF-9FBC-C3D0B00DBB62}" srcOrd="1" destOrd="0" presId="urn:microsoft.com/office/officeart/2005/8/layout/pyramid2"/>
    <dgm:cxn modelId="{278E7B3D-B590-4233-BF44-9A99260AA912}" type="presParOf" srcId="{2A9DDD2B-6EA8-45DF-9FBC-C3D0B00DBB62}" destId="{F2A4225A-5CEA-4115-8BB4-D744E4F98C15}" srcOrd="0" destOrd="0" presId="urn:microsoft.com/office/officeart/2005/8/layout/pyramid2"/>
    <dgm:cxn modelId="{ADB72039-4746-4C0C-9043-DAA54720F895}" type="presParOf" srcId="{2A9DDD2B-6EA8-45DF-9FBC-C3D0B00DBB62}" destId="{357A8F33-DBC9-47B7-BCEE-5567AC57E0A8}" srcOrd="1" destOrd="0" presId="urn:microsoft.com/office/officeart/2005/8/layout/pyramid2"/>
    <dgm:cxn modelId="{39F53824-2501-48ED-B49F-106B5743B815}" type="presParOf" srcId="{2A9DDD2B-6EA8-45DF-9FBC-C3D0B00DBB62}" destId="{EC9FA864-3492-431D-A306-08191592EF3A}" srcOrd="2" destOrd="0" presId="urn:microsoft.com/office/officeart/2005/8/layout/pyramid2"/>
    <dgm:cxn modelId="{ADFE5A76-91A9-4E0B-8C9E-A798CBFCE514}" type="presParOf" srcId="{2A9DDD2B-6EA8-45DF-9FBC-C3D0B00DBB62}" destId="{254510D1-4CE6-4A21-B40B-9633C8F6A717}" srcOrd="3" destOrd="0" presId="urn:microsoft.com/office/officeart/2005/8/layout/pyramid2"/>
    <dgm:cxn modelId="{3321A55F-1055-4CF1-9BF5-655F200F1198}" type="presParOf" srcId="{2A9DDD2B-6EA8-45DF-9FBC-C3D0B00DBB62}" destId="{A8230995-03FD-43A3-9910-45AC3E8746A3}" srcOrd="4" destOrd="0" presId="urn:microsoft.com/office/officeart/2005/8/layout/pyramid2"/>
    <dgm:cxn modelId="{C437E520-CA61-4B74-AE8C-B96F687F7187}" type="presParOf" srcId="{2A9DDD2B-6EA8-45DF-9FBC-C3D0B00DBB62}" destId="{39470BD4-72C8-4C7A-9E9D-F3C66EB7C69B}"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C8466E-40C5-49B8-B606-8BE04C711DB3}" type="doc">
      <dgm:prSet loTypeId="urn:microsoft.com/office/officeart/2005/8/layout/pyramid2" loCatId="pyramid" qsTypeId="urn:microsoft.com/office/officeart/2005/8/quickstyle/simple1" qsCatId="simple" csTypeId="urn:microsoft.com/office/officeart/2005/8/colors/accent1_2" csCatId="accent1" phldr="1"/>
      <dgm:spPr/>
    </dgm:pt>
    <dgm:pt modelId="{0E5BA4C0-742F-4947-ABB3-18CE3A362618}">
      <dgm:prSet phldrT="[Text]"/>
      <dgm:spPr>
        <a:ln w="57150">
          <a:solidFill>
            <a:srgbClr val="002060"/>
          </a:solidFill>
        </a:ln>
      </dgm:spPr>
      <dgm:t>
        <a:bodyPr/>
        <a:lstStyle/>
        <a:p>
          <a:r>
            <a:rPr lang="en-US" dirty="0"/>
            <a:t>Victims/Witnesses</a:t>
          </a:r>
        </a:p>
      </dgm:t>
    </dgm:pt>
    <dgm:pt modelId="{855E2670-0C1D-450F-AEF5-AAEB05B10A63}" type="parTrans" cxnId="{EA24B412-5315-4FCA-9302-59C48566BFC4}">
      <dgm:prSet/>
      <dgm:spPr/>
      <dgm:t>
        <a:bodyPr/>
        <a:lstStyle/>
        <a:p>
          <a:endParaRPr lang="en-US"/>
        </a:p>
      </dgm:t>
    </dgm:pt>
    <dgm:pt modelId="{FC73F86C-C214-4B78-8F56-F7B1B486F6D3}" type="sibTrans" cxnId="{EA24B412-5315-4FCA-9302-59C48566BFC4}">
      <dgm:prSet/>
      <dgm:spPr/>
      <dgm:t>
        <a:bodyPr/>
        <a:lstStyle/>
        <a:p>
          <a:endParaRPr lang="en-US"/>
        </a:p>
      </dgm:t>
    </dgm:pt>
    <dgm:pt modelId="{2CABBA63-97C9-4A47-BFDC-2967B7A19C88}">
      <dgm:prSet phldrT="[Text]"/>
      <dgm:spPr>
        <a:ln w="57150">
          <a:solidFill>
            <a:srgbClr val="002060"/>
          </a:solidFill>
        </a:ln>
      </dgm:spPr>
      <dgm:t>
        <a:bodyPr/>
        <a:lstStyle/>
        <a:p>
          <a:r>
            <a:rPr lang="en-US" dirty="0"/>
            <a:t>The Accused</a:t>
          </a:r>
        </a:p>
      </dgm:t>
    </dgm:pt>
    <dgm:pt modelId="{FFB9E683-913D-4B8E-ACDD-DA2EC8FAEBE0}" type="parTrans" cxnId="{562A1B06-8382-44AD-8914-F6FBF0CA7217}">
      <dgm:prSet/>
      <dgm:spPr/>
      <dgm:t>
        <a:bodyPr/>
        <a:lstStyle/>
        <a:p>
          <a:endParaRPr lang="en-US"/>
        </a:p>
      </dgm:t>
    </dgm:pt>
    <dgm:pt modelId="{3769A5B6-8F87-493D-9B12-79A1BB277BC4}" type="sibTrans" cxnId="{562A1B06-8382-44AD-8914-F6FBF0CA7217}">
      <dgm:prSet/>
      <dgm:spPr/>
      <dgm:t>
        <a:bodyPr/>
        <a:lstStyle/>
        <a:p>
          <a:endParaRPr lang="en-US"/>
        </a:p>
      </dgm:t>
    </dgm:pt>
    <dgm:pt modelId="{2760C029-4D83-4250-8D4C-CA5D38198350}">
      <dgm:prSet phldrT="[Text]"/>
      <dgm:spPr>
        <a:ln w="57150">
          <a:solidFill>
            <a:srgbClr val="002060"/>
          </a:solidFill>
        </a:ln>
      </dgm:spPr>
      <dgm:t>
        <a:bodyPr/>
        <a:lstStyle/>
        <a:p>
          <a:r>
            <a:rPr lang="en-US" dirty="0"/>
            <a:t>The Community</a:t>
          </a:r>
        </a:p>
      </dgm:t>
    </dgm:pt>
    <dgm:pt modelId="{5120FB21-467B-49DD-BE9A-6B23F56C3277}" type="parTrans" cxnId="{5BA0B693-3E78-4099-ACC3-31BC174FC244}">
      <dgm:prSet/>
      <dgm:spPr/>
      <dgm:t>
        <a:bodyPr/>
        <a:lstStyle/>
        <a:p>
          <a:endParaRPr lang="en-US"/>
        </a:p>
      </dgm:t>
    </dgm:pt>
    <dgm:pt modelId="{B1211C39-7132-4DFB-8121-37756D8A74F9}" type="sibTrans" cxnId="{5BA0B693-3E78-4099-ACC3-31BC174FC244}">
      <dgm:prSet/>
      <dgm:spPr/>
      <dgm:t>
        <a:bodyPr/>
        <a:lstStyle/>
        <a:p>
          <a:endParaRPr lang="en-US"/>
        </a:p>
      </dgm:t>
    </dgm:pt>
    <dgm:pt modelId="{FEF8CBB4-7E92-4997-94B7-1C4C54E531CE}" type="pres">
      <dgm:prSet presAssocID="{92C8466E-40C5-49B8-B606-8BE04C711DB3}" presName="compositeShape" presStyleCnt="0">
        <dgm:presLayoutVars>
          <dgm:dir/>
          <dgm:resizeHandles/>
        </dgm:presLayoutVars>
      </dgm:prSet>
      <dgm:spPr/>
    </dgm:pt>
    <dgm:pt modelId="{9F8E5E8E-1648-4D20-9B7B-E2F3A4A92681}" type="pres">
      <dgm:prSet presAssocID="{92C8466E-40C5-49B8-B606-8BE04C711DB3}" presName="pyramid" presStyleLbl="node1" presStyleIdx="0" presStyleCnt="1"/>
      <dgm:spPr>
        <a:solidFill>
          <a:srgbClr val="E4EEF8"/>
        </a:solidFill>
        <a:ln w="57150">
          <a:solidFill>
            <a:srgbClr val="002060"/>
          </a:solidFill>
        </a:ln>
      </dgm:spPr>
    </dgm:pt>
    <dgm:pt modelId="{2A9DDD2B-6EA8-45DF-9FBC-C3D0B00DBB62}" type="pres">
      <dgm:prSet presAssocID="{92C8466E-40C5-49B8-B606-8BE04C711DB3}" presName="theList" presStyleCnt="0"/>
      <dgm:spPr/>
    </dgm:pt>
    <dgm:pt modelId="{F2A4225A-5CEA-4115-8BB4-D744E4F98C15}" type="pres">
      <dgm:prSet presAssocID="{0E5BA4C0-742F-4947-ABB3-18CE3A362618}" presName="aNode" presStyleLbl="fgAcc1" presStyleIdx="0" presStyleCnt="3" custLinFactY="-2911" custLinFactNeighborX="11860" custLinFactNeighborY="-100000">
        <dgm:presLayoutVars>
          <dgm:bulletEnabled val="1"/>
        </dgm:presLayoutVars>
      </dgm:prSet>
      <dgm:spPr/>
    </dgm:pt>
    <dgm:pt modelId="{357A8F33-DBC9-47B7-BCEE-5567AC57E0A8}" type="pres">
      <dgm:prSet presAssocID="{0E5BA4C0-742F-4947-ABB3-18CE3A362618}" presName="aSpace" presStyleCnt="0"/>
      <dgm:spPr/>
    </dgm:pt>
    <dgm:pt modelId="{EC9FA864-3492-431D-A306-08191592EF3A}" type="pres">
      <dgm:prSet presAssocID="{2CABBA63-97C9-4A47-BFDC-2967B7A19C88}" presName="aNode" presStyleLbl="fgAcc1" presStyleIdx="1" presStyleCnt="3" custLinFactNeighborX="30763" custLinFactNeighborY="-65134">
        <dgm:presLayoutVars>
          <dgm:bulletEnabled val="1"/>
        </dgm:presLayoutVars>
      </dgm:prSet>
      <dgm:spPr/>
    </dgm:pt>
    <dgm:pt modelId="{254510D1-4CE6-4A21-B40B-9633C8F6A717}" type="pres">
      <dgm:prSet presAssocID="{2CABBA63-97C9-4A47-BFDC-2967B7A19C88}" presName="aSpace" presStyleCnt="0"/>
      <dgm:spPr/>
    </dgm:pt>
    <dgm:pt modelId="{A8230995-03FD-43A3-9910-45AC3E8746A3}" type="pres">
      <dgm:prSet presAssocID="{2760C029-4D83-4250-8D4C-CA5D38198350}" presName="aNode" presStyleLbl="fgAcc1" presStyleIdx="2" presStyleCnt="3" custLinFactNeighborX="50406" custLinFactNeighborY="16282">
        <dgm:presLayoutVars>
          <dgm:bulletEnabled val="1"/>
        </dgm:presLayoutVars>
      </dgm:prSet>
      <dgm:spPr/>
    </dgm:pt>
    <dgm:pt modelId="{39470BD4-72C8-4C7A-9E9D-F3C66EB7C69B}" type="pres">
      <dgm:prSet presAssocID="{2760C029-4D83-4250-8D4C-CA5D38198350}" presName="aSpace" presStyleCnt="0"/>
      <dgm:spPr/>
    </dgm:pt>
  </dgm:ptLst>
  <dgm:cxnLst>
    <dgm:cxn modelId="{562A1B06-8382-44AD-8914-F6FBF0CA7217}" srcId="{92C8466E-40C5-49B8-B606-8BE04C711DB3}" destId="{2CABBA63-97C9-4A47-BFDC-2967B7A19C88}" srcOrd="1" destOrd="0" parTransId="{FFB9E683-913D-4B8E-ACDD-DA2EC8FAEBE0}" sibTransId="{3769A5B6-8F87-493D-9B12-79A1BB277BC4}"/>
    <dgm:cxn modelId="{EA24B412-5315-4FCA-9302-59C48566BFC4}" srcId="{92C8466E-40C5-49B8-B606-8BE04C711DB3}" destId="{0E5BA4C0-742F-4947-ABB3-18CE3A362618}" srcOrd="0" destOrd="0" parTransId="{855E2670-0C1D-450F-AEF5-AAEB05B10A63}" sibTransId="{FC73F86C-C214-4B78-8F56-F7B1B486F6D3}"/>
    <dgm:cxn modelId="{4777893E-764B-4F75-B7AA-944D379840AF}" type="presOf" srcId="{2CABBA63-97C9-4A47-BFDC-2967B7A19C88}" destId="{EC9FA864-3492-431D-A306-08191592EF3A}" srcOrd="0" destOrd="0" presId="urn:microsoft.com/office/officeart/2005/8/layout/pyramid2"/>
    <dgm:cxn modelId="{14257246-997D-4392-AB83-FF73C0424AA9}" type="presOf" srcId="{2760C029-4D83-4250-8D4C-CA5D38198350}" destId="{A8230995-03FD-43A3-9910-45AC3E8746A3}" srcOrd="0" destOrd="0" presId="urn:microsoft.com/office/officeart/2005/8/layout/pyramid2"/>
    <dgm:cxn modelId="{6EE61A89-1CF6-48FE-9AFD-885F5C584579}" type="presOf" srcId="{92C8466E-40C5-49B8-B606-8BE04C711DB3}" destId="{FEF8CBB4-7E92-4997-94B7-1C4C54E531CE}" srcOrd="0" destOrd="0" presId="urn:microsoft.com/office/officeart/2005/8/layout/pyramid2"/>
    <dgm:cxn modelId="{5BA0B693-3E78-4099-ACC3-31BC174FC244}" srcId="{92C8466E-40C5-49B8-B606-8BE04C711DB3}" destId="{2760C029-4D83-4250-8D4C-CA5D38198350}" srcOrd="2" destOrd="0" parTransId="{5120FB21-467B-49DD-BE9A-6B23F56C3277}" sibTransId="{B1211C39-7132-4DFB-8121-37756D8A74F9}"/>
    <dgm:cxn modelId="{16B4E09C-A30E-474C-A763-A1397D388527}" type="presOf" srcId="{0E5BA4C0-742F-4947-ABB3-18CE3A362618}" destId="{F2A4225A-5CEA-4115-8BB4-D744E4F98C15}" srcOrd="0" destOrd="0" presId="urn:microsoft.com/office/officeart/2005/8/layout/pyramid2"/>
    <dgm:cxn modelId="{07001756-0BBE-464A-91D2-CFD01B2CE399}" type="presParOf" srcId="{FEF8CBB4-7E92-4997-94B7-1C4C54E531CE}" destId="{9F8E5E8E-1648-4D20-9B7B-E2F3A4A92681}" srcOrd="0" destOrd="0" presId="urn:microsoft.com/office/officeart/2005/8/layout/pyramid2"/>
    <dgm:cxn modelId="{BF19046C-5C68-43F1-B19D-8182A3D8419A}" type="presParOf" srcId="{FEF8CBB4-7E92-4997-94B7-1C4C54E531CE}" destId="{2A9DDD2B-6EA8-45DF-9FBC-C3D0B00DBB62}" srcOrd="1" destOrd="0" presId="urn:microsoft.com/office/officeart/2005/8/layout/pyramid2"/>
    <dgm:cxn modelId="{278E7B3D-B590-4233-BF44-9A99260AA912}" type="presParOf" srcId="{2A9DDD2B-6EA8-45DF-9FBC-C3D0B00DBB62}" destId="{F2A4225A-5CEA-4115-8BB4-D744E4F98C15}" srcOrd="0" destOrd="0" presId="urn:microsoft.com/office/officeart/2005/8/layout/pyramid2"/>
    <dgm:cxn modelId="{ADB72039-4746-4C0C-9043-DAA54720F895}" type="presParOf" srcId="{2A9DDD2B-6EA8-45DF-9FBC-C3D0B00DBB62}" destId="{357A8F33-DBC9-47B7-BCEE-5567AC57E0A8}" srcOrd="1" destOrd="0" presId="urn:microsoft.com/office/officeart/2005/8/layout/pyramid2"/>
    <dgm:cxn modelId="{39F53824-2501-48ED-B49F-106B5743B815}" type="presParOf" srcId="{2A9DDD2B-6EA8-45DF-9FBC-C3D0B00DBB62}" destId="{EC9FA864-3492-431D-A306-08191592EF3A}" srcOrd="2" destOrd="0" presId="urn:microsoft.com/office/officeart/2005/8/layout/pyramid2"/>
    <dgm:cxn modelId="{ADFE5A76-91A9-4E0B-8C9E-A798CBFCE514}" type="presParOf" srcId="{2A9DDD2B-6EA8-45DF-9FBC-C3D0B00DBB62}" destId="{254510D1-4CE6-4A21-B40B-9633C8F6A717}" srcOrd="3" destOrd="0" presId="urn:microsoft.com/office/officeart/2005/8/layout/pyramid2"/>
    <dgm:cxn modelId="{3321A55F-1055-4CF1-9BF5-655F200F1198}" type="presParOf" srcId="{2A9DDD2B-6EA8-45DF-9FBC-C3D0B00DBB62}" destId="{A8230995-03FD-43A3-9910-45AC3E8746A3}" srcOrd="4" destOrd="0" presId="urn:microsoft.com/office/officeart/2005/8/layout/pyramid2"/>
    <dgm:cxn modelId="{C437E520-CA61-4B74-AE8C-B96F687F7187}" type="presParOf" srcId="{2A9DDD2B-6EA8-45DF-9FBC-C3D0B00DBB62}" destId="{39470BD4-72C8-4C7A-9E9D-F3C66EB7C69B}"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C8466E-40C5-49B8-B606-8BE04C711DB3}" type="doc">
      <dgm:prSet loTypeId="urn:microsoft.com/office/officeart/2005/8/layout/pyramid2" loCatId="pyramid" qsTypeId="urn:microsoft.com/office/officeart/2005/8/quickstyle/simple1" qsCatId="simple" csTypeId="urn:microsoft.com/office/officeart/2005/8/colors/accent1_2" csCatId="accent1" phldr="1"/>
      <dgm:spPr/>
    </dgm:pt>
    <dgm:pt modelId="{0E5BA4C0-742F-4947-ABB3-18CE3A362618}">
      <dgm:prSet phldrT="[Text]"/>
      <dgm:spPr>
        <a:ln w="57150">
          <a:solidFill>
            <a:srgbClr val="002060"/>
          </a:solidFill>
        </a:ln>
      </dgm:spPr>
      <dgm:t>
        <a:bodyPr/>
        <a:lstStyle/>
        <a:p>
          <a:r>
            <a:rPr lang="en-US" dirty="0"/>
            <a:t>Victims/Witnesses</a:t>
          </a:r>
        </a:p>
      </dgm:t>
    </dgm:pt>
    <dgm:pt modelId="{855E2670-0C1D-450F-AEF5-AAEB05B10A63}" type="parTrans" cxnId="{EA24B412-5315-4FCA-9302-59C48566BFC4}">
      <dgm:prSet/>
      <dgm:spPr/>
      <dgm:t>
        <a:bodyPr/>
        <a:lstStyle/>
        <a:p>
          <a:endParaRPr lang="en-US"/>
        </a:p>
      </dgm:t>
    </dgm:pt>
    <dgm:pt modelId="{FC73F86C-C214-4B78-8F56-F7B1B486F6D3}" type="sibTrans" cxnId="{EA24B412-5315-4FCA-9302-59C48566BFC4}">
      <dgm:prSet/>
      <dgm:spPr/>
      <dgm:t>
        <a:bodyPr/>
        <a:lstStyle/>
        <a:p>
          <a:endParaRPr lang="en-US"/>
        </a:p>
      </dgm:t>
    </dgm:pt>
    <dgm:pt modelId="{2CABBA63-97C9-4A47-BFDC-2967B7A19C88}">
      <dgm:prSet phldrT="[Text]"/>
      <dgm:spPr>
        <a:ln w="57150">
          <a:solidFill>
            <a:srgbClr val="002060"/>
          </a:solidFill>
        </a:ln>
      </dgm:spPr>
      <dgm:t>
        <a:bodyPr/>
        <a:lstStyle/>
        <a:p>
          <a:r>
            <a:rPr lang="en-US" dirty="0"/>
            <a:t>The Accused</a:t>
          </a:r>
        </a:p>
      </dgm:t>
    </dgm:pt>
    <dgm:pt modelId="{FFB9E683-913D-4B8E-ACDD-DA2EC8FAEBE0}" type="parTrans" cxnId="{562A1B06-8382-44AD-8914-F6FBF0CA7217}">
      <dgm:prSet/>
      <dgm:spPr/>
      <dgm:t>
        <a:bodyPr/>
        <a:lstStyle/>
        <a:p>
          <a:endParaRPr lang="en-US"/>
        </a:p>
      </dgm:t>
    </dgm:pt>
    <dgm:pt modelId="{3769A5B6-8F87-493D-9B12-79A1BB277BC4}" type="sibTrans" cxnId="{562A1B06-8382-44AD-8914-F6FBF0CA7217}">
      <dgm:prSet/>
      <dgm:spPr/>
      <dgm:t>
        <a:bodyPr/>
        <a:lstStyle/>
        <a:p>
          <a:endParaRPr lang="en-US"/>
        </a:p>
      </dgm:t>
    </dgm:pt>
    <dgm:pt modelId="{2760C029-4D83-4250-8D4C-CA5D38198350}">
      <dgm:prSet phldrT="[Text]"/>
      <dgm:spPr>
        <a:ln w="57150">
          <a:solidFill>
            <a:srgbClr val="002060"/>
          </a:solidFill>
        </a:ln>
      </dgm:spPr>
      <dgm:t>
        <a:bodyPr/>
        <a:lstStyle/>
        <a:p>
          <a:r>
            <a:rPr lang="en-US" dirty="0"/>
            <a:t>The Community</a:t>
          </a:r>
        </a:p>
      </dgm:t>
    </dgm:pt>
    <dgm:pt modelId="{5120FB21-467B-49DD-BE9A-6B23F56C3277}" type="parTrans" cxnId="{5BA0B693-3E78-4099-ACC3-31BC174FC244}">
      <dgm:prSet/>
      <dgm:spPr/>
      <dgm:t>
        <a:bodyPr/>
        <a:lstStyle/>
        <a:p>
          <a:endParaRPr lang="en-US"/>
        </a:p>
      </dgm:t>
    </dgm:pt>
    <dgm:pt modelId="{B1211C39-7132-4DFB-8121-37756D8A74F9}" type="sibTrans" cxnId="{5BA0B693-3E78-4099-ACC3-31BC174FC244}">
      <dgm:prSet/>
      <dgm:spPr/>
      <dgm:t>
        <a:bodyPr/>
        <a:lstStyle/>
        <a:p>
          <a:endParaRPr lang="en-US"/>
        </a:p>
      </dgm:t>
    </dgm:pt>
    <dgm:pt modelId="{FEF8CBB4-7E92-4997-94B7-1C4C54E531CE}" type="pres">
      <dgm:prSet presAssocID="{92C8466E-40C5-49B8-B606-8BE04C711DB3}" presName="compositeShape" presStyleCnt="0">
        <dgm:presLayoutVars>
          <dgm:dir/>
          <dgm:resizeHandles/>
        </dgm:presLayoutVars>
      </dgm:prSet>
      <dgm:spPr/>
    </dgm:pt>
    <dgm:pt modelId="{9F8E5E8E-1648-4D20-9B7B-E2F3A4A92681}" type="pres">
      <dgm:prSet presAssocID="{92C8466E-40C5-49B8-B606-8BE04C711DB3}" presName="pyramid" presStyleLbl="node1" presStyleIdx="0" presStyleCnt="1"/>
      <dgm:spPr>
        <a:solidFill>
          <a:srgbClr val="E4EEF8"/>
        </a:solidFill>
        <a:ln w="57150">
          <a:solidFill>
            <a:srgbClr val="002060"/>
          </a:solidFill>
        </a:ln>
      </dgm:spPr>
    </dgm:pt>
    <dgm:pt modelId="{2A9DDD2B-6EA8-45DF-9FBC-C3D0B00DBB62}" type="pres">
      <dgm:prSet presAssocID="{92C8466E-40C5-49B8-B606-8BE04C711DB3}" presName="theList" presStyleCnt="0"/>
      <dgm:spPr/>
    </dgm:pt>
    <dgm:pt modelId="{F2A4225A-5CEA-4115-8BB4-D744E4F98C15}" type="pres">
      <dgm:prSet presAssocID="{0E5BA4C0-742F-4947-ABB3-18CE3A362618}" presName="aNode" presStyleLbl="fgAcc1" presStyleIdx="0" presStyleCnt="3" custLinFactY="-2911" custLinFactNeighborX="11860" custLinFactNeighborY="-100000">
        <dgm:presLayoutVars>
          <dgm:bulletEnabled val="1"/>
        </dgm:presLayoutVars>
      </dgm:prSet>
      <dgm:spPr/>
    </dgm:pt>
    <dgm:pt modelId="{357A8F33-DBC9-47B7-BCEE-5567AC57E0A8}" type="pres">
      <dgm:prSet presAssocID="{0E5BA4C0-742F-4947-ABB3-18CE3A362618}" presName="aSpace" presStyleCnt="0"/>
      <dgm:spPr/>
    </dgm:pt>
    <dgm:pt modelId="{EC9FA864-3492-431D-A306-08191592EF3A}" type="pres">
      <dgm:prSet presAssocID="{2CABBA63-97C9-4A47-BFDC-2967B7A19C88}" presName="aNode" presStyleLbl="fgAcc1" presStyleIdx="1" presStyleCnt="3" custLinFactNeighborX="30763" custLinFactNeighborY="-65134">
        <dgm:presLayoutVars>
          <dgm:bulletEnabled val="1"/>
        </dgm:presLayoutVars>
      </dgm:prSet>
      <dgm:spPr/>
    </dgm:pt>
    <dgm:pt modelId="{254510D1-4CE6-4A21-B40B-9633C8F6A717}" type="pres">
      <dgm:prSet presAssocID="{2CABBA63-97C9-4A47-BFDC-2967B7A19C88}" presName="aSpace" presStyleCnt="0"/>
      <dgm:spPr/>
    </dgm:pt>
    <dgm:pt modelId="{A8230995-03FD-43A3-9910-45AC3E8746A3}" type="pres">
      <dgm:prSet presAssocID="{2760C029-4D83-4250-8D4C-CA5D38198350}" presName="aNode" presStyleLbl="fgAcc1" presStyleIdx="2" presStyleCnt="3" custLinFactNeighborX="50406" custLinFactNeighborY="16282">
        <dgm:presLayoutVars>
          <dgm:bulletEnabled val="1"/>
        </dgm:presLayoutVars>
      </dgm:prSet>
      <dgm:spPr/>
    </dgm:pt>
    <dgm:pt modelId="{39470BD4-72C8-4C7A-9E9D-F3C66EB7C69B}" type="pres">
      <dgm:prSet presAssocID="{2760C029-4D83-4250-8D4C-CA5D38198350}" presName="aSpace" presStyleCnt="0"/>
      <dgm:spPr/>
    </dgm:pt>
  </dgm:ptLst>
  <dgm:cxnLst>
    <dgm:cxn modelId="{562A1B06-8382-44AD-8914-F6FBF0CA7217}" srcId="{92C8466E-40C5-49B8-B606-8BE04C711DB3}" destId="{2CABBA63-97C9-4A47-BFDC-2967B7A19C88}" srcOrd="1" destOrd="0" parTransId="{FFB9E683-913D-4B8E-ACDD-DA2EC8FAEBE0}" sibTransId="{3769A5B6-8F87-493D-9B12-79A1BB277BC4}"/>
    <dgm:cxn modelId="{EA24B412-5315-4FCA-9302-59C48566BFC4}" srcId="{92C8466E-40C5-49B8-B606-8BE04C711DB3}" destId="{0E5BA4C0-742F-4947-ABB3-18CE3A362618}" srcOrd="0" destOrd="0" parTransId="{855E2670-0C1D-450F-AEF5-AAEB05B10A63}" sibTransId="{FC73F86C-C214-4B78-8F56-F7B1B486F6D3}"/>
    <dgm:cxn modelId="{4777893E-764B-4F75-B7AA-944D379840AF}" type="presOf" srcId="{2CABBA63-97C9-4A47-BFDC-2967B7A19C88}" destId="{EC9FA864-3492-431D-A306-08191592EF3A}" srcOrd="0" destOrd="0" presId="urn:microsoft.com/office/officeart/2005/8/layout/pyramid2"/>
    <dgm:cxn modelId="{14257246-997D-4392-AB83-FF73C0424AA9}" type="presOf" srcId="{2760C029-4D83-4250-8D4C-CA5D38198350}" destId="{A8230995-03FD-43A3-9910-45AC3E8746A3}" srcOrd="0" destOrd="0" presId="urn:microsoft.com/office/officeart/2005/8/layout/pyramid2"/>
    <dgm:cxn modelId="{6EE61A89-1CF6-48FE-9AFD-885F5C584579}" type="presOf" srcId="{92C8466E-40C5-49B8-B606-8BE04C711DB3}" destId="{FEF8CBB4-7E92-4997-94B7-1C4C54E531CE}" srcOrd="0" destOrd="0" presId="urn:microsoft.com/office/officeart/2005/8/layout/pyramid2"/>
    <dgm:cxn modelId="{5BA0B693-3E78-4099-ACC3-31BC174FC244}" srcId="{92C8466E-40C5-49B8-B606-8BE04C711DB3}" destId="{2760C029-4D83-4250-8D4C-CA5D38198350}" srcOrd="2" destOrd="0" parTransId="{5120FB21-467B-49DD-BE9A-6B23F56C3277}" sibTransId="{B1211C39-7132-4DFB-8121-37756D8A74F9}"/>
    <dgm:cxn modelId="{16B4E09C-A30E-474C-A763-A1397D388527}" type="presOf" srcId="{0E5BA4C0-742F-4947-ABB3-18CE3A362618}" destId="{F2A4225A-5CEA-4115-8BB4-D744E4F98C15}" srcOrd="0" destOrd="0" presId="urn:microsoft.com/office/officeart/2005/8/layout/pyramid2"/>
    <dgm:cxn modelId="{07001756-0BBE-464A-91D2-CFD01B2CE399}" type="presParOf" srcId="{FEF8CBB4-7E92-4997-94B7-1C4C54E531CE}" destId="{9F8E5E8E-1648-4D20-9B7B-E2F3A4A92681}" srcOrd="0" destOrd="0" presId="urn:microsoft.com/office/officeart/2005/8/layout/pyramid2"/>
    <dgm:cxn modelId="{BF19046C-5C68-43F1-B19D-8182A3D8419A}" type="presParOf" srcId="{FEF8CBB4-7E92-4997-94B7-1C4C54E531CE}" destId="{2A9DDD2B-6EA8-45DF-9FBC-C3D0B00DBB62}" srcOrd="1" destOrd="0" presId="urn:microsoft.com/office/officeart/2005/8/layout/pyramid2"/>
    <dgm:cxn modelId="{278E7B3D-B590-4233-BF44-9A99260AA912}" type="presParOf" srcId="{2A9DDD2B-6EA8-45DF-9FBC-C3D0B00DBB62}" destId="{F2A4225A-5CEA-4115-8BB4-D744E4F98C15}" srcOrd="0" destOrd="0" presId="urn:microsoft.com/office/officeart/2005/8/layout/pyramid2"/>
    <dgm:cxn modelId="{ADB72039-4746-4C0C-9043-DAA54720F895}" type="presParOf" srcId="{2A9DDD2B-6EA8-45DF-9FBC-C3D0B00DBB62}" destId="{357A8F33-DBC9-47B7-BCEE-5567AC57E0A8}" srcOrd="1" destOrd="0" presId="urn:microsoft.com/office/officeart/2005/8/layout/pyramid2"/>
    <dgm:cxn modelId="{39F53824-2501-48ED-B49F-106B5743B815}" type="presParOf" srcId="{2A9DDD2B-6EA8-45DF-9FBC-C3D0B00DBB62}" destId="{EC9FA864-3492-431D-A306-08191592EF3A}" srcOrd="2" destOrd="0" presId="urn:microsoft.com/office/officeart/2005/8/layout/pyramid2"/>
    <dgm:cxn modelId="{ADFE5A76-91A9-4E0B-8C9E-A798CBFCE514}" type="presParOf" srcId="{2A9DDD2B-6EA8-45DF-9FBC-C3D0B00DBB62}" destId="{254510D1-4CE6-4A21-B40B-9633C8F6A717}" srcOrd="3" destOrd="0" presId="urn:microsoft.com/office/officeart/2005/8/layout/pyramid2"/>
    <dgm:cxn modelId="{3321A55F-1055-4CF1-9BF5-655F200F1198}" type="presParOf" srcId="{2A9DDD2B-6EA8-45DF-9FBC-C3D0B00DBB62}" destId="{A8230995-03FD-43A3-9910-45AC3E8746A3}" srcOrd="4" destOrd="0" presId="urn:microsoft.com/office/officeart/2005/8/layout/pyramid2"/>
    <dgm:cxn modelId="{C437E520-CA61-4B74-AE8C-B96F687F7187}" type="presParOf" srcId="{2A9DDD2B-6EA8-45DF-9FBC-C3D0B00DBB62}" destId="{39470BD4-72C8-4C7A-9E9D-F3C66EB7C69B}"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94E07-9301-43F8-AD14-8B5FCC0CDCAE}">
      <dsp:nvSpPr>
        <dsp:cNvPr id="0" name=""/>
        <dsp:cNvSpPr/>
      </dsp:nvSpPr>
      <dsp:spPr>
        <a:xfrm>
          <a:off x="1475371" y="-125479"/>
          <a:ext cx="5177256" cy="5177256"/>
        </a:xfrm>
        <a:prstGeom prst="circularArrow">
          <a:avLst>
            <a:gd name="adj1" fmla="val 4668"/>
            <a:gd name="adj2" fmla="val 272909"/>
            <a:gd name="adj3" fmla="val 12888704"/>
            <a:gd name="adj4" fmla="val 1799187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4C11C5-31F9-432C-BE31-A0DD9DCB5A9A}">
      <dsp:nvSpPr>
        <dsp:cNvPr id="0" name=""/>
        <dsp:cNvSpPr/>
      </dsp:nvSpPr>
      <dsp:spPr>
        <a:xfrm>
          <a:off x="2365374" y="1042"/>
          <a:ext cx="3397249" cy="1698624"/>
        </a:xfrm>
        <a:prstGeom prst="roundRect">
          <a:avLst/>
        </a:prstGeom>
        <a:solidFill>
          <a:srgbClr val="E4EEF8"/>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latin typeface="Calibri" panose="020F0502020204030204"/>
              <a:ea typeface="+mn-ea"/>
              <a:cs typeface="+mn-cs"/>
            </a:rPr>
            <a:t>RESPECT</a:t>
          </a:r>
        </a:p>
      </dsp:txBody>
      <dsp:txXfrm>
        <a:off x="2448294" y="83962"/>
        <a:ext cx="3231409" cy="1532784"/>
      </dsp:txXfrm>
    </dsp:sp>
    <dsp:sp modelId="{81C8E8E9-53EB-4FF6-8225-E10E297AAD5A}">
      <dsp:nvSpPr>
        <dsp:cNvPr id="0" name=""/>
        <dsp:cNvSpPr/>
      </dsp:nvSpPr>
      <dsp:spPr>
        <a:xfrm>
          <a:off x="4224353" y="1860021"/>
          <a:ext cx="3397249" cy="1698624"/>
        </a:xfrm>
        <a:prstGeom prst="roundRect">
          <a:avLst/>
        </a:prstGeom>
        <a:solidFill>
          <a:srgbClr val="E4EEF8"/>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rPr>
            <a:t>VOICE</a:t>
          </a:r>
          <a:endParaRPr lang="en-US" sz="4800" kern="1200" dirty="0">
            <a:solidFill>
              <a:srgbClr val="002060"/>
            </a:solidFill>
          </a:endParaRPr>
        </a:p>
      </dsp:txBody>
      <dsp:txXfrm>
        <a:off x="4307273" y="1942941"/>
        <a:ext cx="3231409" cy="1532784"/>
      </dsp:txXfrm>
    </dsp:sp>
    <dsp:sp modelId="{6AEA71D9-DC6F-4613-B57E-2EA0F1B51879}">
      <dsp:nvSpPr>
        <dsp:cNvPr id="0" name=""/>
        <dsp:cNvSpPr/>
      </dsp:nvSpPr>
      <dsp:spPr>
        <a:xfrm>
          <a:off x="2365375" y="3718999"/>
          <a:ext cx="3397249" cy="1698624"/>
        </a:xfrm>
        <a:prstGeom prst="roundRect">
          <a:avLst/>
        </a:prstGeom>
        <a:solidFill>
          <a:srgbClr val="E4EEF8"/>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latin typeface="Calibri" panose="020F0502020204030204"/>
              <a:ea typeface="+mn-ea"/>
              <a:cs typeface="+mn-cs"/>
            </a:rPr>
            <a:t>NEUTRALITY</a:t>
          </a:r>
        </a:p>
      </dsp:txBody>
      <dsp:txXfrm>
        <a:off x="2448295" y="3801919"/>
        <a:ext cx="3231409" cy="1532784"/>
      </dsp:txXfrm>
    </dsp:sp>
    <dsp:sp modelId="{618F9C08-C0EC-49C4-B281-6B4B88CC59D9}">
      <dsp:nvSpPr>
        <dsp:cNvPr id="0" name=""/>
        <dsp:cNvSpPr/>
      </dsp:nvSpPr>
      <dsp:spPr>
        <a:xfrm>
          <a:off x="506396" y="1860021"/>
          <a:ext cx="3397249" cy="1698624"/>
        </a:xfrm>
        <a:prstGeom prst="roundRect">
          <a:avLst/>
        </a:prstGeom>
        <a:solidFill>
          <a:srgbClr val="E4EEF8"/>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latin typeface="Calibri" panose="020F0502020204030204"/>
              <a:ea typeface="+mn-ea"/>
              <a:cs typeface="+mn-cs"/>
            </a:rPr>
            <a:t>UNDERSTANDING</a:t>
          </a:r>
        </a:p>
      </dsp:txBody>
      <dsp:txXfrm>
        <a:off x="589316" y="1942941"/>
        <a:ext cx="3231409" cy="1532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E5E8E-1648-4D20-9B7B-E2F3A4A92681}">
      <dsp:nvSpPr>
        <dsp:cNvPr id="0" name=""/>
        <dsp:cNvSpPr/>
      </dsp:nvSpPr>
      <dsp:spPr>
        <a:xfrm>
          <a:off x="1646182" y="0"/>
          <a:ext cx="4413442" cy="4413442"/>
        </a:xfrm>
        <a:prstGeom prst="triangle">
          <a:avLst/>
        </a:prstGeom>
        <a:solidFill>
          <a:srgbClr val="E4EEF8"/>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4225A-5CEA-4115-8BB4-D744E4F98C15}">
      <dsp:nvSpPr>
        <dsp:cNvPr id="0" name=""/>
        <dsp:cNvSpPr/>
      </dsp:nvSpPr>
      <dsp:spPr>
        <a:xfrm>
          <a:off x="4193135" y="282709"/>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Victims/Witnesses</a:t>
          </a:r>
        </a:p>
      </dsp:txBody>
      <dsp:txXfrm>
        <a:off x="4244135" y="333709"/>
        <a:ext cx="2766737" cy="942744"/>
      </dsp:txXfrm>
    </dsp:sp>
    <dsp:sp modelId="{EC9FA864-3492-431D-A306-08191592EF3A}">
      <dsp:nvSpPr>
        <dsp:cNvPr id="0" name=""/>
        <dsp:cNvSpPr/>
      </dsp:nvSpPr>
      <dsp:spPr>
        <a:xfrm>
          <a:off x="4735413" y="1533991"/>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Accused</a:t>
          </a:r>
        </a:p>
      </dsp:txBody>
      <dsp:txXfrm>
        <a:off x="4786413" y="1584991"/>
        <a:ext cx="2766737" cy="942744"/>
      </dsp:txXfrm>
    </dsp:sp>
    <dsp:sp modelId="{A8230995-03FD-43A3-9910-45AC3E8746A3}">
      <dsp:nvSpPr>
        <dsp:cNvPr id="0" name=""/>
        <dsp:cNvSpPr/>
      </dsp:nvSpPr>
      <dsp:spPr>
        <a:xfrm>
          <a:off x="5298919" y="2815652"/>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Community</a:t>
          </a:r>
        </a:p>
      </dsp:txBody>
      <dsp:txXfrm>
        <a:off x="5349919" y="2866652"/>
        <a:ext cx="2766737" cy="942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E5E8E-1648-4D20-9B7B-E2F3A4A92681}">
      <dsp:nvSpPr>
        <dsp:cNvPr id="0" name=""/>
        <dsp:cNvSpPr/>
      </dsp:nvSpPr>
      <dsp:spPr>
        <a:xfrm>
          <a:off x="1646182" y="0"/>
          <a:ext cx="4413442" cy="4413442"/>
        </a:xfrm>
        <a:prstGeom prst="triangle">
          <a:avLst/>
        </a:prstGeom>
        <a:solidFill>
          <a:srgbClr val="E4EEF8"/>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4225A-5CEA-4115-8BB4-D744E4F98C15}">
      <dsp:nvSpPr>
        <dsp:cNvPr id="0" name=""/>
        <dsp:cNvSpPr/>
      </dsp:nvSpPr>
      <dsp:spPr>
        <a:xfrm>
          <a:off x="4193135" y="282709"/>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Victims/Witnesses</a:t>
          </a:r>
        </a:p>
      </dsp:txBody>
      <dsp:txXfrm>
        <a:off x="4244135" y="333709"/>
        <a:ext cx="2766737" cy="942744"/>
      </dsp:txXfrm>
    </dsp:sp>
    <dsp:sp modelId="{EC9FA864-3492-431D-A306-08191592EF3A}">
      <dsp:nvSpPr>
        <dsp:cNvPr id="0" name=""/>
        <dsp:cNvSpPr/>
      </dsp:nvSpPr>
      <dsp:spPr>
        <a:xfrm>
          <a:off x="4735413" y="1533991"/>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Accused</a:t>
          </a:r>
        </a:p>
      </dsp:txBody>
      <dsp:txXfrm>
        <a:off x="4786413" y="1584991"/>
        <a:ext cx="2766737" cy="942744"/>
      </dsp:txXfrm>
    </dsp:sp>
    <dsp:sp modelId="{A8230995-03FD-43A3-9910-45AC3E8746A3}">
      <dsp:nvSpPr>
        <dsp:cNvPr id="0" name=""/>
        <dsp:cNvSpPr/>
      </dsp:nvSpPr>
      <dsp:spPr>
        <a:xfrm>
          <a:off x="5298919" y="2815652"/>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Community</a:t>
          </a:r>
        </a:p>
      </dsp:txBody>
      <dsp:txXfrm>
        <a:off x="5349919" y="2866652"/>
        <a:ext cx="2766737" cy="942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E5E8E-1648-4D20-9B7B-E2F3A4A92681}">
      <dsp:nvSpPr>
        <dsp:cNvPr id="0" name=""/>
        <dsp:cNvSpPr/>
      </dsp:nvSpPr>
      <dsp:spPr>
        <a:xfrm>
          <a:off x="1646182" y="0"/>
          <a:ext cx="4413442" cy="4413442"/>
        </a:xfrm>
        <a:prstGeom prst="triangle">
          <a:avLst/>
        </a:prstGeom>
        <a:solidFill>
          <a:srgbClr val="E4EEF8"/>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4225A-5CEA-4115-8BB4-D744E4F98C15}">
      <dsp:nvSpPr>
        <dsp:cNvPr id="0" name=""/>
        <dsp:cNvSpPr/>
      </dsp:nvSpPr>
      <dsp:spPr>
        <a:xfrm>
          <a:off x="4193135" y="282709"/>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Victims/Witnesses</a:t>
          </a:r>
        </a:p>
      </dsp:txBody>
      <dsp:txXfrm>
        <a:off x="4244135" y="333709"/>
        <a:ext cx="2766737" cy="942744"/>
      </dsp:txXfrm>
    </dsp:sp>
    <dsp:sp modelId="{EC9FA864-3492-431D-A306-08191592EF3A}">
      <dsp:nvSpPr>
        <dsp:cNvPr id="0" name=""/>
        <dsp:cNvSpPr/>
      </dsp:nvSpPr>
      <dsp:spPr>
        <a:xfrm>
          <a:off x="4735413" y="1533991"/>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Accused</a:t>
          </a:r>
        </a:p>
      </dsp:txBody>
      <dsp:txXfrm>
        <a:off x="4786413" y="1584991"/>
        <a:ext cx="2766737" cy="942744"/>
      </dsp:txXfrm>
    </dsp:sp>
    <dsp:sp modelId="{A8230995-03FD-43A3-9910-45AC3E8746A3}">
      <dsp:nvSpPr>
        <dsp:cNvPr id="0" name=""/>
        <dsp:cNvSpPr/>
      </dsp:nvSpPr>
      <dsp:spPr>
        <a:xfrm>
          <a:off x="5298919" y="2815652"/>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Community</a:t>
          </a:r>
        </a:p>
      </dsp:txBody>
      <dsp:txXfrm>
        <a:off x="5349919" y="2866652"/>
        <a:ext cx="2766737" cy="942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E5E8E-1648-4D20-9B7B-E2F3A4A92681}">
      <dsp:nvSpPr>
        <dsp:cNvPr id="0" name=""/>
        <dsp:cNvSpPr/>
      </dsp:nvSpPr>
      <dsp:spPr>
        <a:xfrm>
          <a:off x="1646182" y="0"/>
          <a:ext cx="4413442" cy="4413442"/>
        </a:xfrm>
        <a:prstGeom prst="triangle">
          <a:avLst/>
        </a:prstGeom>
        <a:solidFill>
          <a:srgbClr val="E4EEF8"/>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4225A-5CEA-4115-8BB4-D744E4F98C15}">
      <dsp:nvSpPr>
        <dsp:cNvPr id="0" name=""/>
        <dsp:cNvSpPr/>
      </dsp:nvSpPr>
      <dsp:spPr>
        <a:xfrm>
          <a:off x="4193135" y="282709"/>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Victims/Witnesses</a:t>
          </a:r>
        </a:p>
      </dsp:txBody>
      <dsp:txXfrm>
        <a:off x="4244135" y="333709"/>
        <a:ext cx="2766737" cy="942744"/>
      </dsp:txXfrm>
    </dsp:sp>
    <dsp:sp modelId="{EC9FA864-3492-431D-A306-08191592EF3A}">
      <dsp:nvSpPr>
        <dsp:cNvPr id="0" name=""/>
        <dsp:cNvSpPr/>
      </dsp:nvSpPr>
      <dsp:spPr>
        <a:xfrm>
          <a:off x="4735413" y="1533991"/>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Accused</a:t>
          </a:r>
        </a:p>
      </dsp:txBody>
      <dsp:txXfrm>
        <a:off x="4786413" y="1584991"/>
        <a:ext cx="2766737" cy="942744"/>
      </dsp:txXfrm>
    </dsp:sp>
    <dsp:sp modelId="{A8230995-03FD-43A3-9910-45AC3E8746A3}">
      <dsp:nvSpPr>
        <dsp:cNvPr id="0" name=""/>
        <dsp:cNvSpPr/>
      </dsp:nvSpPr>
      <dsp:spPr>
        <a:xfrm>
          <a:off x="5298919" y="2815652"/>
          <a:ext cx="2868737" cy="1044744"/>
        </a:xfrm>
        <a:prstGeom prst="roundRect">
          <a:avLst/>
        </a:prstGeom>
        <a:solidFill>
          <a:schemeClr val="lt1">
            <a:alpha val="90000"/>
            <a:hueOff val="0"/>
            <a:satOff val="0"/>
            <a:lumOff val="0"/>
            <a:alphaOff val="0"/>
          </a:schemeClr>
        </a:solidFill>
        <a:ln w="571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Community</a:t>
          </a:r>
        </a:p>
      </dsp:txBody>
      <dsp:txXfrm>
        <a:off x="5349919" y="2866652"/>
        <a:ext cx="2766737" cy="94274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0.03333</cdr:x>
      <cdr:y>0</cdr:y>
    </cdr:from>
    <cdr:to>
      <cdr:x>0.9866</cdr:x>
      <cdr:y>0.08974</cdr:y>
    </cdr:to>
    <cdr:sp macro="" textlink="">
      <cdr:nvSpPr>
        <cdr:cNvPr id="2" name="TextBox 1"/>
        <cdr:cNvSpPr txBox="1"/>
      </cdr:nvSpPr>
      <cdr:spPr>
        <a:xfrm xmlns:a="http://schemas.openxmlformats.org/drawingml/2006/main">
          <a:off x="228600" y="-1295400"/>
          <a:ext cx="6537526" cy="4239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F67F0-3F9D-4B50-9EBF-5764B69826F8}"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C5F98-66EF-438D-B26A-F8466303FE3F}" type="slidenum">
              <a:rPr lang="en-US" smtClean="0"/>
              <a:t>‹#›</a:t>
            </a:fld>
            <a:endParaRPr lang="en-US"/>
          </a:p>
        </p:txBody>
      </p:sp>
    </p:spTree>
    <p:extLst>
      <p:ext uri="{BB962C8B-B14F-4D97-AF65-F5344CB8AC3E}">
        <p14:creationId xmlns:p14="http://schemas.microsoft.com/office/powerpoint/2010/main" val="343136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4</a:t>
            </a:fld>
            <a:endParaRPr lang="en-US"/>
          </a:p>
        </p:txBody>
      </p:sp>
    </p:spTree>
    <p:extLst>
      <p:ext uri="{BB962C8B-B14F-4D97-AF65-F5344CB8AC3E}">
        <p14:creationId xmlns:p14="http://schemas.microsoft.com/office/powerpoint/2010/main" val="530509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13</a:t>
            </a:fld>
            <a:endParaRPr lang="en-US"/>
          </a:p>
        </p:txBody>
      </p:sp>
    </p:spTree>
    <p:extLst>
      <p:ext uri="{BB962C8B-B14F-4D97-AF65-F5344CB8AC3E}">
        <p14:creationId xmlns:p14="http://schemas.microsoft.com/office/powerpoint/2010/main" val="180197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14</a:t>
            </a:fld>
            <a:endParaRPr lang="en-US"/>
          </a:p>
        </p:txBody>
      </p:sp>
    </p:spTree>
    <p:extLst>
      <p:ext uri="{BB962C8B-B14F-4D97-AF65-F5344CB8AC3E}">
        <p14:creationId xmlns:p14="http://schemas.microsoft.com/office/powerpoint/2010/main" val="2808110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15</a:t>
            </a:fld>
            <a:endParaRPr lang="en-US"/>
          </a:p>
        </p:txBody>
      </p:sp>
    </p:spTree>
    <p:extLst>
      <p:ext uri="{BB962C8B-B14F-4D97-AF65-F5344CB8AC3E}">
        <p14:creationId xmlns:p14="http://schemas.microsoft.com/office/powerpoint/2010/main" val="292086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16</a:t>
            </a:fld>
            <a:endParaRPr lang="en-US"/>
          </a:p>
        </p:txBody>
      </p:sp>
    </p:spTree>
    <p:extLst>
      <p:ext uri="{BB962C8B-B14F-4D97-AF65-F5344CB8AC3E}">
        <p14:creationId xmlns:p14="http://schemas.microsoft.com/office/powerpoint/2010/main" val="4096825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17</a:t>
            </a:fld>
            <a:endParaRPr lang="en-US"/>
          </a:p>
        </p:txBody>
      </p:sp>
    </p:spTree>
    <p:extLst>
      <p:ext uri="{BB962C8B-B14F-4D97-AF65-F5344CB8AC3E}">
        <p14:creationId xmlns:p14="http://schemas.microsoft.com/office/powerpoint/2010/main" val="332633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18</a:t>
            </a:fld>
            <a:endParaRPr lang="en-US"/>
          </a:p>
        </p:txBody>
      </p:sp>
    </p:spTree>
    <p:extLst>
      <p:ext uri="{BB962C8B-B14F-4D97-AF65-F5344CB8AC3E}">
        <p14:creationId xmlns:p14="http://schemas.microsoft.com/office/powerpoint/2010/main" val="3577181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20</a:t>
            </a:fld>
            <a:endParaRPr lang="en-US"/>
          </a:p>
        </p:txBody>
      </p:sp>
    </p:spTree>
    <p:extLst>
      <p:ext uri="{BB962C8B-B14F-4D97-AF65-F5344CB8AC3E}">
        <p14:creationId xmlns:p14="http://schemas.microsoft.com/office/powerpoint/2010/main" val="3461316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dirty="0"/>
          </a:p>
        </p:txBody>
      </p:sp>
      <p:sp>
        <p:nvSpPr>
          <p:cNvPr id="4" name="Slide Number Placeholder 3"/>
          <p:cNvSpPr>
            <a:spLocks noGrp="1"/>
          </p:cNvSpPr>
          <p:nvPr>
            <p:ph type="sldNum" sz="quarter" idx="5"/>
          </p:nvPr>
        </p:nvSpPr>
        <p:spPr/>
        <p:txBody>
          <a:bodyPr/>
          <a:lstStyle/>
          <a:p>
            <a:fld id="{1A7C5F98-66EF-438D-B26A-F8466303FE3F}" type="slidenum">
              <a:rPr lang="en-US" smtClean="0"/>
              <a:t>21</a:t>
            </a:fld>
            <a:endParaRPr lang="en-US"/>
          </a:p>
        </p:txBody>
      </p:sp>
    </p:spTree>
    <p:extLst>
      <p:ext uri="{BB962C8B-B14F-4D97-AF65-F5344CB8AC3E}">
        <p14:creationId xmlns:p14="http://schemas.microsoft.com/office/powerpoint/2010/main" val="1280336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22</a:t>
            </a:fld>
            <a:endParaRPr lang="en-US"/>
          </a:p>
        </p:txBody>
      </p:sp>
    </p:spTree>
    <p:extLst>
      <p:ext uri="{BB962C8B-B14F-4D97-AF65-F5344CB8AC3E}">
        <p14:creationId xmlns:p14="http://schemas.microsoft.com/office/powerpoint/2010/main" val="2162429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23</a:t>
            </a:fld>
            <a:endParaRPr lang="en-US"/>
          </a:p>
        </p:txBody>
      </p:sp>
    </p:spTree>
    <p:extLst>
      <p:ext uri="{BB962C8B-B14F-4D97-AF65-F5344CB8AC3E}">
        <p14:creationId xmlns:p14="http://schemas.microsoft.com/office/powerpoint/2010/main" val="296254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5</a:t>
            </a:fld>
            <a:endParaRPr lang="en-US"/>
          </a:p>
        </p:txBody>
      </p:sp>
    </p:spTree>
    <p:extLst>
      <p:ext uri="{BB962C8B-B14F-4D97-AF65-F5344CB8AC3E}">
        <p14:creationId xmlns:p14="http://schemas.microsoft.com/office/powerpoint/2010/main" val="3379151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 indent="0">
              <a:lnSpc>
                <a:spcPct val="90000"/>
              </a:lnSpc>
              <a:buFont typeface="Wingdings" panose="05000000000000000000" pitchFamily="2" charset="2"/>
              <a:buNone/>
            </a:pPr>
            <a:endParaRPr lang="en-US" altLang="en-US" sz="1200" dirty="0">
              <a:effectLst/>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1A7C5F98-66EF-438D-B26A-F8466303FE3F}" type="slidenum">
              <a:rPr lang="en-US" smtClean="0"/>
              <a:t>24</a:t>
            </a:fld>
            <a:endParaRPr lang="en-US"/>
          </a:p>
        </p:txBody>
      </p:sp>
    </p:spTree>
    <p:extLst>
      <p:ext uri="{BB962C8B-B14F-4D97-AF65-F5344CB8AC3E}">
        <p14:creationId xmlns:p14="http://schemas.microsoft.com/office/powerpoint/2010/main" val="591736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5"/>
          </p:nvPr>
        </p:nvSpPr>
        <p:spPr/>
        <p:txBody>
          <a:bodyPr/>
          <a:lstStyle/>
          <a:p>
            <a:fld id="{1A7C5F98-66EF-438D-B26A-F8466303FE3F}" type="slidenum">
              <a:rPr lang="en-US" smtClean="0"/>
              <a:t>25</a:t>
            </a:fld>
            <a:endParaRPr lang="en-US"/>
          </a:p>
        </p:txBody>
      </p:sp>
    </p:spTree>
    <p:extLst>
      <p:ext uri="{BB962C8B-B14F-4D97-AF65-F5344CB8AC3E}">
        <p14:creationId xmlns:p14="http://schemas.microsoft.com/office/powerpoint/2010/main" val="3191173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26</a:t>
            </a:fld>
            <a:endParaRPr lang="en-US"/>
          </a:p>
        </p:txBody>
      </p:sp>
    </p:spTree>
    <p:extLst>
      <p:ext uri="{BB962C8B-B14F-4D97-AF65-F5344CB8AC3E}">
        <p14:creationId xmlns:p14="http://schemas.microsoft.com/office/powerpoint/2010/main" val="3901865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27</a:t>
            </a:fld>
            <a:endParaRPr lang="en-US"/>
          </a:p>
        </p:txBody>
      </p:sp>
    </p:spTree>
    <p:extLst>
      <p:ext uri="{BB962C8B-B14F-4D97-AF65-F5344CB8AC3E}">
        <p14:creationId xmlns:p14="http://schemas.microsoft.com/office/powerpoint/2010/main" val="2489352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28</a:t>
            </a:fld>
            <a:endParaRPr lang="en-US"/>
          </a:p>
        </p:txBody>
      </p:sp>
    </p:spTree>
    <p:extLst>
      <p:ext uri="{BB962C8B-B14F-4D97-AF65-F5344CB8AC3E}">
        <p14:creationId xmlns:p14="http://schemas.microsoft.com/office/powerpoint/2010/main" val="599401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29</a:t>
            </a:fld>
            <a:endParaRPr lang="en-US"/>
          </a:p>
        </p:txBody>
      </p:sp>
    </p:spTree>
    <p:extLst>
      <p:ext uri="{BB962C8B-B14F-4D97-AF65-F5344CB8AC3E}">
        <p14:creationId xmlns:p14="http://schemas.microsoft.com/office/powerpoint/2010/main" val="1272109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30</a:t>
            </a:fld>
            <a:endParaRPr lang="en-US"/>
          </a:p>
        </p:txBody>
      </p:sp>
    </p:spTree>
    <p:extLst>
      <p:ext uri="{BB962C8B-B14F-4D97-AF65-F5344CB8AC3E}">
        <p14:creationId xmlns:p14="http://schemas.microsoft.com/office/powerpoint/2010/main" val="738363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31</a:t>
            </a:fld>
            <a:endParaRPr lang="en-US"/>
          </a:p>
        </p:txBody>
      </p:sp>
    </p:spTree>
    <p:extLst>
      <p:ext uri="{BB962C8B-B14F-4D97-AF65-F5344CB8AC3E}">
        <p14:creationId xmlns:p14="http://schemas.microsoft.com/office/powerpoint/2010/main" val="521698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32</a:t>
            </a:fld>
            <a:endParaRPr lang="en-US"/>
          </a:p>
        </p:txBody>
      </p:sp>
    </p:spTree>
    <p:extLst>
      <p:ext uri="{BB962C8B-B14F-4D97-AF65-F5344CB8AC3E}">
        <p14:creationId xmlns:p14="http://schemas.microsoft.com/office/powerpoint/2010/main" val="3570797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33</a:t>
            </a:fld>
            <a:endParaRPr lang="en-US"/>
          </a:p>
        </p:txBody>
      </p:sp>
    </p:spTree>
    <p:extLst>
      <p:ext uri="{BB962C8B-B14F-4D97-AF65-F5344CB8AC3E}">
        <p14:creationId xmlns:p14="http://schemas.microsoft.com/office/powerpoint/2010/main" val="99379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6</a:t>
            </a:fld>
            <a:endParaRPr lang="en-US"/>
          </a:p>
        </p:txBody>
      </p:sp>
    </p:spTree>
    <p:extLst>
      <p:ext uri="{BB962C8B-B14F-4D97-AF65-F5344CB8AC3E}">
        <p14:creationId xmlns:p14="http://schemas.microsoft.com/office/powerpoint/2010/main" val="2841030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 indent="0">
              <a:buFont typeface="Wingdings" panose="05000000000000000000" pitchFamily="2" charset="2"/>
              <a:buNone/>
            </a:pPr>
            <a:endParaRPr lang="en-US" altLang="en-US" sz="12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1A7C5F98-66EF-438D-B26A-F8466303FE3F}" type="slidenum">
              <a:rPr lang="en-US" smtClean="0"/>
              <a:t>34</a:t>
            </a:fld>
            <a:endParaRPr lang="en-US"/>
          </a:p>
        </p:txBody>
      </p:sp>
    </p:spTree>
    <p:extLst>
      <p:ext uri="{BB962C8B-B14F-4D97-AF65-F5344CB8AC3E}">
        <p14:creationId xmlns:p14="http://schemas.microsoft.com/office/powerpoint/2010/main" val="609357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 indent="0">
              <a:buFont typeface="Wingdings" panose="05000000000000000000" pitchFamily="2" charset="2"/>
              <a:buNone/>
            </a:pPr>
            <a:endParaRPr lang="en-US" altLang="en-US" sz="12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1A7C5F98-66EF-438D-B26A-F8466303FE3F}" type="slidenum">
              <a:rPr lang="en-US" smtClean="0"/>
              <a:t>35</a:t>
            </a:fld>
            <a:endParaRPr lang="en-US"/>
          </a:p>
        </p:txBody>
      </p:sp>
    </p:spTree>
    <p:extLst>
      <p:ext uri="{BB962C8B-B14F-4D97-AF65-F5344CB8AC3E}">
        <p14:creationId xmlns:p14="http://schemas.microsoft.com/office/powerpoint/2010/main" val="84768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36</a:t>
            </a:fld>
            <a:endParaRPr lang="en-US"/>
          </a:p>
        </p:txBody>
      </p:sp>
    </p:spTree>
    <p:extLst>
      <p:ext uri="{BB962C8B-B14F-4D97-AF65-F5344CB8AC3E}">
        <p14:creationId xmlns:p14="http://schemas.microsoft.com/office/powerpoint/2010/main" val="608780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38</a:t>
            </a:fld>
            <a:endParaRPr lang="en-US"/>
          </a:p>
        </p:txBody>
      </p:sp>
    </p:spTree>
    <p:extLst>
      <p:ext uri="{BB962C8B-B14F-4D97-AF65-F5344CB8AC3E}">
        <p14:creationId xmlns:p14="http://schemas.microsoft.com/office/powerpoint/2010/main" val="3592427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39</a:t>
            </a:fld>
            <a:endParaRPr lang="en-US"/>
          </a:p>
        </p:txBody>
      </p:sp>
    </p:spTree>
    <p:extLst>
      <p:ext uri="{BB962C8B-B14F-4D97-AF65-F5344CB8AC3E}">
        <p14:creationId xmlns:p14="http://schemas.microsoft.com/office/powerpoint/2010/main" val="4154328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40</a:t>
            </a:fld>
            <a:endParaRPr lang="en-US"/>
          </a:p>
        </p:txBody>
      </p:sp>
    </p:spTree>
    <p:extLst>
      <p:ext uri="{BB962C8B-B14F-4D97-AF65-F5344CB8AC3E}">
        <p14:creationId xmlns:p14="http://schemas.microsoft.com/office/powerpoint/2010/main" val="1860097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42</a:t>
            </a:fld>
            <a:endParaRPr lang="en-US"/>
          </a:p>
        </p:txBody>
      </p:sp>
    </p:spTree>
    <p:extLst>
      <p:ext uri="{BB962C8B-B14F-4D97-AF65-F5344CB8AC3E}">
        <p14:creationId xmlns:p14="http://schemas.microsoft.com/office/powerpoint/2010/main" val="2956647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43</a:t>
            </a:fld>
            <a:endParaRPr lang="en-US"/>
          </a:p>
        </p:txBody>
      </p:sp>
    </p:spTree>
    <p:extLst>
      <p:ext uri="{BB962C8B-B14F-4D97-AF65-F5344CB8AC3E}">
        <p14:creationId xmlns:p14="http://schemas.microsoft.com/office/powerpoint/2010/main" val="1390675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44</a:t>
            </a:fld>
            <a:endParaRPr lang="en-US"/>
          </a:p>
        </p:txBody>
      </p:sp>
    </p:spTree>
    <p:extLst>
      <p:ext uri="{BB962C8B-B14F-4D97-AF65-F5344CB8AC3E}">
        <p14:creationId xmlns:p14="http://schemas.microsoft.com/office/powerpoint/2010/main" val="3238525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45</a:t>
            </a:fld>
            <a:endParaRPr lang="en-US"/>
          </a:p>
        </p:txBody>
      </p:sp>
    </p:spTree>
    <p:extLst>
      <p:ext uri="{BB962C8B-B14F-4D97-AF65-F5344CB8AC3E}">
        <p14:creationId xmlns:p14="http://schemas.microsoft.com/office/powerpoint/2010/main" val="87862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7</a:t>
            </a:fld>
            <a:endParaRPr lang="en-US"/>
          </a:p>
        </p:txBody>
      </p:sp>
    </p:spTree>
    <p:extLst>
      <p:ext uri="{BB962C8B-B14F-4D97-AF65-F5344CB8AC3E}">
        <p14:creationId xmlns:p14="http://schemas.microsoft.com/office/powerpoint/2010/main" val="3578588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46</a:t>
            </a:fld>
            <a:endParaRPr lang="en-US"/>
          </a:p>
        </p:txBody>
      </p:sp>
    </p:spTree>
    <p:extLst>
      <p:ext uri="{BB962C8B-B14F-4D97-AF65-F5344CB8AC3E}">
        <p14:creationId xmlns:p14="http://schemas.microsoft.com/office/powerpoint/2010/main" val="1963336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47</a:t>
            </a:fld>
            <a:endParaRPr lang="en-US"/>
          </a:p>
        </p:txBody>
      </p:sp>
    </p:spTree>
    <p:extLst>
      <p:ext uri="{BB962C8B-B14F-4D97-AF65-F5344CB8AC3E}">
        <p14:creationId xmlns:p14="http://schemas.microsoft.com/office/powerpoint/2010/main" val="193488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48</a:t>
            </a:fld>
            <a:endParaRPr lang="en-US"/>
          </a:p>
        </p:txBody>
      </p:sp>
    </p:spTree>
    <p:extLst>
      <p:ext uri="{BB962C8B-B14F-4D97-AF65-F5344CB8AC3E}">
        <p14:creationId xmlns:p14="http://schemas.microsoft.com/office/powerpoint/2010/main" val="1753113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49</a:t>
            </a:fld>
            <a:endParaRPr lang="en-US"/>
          </a:p>
        </p:txBody>
      </p:sp>
    </p:spTree>
    <p:extLst>
      <p:ext uri="{BB962C8B-B14F-4D97-AF65-F5344CB8AC3E}">
        <p14:creationId xmlns:p14="http://schemas.microsoft.com/office/powerpoint/2010/main" val="2773761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50</a:t>
            </a:fld>
            <a:endParaRPr lang="en-US"/>
          </a:p>
        </p:txBody>
      </p:sp>
    </p:spTree>
    <p:extLst>
      <p:ext uri="{BB962C8B-B14F-4D97-AF65-F5344CB8AC3E}">
        <p14:creationId xmlns:p14="http://schemas.microsoft.com/office/powerpoint/2010/main" val="2282395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51</a:t>
            </a:fld>
            <a:endParaRPr lang="en-US"/>
          </a:p>
        </p:txBody>
      </p:sp>
    </p:spTree>
    <p:extLst>
      <p:ext uri="{BB962C8B-B14F-4D97-AF65-F5344CB8AC3E}">
        <p14:creationId xmlns:p14="http://schemas.microsoft.com/office/powerpoint/2010/main" val="2700596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52</a:t>
            </a:fld>
            <a:endParaRPr lang="en-US"/>
          </a:p>
        </p:txBody>
      </p:sp>
    </p:spTree>
    <p:extLst>
      <p:ext uri="{BB962C8B-B14F-4D97-AF65-F5344CB8AC3E}">
        <p14:creationId xmlns:p14="http://schemas.microsoft.com/office/powerpoint/2010/main" val="2893028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53</a:t>
            </a:fld>
            <a:endParaRPr lang="en-US"/>
          </a:p>
        </p:txBody>
      </p:sp>
    </p:spTree>
    <p:extLst>
      <p:ext uri="{BB962C8B-B14F-4D97-AF65-F5344CB8AC3E}">
        <p14:creationId xmlns:p14="http://schemas.microsoft.com/office/powerpoint/2010/main" val="950448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54</a:t>
            </a:fld>
            <a:endParaRPr lang="en-US"/>
          </a:p>
        </p:txBody>
      </p:sp>
    </p:spTree>
    <p:extLst>
      <p:ext uri="{BB962C8B-B14F-4D97-AF65-F5344CB8AC3E}">
        <p14:creationId xmlns:p14="http://schemas.microsoft.com/office/powerpoint/2010/main" val="3199170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55</a:t>
            </a:fld>
            <a:endParaRPr lang="en-US"/>
          </a:p>
        </p:txBody>
      </p:sp>
    </p:spTree>
    <p:extLst>
      <p:ext uri="{BB962C8B-B14F-4D97-AF65-F5344CB8AC3E}">
        <p14:creationId xmlns:p14="http://schemas.microsoft.com/office/powerpoint/2010/main" val="312317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8</a:t>
            </a:fld>
            <a:endParaRPr lang="en-US"/>
          </a:p>
        </p:txBody>
      </p:sp>
    </p:spTree>
    <p:extLst>
      <p:ext uri="{BB962C8B-B14F-4D97-AF65-F5344CB8AC3E}">
        <p14:creationId xmlns:p14="http://schemas.microsoft.com/office/powerpoint/2010/main" val="109737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9</a:t>
            </a:fld>
            <a:endParaRPr lang="en-US"/>
          </a:p>
        </p:txBody>
      </p:sp>
    </p:spTree>
    <p:extLst>
      <p:ext uri="{BB962C8B-B14F-4D97-AF65-F5344CB8AC3E}">
        <p14:creationId xmlns:p14="http://schemas.microsoft.com/office/powerpoint/2010/main" val="111815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10</a:t>
            </a:fld>
            <a:endParaRPr lang="en-US"/>
          </a:p>
        </p:txBody>
      </p:sp>
    </p:spTree>
    <p:extLst>
      <p:ext uri="{BB962C8B-B14F-4D97-AF65-F5344CB8AC3E}">
        <p14:creationId xmlns:p14="http://schemas.microsoft.com/office/powerpoint/2010/main" val="108580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11</a:t>
            </a:fld>
            <a:endParaRPr lang="en-US"/>
          </a:p>
        </p:txBody>
      </p:sp>
    </p:spTree>
    <p:extLst>
      <p:ext uri="{BB962C8B-B14F-4D97-AF65-F5344CB8AC3E}">
        <p14:creationId xmlns:p14="http://schemas.microsoft.com/office/powerpoint/2010/main" val="404049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5F98-66EF-438D-B26A-F8466303FE3F}" type="slidenum">
              <a:rPr lang="en-US" smtClean="0"/>
              <a:t>12</a:t>
            </a:fld>
            <a:endParaRPr lang="en-US"/>
          </a:p>
        </p:txBody>
      </p:sp>
    </p:spTree>
    <p:extLst>
      <p:ext uri="{BB962C8B-B14F-4D97-AF65-F5344CB8AC3E}">
        <p14:creationId xmlns:p14="http://schemas.microsoft.com/office/powerpoint/2010/main" val="385349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D0FA-2E8F-463F-A2E3-88387B1D28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ECB9A1-6568-4A02-AF74-2E30666633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87AA45-AA04-4F06-978B-F295C0946133}"/>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5" name="Footer Placeholder 4">
            <a:extLst>
              <a:ext uri="{FF2B5EF4-FFF2-40B4-BE49-F238E27FC236}">
                <a16:creationId xmlns:a16="http://schemas.microsoft.com/office/drawing/2014/main" id="{57E62053-BB0F-4C85-8E5E-2E5EC77AF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AAE57-87C4-4FB6-8D05-C263D84FCBBF}"/>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330332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83C8-0982-4269-A1F8-0E7F5AB8E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1247B2-3ED8-43F5-AB7E-151F6D83C6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D30A6-115A-425C-B72B-C3EC88905A65}"/>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5" name="Footer Placeholder 4">
            <a:extLst>
              <a:ext uri="{FF2B5EF4-FFF2-40B4-BE49-F238E27FC236}">
                <a16:creationId xmlns:a16="http://schemas.microsoft.com/office/drawing/2014/main" id="{8F1DD80B-4583-435A-86CB-C203C8D42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BA408-E698-468B-B4BE-C1D3557195A0}"/>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93359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E148B-EB56-4047-807E-79CCCC2334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E84253-2C81-4394-8C85-B4425790F2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7D0DE-76B3-4903-AD0D-1AFD17DC481B}"/>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5" name="Footer Placeholder 4">
            <a:extLst>
              <a:ext uri="{FF2B5EF4-FFF2-40B4-BE49-F238E27FC236}">
                <a16:creationId xmlns:a16="http://schemas.microsoft.com/office/drawing/2014/main" id="{2AB0D222-954E-4FBB-94D2-0635D417A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8A43A-D5F0-4858-ACB2-86E2572F31FD}"/>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261607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47CC-DE46-4C43-80DA-CC34995DB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A9BB2-5B68-4721-88FD-3A02B91F39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2A132-86FA-488A-9B3B-BA6C386AB200}"/>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5" name="Footer Placeholder 4">
            <a:extLst>
              <a:ext uri="{FF2B5EF4-FFF2-40B4-BE49-F238E27FC236}">
                <a16:creationId xmlns:a16="http://schemas.microsoft.com/office/drawing/2014/main" id="{BBA31625-2C86-49F1-95B6-5E124DD24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D5599-2505-4800-97DC-5B1F8E65DDA2}"/>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305363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B0A0-0D58-4DCB-8170-EED526D4C5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FA245A-F031-4D7B-A3B9-3422B9927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85FF51-D027-420B-8DB4-17BDEB85960C}"/>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5" name="Footer Placeholder 4">
            <a:extLst>
              <a:ext uri="{FF2B5EF4-FFF2-40B4-BE49-F238E27FC236}">
                <a16:creationId xmlns:a16="http://schemas.microsoft.com/office/drawing/2014/main" id="{4312D6CC-B9F8-4812-885A-ABC7F7383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E3D72-E915-4F90-8264-09D6608647D7}"/>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341825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9920-4857-4E4C-80A2-6A0F92C34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95359-7B9B-4594-865E-09FB8225A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2F2EFD-80F7-4F3B-BB98-AD5D1DD61C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BEC5F5-5309-4C55-8712-648A597EFD46}"/>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6" name="Footer Placeholder 5">
            <a:extLst>
              <a:ext uri="{FF2B5EF4-FFF2-40B4-BE49-F238E27FC236}">
                <a16:creationId xmlns:a16="http://schemas.microsoft.com/office/drawing/2014/main" id="{4AAB198C-CE70-4555-BDF2-DFE2864CA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006691-85DF-488B-A5FC-E69CD63838F3}"/>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141705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C7D5-4027-4A3D-BAAD-7CE4A04F2D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88842-4073-4BEA-9804-1EBFCC4A86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CB32EB-64DB-4948-B8F8-7D674F7FB3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8920E0-A17D-4158-81F4-FACAC7E7C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6ABF50-0821-46BB-983F-9B7F4C1487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47592A-61AB-4AD2-8BC8-F8F0E969BB36}"/>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8" name="Footer Placeholder 7">
            <a:extLst>
              <a:ext uri="{FF2B5EF4-FFF2-40B4-BE49-F238E27FC236}">
                <a16:creationId xmlns:a16="http://schemas.microsoft.com/office/drawing/2014/main" id="{4991BA5C-3F89-49E2-BF5D-EA1FD5D2A0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CD137-DEC4-4D10-A459-E54F9A8DF2C8}"/>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292165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57B0-4369-41DA-AC8F-B9BD9F368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810D36-3A46-40A6-9C04-94B9E24CC9CF}"/>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4" name="Footer Placeholder 3">
            <a:extLst>
              <a:ext uri="{FF2B5EF4-FFF2-40B4-BE49-F238E27FC236}">
                <a16:creationId xmlns:a16="http://schemas.microsoft.com/office/drawing/2014/main" id="{5BCF070E-7415-4B6A-B5A5-0184BB3EF9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6BA208-6217-49F1-96A1-A52F13CEFEF0}"/>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356933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84C60-514B-48DC-9850-B00794993A1E}"/>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3" name="Footer Placeholder 2">
            <a:extLst>
              <a:ext uri="{FF2B5EF4-FFF2-40B4-BE49-F238E27FC236}">
                <a16:creationId xmlns:a16="http://schemas.microsoft.com/office/drawing/2014/main" id="{36B789D8-BDA6-4E45-961D-A913A8A616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476F0B-B00E-4036-A20A-E2353A421AED}"/>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44296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9EAF-434D-412A-BA21-0B4BC8994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C6981-264C-4037-B255-AA0B6F5EA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8A245D-BB41-496D-888D-9BBFDF601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0D87A7-A92D-45E1-B640-27EA0B37D0AF}"/>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6" name="Footer Placeholder 5">
            <a:extLst>
              <a:ext uri="{FF2B5EF4-FFF2-40B4-BE49-F238E27FC236}">
                <a16:creationId xmlns:a16="http://schemas.microsoft.com/office/drawing/2014/main" id="{67F98F97-9D21-49DC-B835-6E95F864F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E820A-AB86-48AD-A1B3-06F62CD9B06E}"/>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32875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EE6C-772F-4065-829D-09435D507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7C7C1F-A859-443D-8076-5970AF21E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2FEC9B-2312-4912-B787-449C427D4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B0060F-4ABD-47CF-8BE1-B9BAF5B6A6C2}"/>
              </a:ext>
            </a:extLst>
          </p:cNvPr>
          <p:cNvSpPr>
            <a:spLocks noGrp="1"/>
          </p:cNvSpPr>
          <p:nvPr>
            <p:ph type="dt" sz="half" idx="10"/>
          </p:nvPr>
        </p:nvSpPr>
        <p:spPr/>
        <p:txBody>
          <a:bodyPr/>
          <a:lstStyle/>
          <a:p>
            <a:fld id="{193196CE-C4D8-4845-8257-09E54B5DFD1C}" type="datetimeFigureOut">
              <a:rPr lang="en-US" smtClean="0"/>
              <a:t>11/19/2020</a:t>
            </a:fld>
            <a:endParaRPr lang="en-US"/>
          </a:p>
        </p:txBody>
      </p:sp>
      <p:sp>
        <p:nvSpPr>
          <p:cNvPr id="6" name="Footer Placeholder 5">
            <a:extLst>
              <a:ext uri="{FF2B5EF4-FFF2-40B4-BE49-F238E27FC236}">
                <a16:creationId xmlns:a16="http://schemas.microsoft.com/office/drawing/2014/main" id="{F0E9B9E6-5E23-4176-8324-0AB104955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577AD-D8EB-4B79-A079-CA73D8291C85}"/>
              </a:ext>
            </a:extLst>
          </p:cNvPr>
          <p:cNvSpPr>
            <a:spLocks noGrp="1"/>
          </p:cNvSpPr>
          <p:nvPr>
            <p:ph type="sldNum" sz="quarter" idx="12"/>
          </p:nvPr>
        </p:nvSpPr>
        <p:spPr/>
        <p:txBody>
          <a:bodyPr/>
          <a:lstStyle/>
          <a:p>
            <a:fld id="{F03C979A-21B7-4430-A3C6-950194035132}" type="slidenum">
              <a:rPr lang="en-US" smtClean="0"/>
              <a:t>‹#›</a:t>
            </a:fld>
            <a:endParaRPr lang="en-US"/>
          </a:p>
        </p:txBody>
      </p:sp>
    </p:spTree>
    <p:extLst>
      <p:ext uri="{BB962C8B-B14F-4D97-AF65-F5344CB8AC3E}">
        <p14:creationId xmlns:p14="http://schemas.microsoft.com/office/powerpoint/2010/main" val="26183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1ED6B1-0B50-4217-AFBA-48B871351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6637C4-E385-4125-BBB9-0376D774F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3C73D-DC13-4E2F-88E2-E2E5C05AB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196CE-C4D8-4845-8257-09E54B5DFD1C}" type="datetimeFigureOut">
              <a:rPr lang="en-US" smtClean="0"/>
              <a:t>11/19/2020</a:t>
            </a:fld>
            <a:endParaRPr lang="en-US"/>
          </a:p>
        </p:txBody>
      </p:sp>
      <p:sp>
        <p:nvSpPr>
          <p:cNvPr id="5" name="Footer Placeholder 4">
            <a:extLst>
              <a:ext uri="{FF2B5EF4-FFF2-40B4-BE49-F238E27FC236}">
                <a16:creationId xmlns:a16="http://schemas.microsoft.com/office/drawing/2014/main" id="{2EE169F4-F994-4027-89FA-CB431AF02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C6A0DD-B44B-4343-B34A-237631D74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C979A-21B7-4430-A3C6-950194035132}" type="slidenum">
              <a:rPr lang="en-US" smtClean="0"/>
              <a:t>‹#›</a:t>
            </a:fld>
            <a:endParaRPr lang="en-US"/>
          </a:p>
        </p:txBody>
      </p:sp>
    </p:spTree>
    <p:extLst>
      <p:ext uri="{BB962C8B-B14F-4D97-AF65-F5344CB8AC3E}">
        <p14:creationId xmlns:p14="http://schemas.microsoft.com/office/powerpoint/2010/main" val="4029093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18" Type="http://schemas.openxmlformats.org/officeDocument/2006/relationships/image" Target="../media/image76.jpeg"/><Relationship Id="rId3" Type="http://schemas.openxmlformats.org/officeDocument/2006/relationships/image" Target="../media/image61.jpeg"/><Relationship Id="rId21" Type="http://schemas.openxmlformats.org/officeDocument/2006/relationships/image" Target="../media/image79.jpeg"/><Relationship Id="rId7" Type="http://schemas.openxmlformats.org/officeDocument/2006/relationships/image" Target="../media/image65.jpeg"/><Relationship Id="rId12" Type="http://schemas.openxmlformats.org/officeDocument/2006/relationships/image" Target="../media/image70.jpeg"/><Relationship Id="rId17" Type="http://schemas.openxmlformats.org/officeDocument/2006/relationships/image" Target="../media/image75.jpeg"/><Relationship Id="rId25" Type="http://schemas.openxmlformats.org/officeDocument/2006/relationships/image" Target="../media/image83.jpeg"/><Relationship Id="rId2" Type="http://schemas.openxmlformats.org/officeDocument/2006/relationships/notesSlide" Target="../notesSlides/notesSlide18.xml"/><Relationship Id="rId16" Type="http://schemas.openxmlformats.org/officeDocument/2006/relationships/image" Target="../media/image74.jpeg"/><Relationship Id="rId20" Type="http://schemas.openxmlformats.org/officeDocument/2006/relationships/image" Target="../media/image78.jpeg"/><Relationship Id="rId1" Type="http://schemas.openxmlformats.org/officeDocument/2006/relationships/slideLayout" Target="../slideLayouts/slideLayout9.xml"/><Relationship Id="rId6" Type="http://schemas.openxmlformats.org/officeDocument/2006/relationships/image" Target="../media/image64.jpeg"/><Relationship Id="rId11" Type="http://schemas.openxmlformats.org/officeDocument/2006/relationships/image" Target="../media/image69.jpeg"/><Relationship Id="rId24" Type="http://schemas.openxmlformats.org/officeDocument/2006/relationships/image" Target="../media/image82.jpeg"/><Relationship Id="rId5" Type="http://schemas.openxmlformats.org/officeDocument/2006/relationships/image" Target="../media/image63.jpeg"/><Relationship Id="rId15" Type="http://schemas.openxmlformats.org/officeDocument/2006/relationships/image" Target="../media/image73.jpeg"/><Relationship Id="rId23" Type="http://schemas.openxmlformats.org/officeDocument/2006/relationships/image" Target="../media/image81.jpeg"/><Relationship Id="rId10" Type="http://schemas.openxmlformats.org/officeDocument/2006/relationships/image" Target="../media/image68.png"/><Relationship Id="rId19" Type="http://schemas.openxmlformats.org/officeDocument/2006/relationships/image" Target="../media/image77.jpeg"/><Relationship Id="rId4" Type="http://schemas.openxmlformats.org/officeDocument/2006/relationships/image" Target="../media/image62.jpeg"/><Relationship Id="rId9" Type="http://schemas.openxmlformats.org/officeDocument/2006/relationships/image" Target="../media/image67.jpeg"/><Relationship Id="rId14" Type="http://schemas.openxmlformats.org/officeDocument/2006/relationships/image" Target="../media/image72.jpeg"/><Relationship Id="rId22" Type="http://schemas.openxmlformats.org/officeDocument/2006/relationships/image" Target="../media/image80.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86.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9" Type="http://schemas.openxmlformats.org/officeDocument/2006/relationships/image" Target="../media/image39.sv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svg"/><Relationship Id="rId42" Type="http://schemas.openxmlformats.org/officeDocument/2006/relationships/image" Target="../media/image42.svg"/><Relationship Id="rId47" Type="http://schemas.openxmlformats.org/officeDocument/2006/relationships/image" Target="../media/image47.png"/><Relationship Id="rId50" Type="http://schemas.openxmlformats.org/officeDocument/2006/relationships/image" Target="../media/image50.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svg"/><Relationship Id="rId46"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9.png"/><Relationship Id="rId41" Type="http://schemas.openxmlformats.org/officeDocument/2006/relationships/image" Target="../media/image41.png"/><Relationship Id="rId54" Type="http://schemas.openxmlformats.org/officeDocument/2006/relationships/image" Target="../media/image54.svg"/><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32" Type="http://schemas.openxmlformats.org/officeDocument/2006/relationships/image" Target="../media/image32.svg"/><Relationship Id="rId37" Type="http://schemas.openxmlformats.org/officeDocument/2006/relationships/image" Target="../media/image37.png"/><Relationship Id="rId40" Type="http://schemas.openxmlformats.org/officeDocument/2006/relationships/image" Target="../media/image40.svg"/><Relationship Id="rId45" Type="http://schemas.openxmlformats.org/officeDocument/2006/relationships/image" Target="../media/image45.png"/><Relationship Id="rId53" Type="http://schemas.openxmlformats.org/officeDocument/2006/relationships/image" Target="../media/image53.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36" Type="http://schemas.openxmlformats.org/officeDocument/2006/relationships/image" Target="../media/image36.svg"/><Relationship Id="rId49" Type="http://schemas.openxmlformats.org/officeDocument/2006/relationships/image" Target="../media/image49.png"/><Relationship Id="rId10" Type="http://schemas.openxmlformats.org/officeDocument/2006/relationships/image" Target="../media/image10.sv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svg"/><Relationship Id="rId52" Type="http://schemas.openxmlformats.org/officeDocument/2006/relationships/image" Target="../media/image52.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svg"/><Relationship Id="rId8" Type="http://schemas.openxmlformats.org/officeDocument/2006/relationships/image" Target="../media/image8.svg"/><Relationship Id="rId51" Type="http://schemas.openxmlformats.org/officeDocument/2006/relationships/image" Target="../media/image51.png"/></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1.jpe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hyperlink" Target="https://blog.ted.com/adam-foss-speaks-at-ted2016-on-the-key-to-changing-the-criminal-justice-syste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r4e_djVSag4" TargetMode="External"/><Relationship Id="rId5" Type="http://schemas.openxmlformats.org/officeDocument/2006/relationships/image" Target="../media/image2.png"/><Relationship Id="rId4" Type="http://schemas.openxmlformats.org/officeDocument/2006/relationships/image" Target="../media/image55.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HSozqaVcOU8" TargetMode="External"/><Relationship Id="rId5" Type="http://schemas.openxmlformats.org/officeDocument/2006/relationships/image" Target="../media/image2.pn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B74395-9931-423E-A85B-D1AEA4D786AD}"/>
              </a:ext>
            </a:extLst>
          </p:cNvPr>
          <p:cNvSpPr/>
          <p:nvPr/>
        </p:nvSpPr>
        <p:spPr>
          <a:xfrm>
            <a:off x="0" y="0"/>
            <a:ext cx="12192000" cy="4252511"/>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A05FAF-BB75-4FA5-ADBF-3517284CA645}"/>
              </a:ext>
            </a:extLst>
          </p:cNvPr>
          <p:cNvSpPr>
            <a:spLocks noGrp="1"/>
          </p:cNvSpPr>
          <p:nvPr>
            <p:ph type="ctrTitle"/>
          </p:nvPr>
        </p:nvSpPr>
        <p:spPr>
          <a:xfrm>
            <a:off x="1524000" y="932455"/>
            <a:ext cx="9144000" cy="2387600"/>
          </a:xfrm>
        </p:spPr>
        <p:txBody>
          <a:bodyPr anchor="ctr"/>
          <a:lstStyle/>
          <a:p>
            <a:r>
              <a:rPr lang="en-US" b="1" dirty="0"/>
              <a:t>PROCEDURAL JUSTICE FOR PROSECUTORS</a:t>
            </a:r>
          </a:p>
        </p:txBody>
      </p:sp>
      <p:sp>
        <p:nvSpPr>
          <p:cNvPr id="3" name="Subtitle 2">
            <a:extLst>
              <a:ext uri="{FF2B5EF4-FFF2-40B4-BE49-F238E27FC236}">
                <a16:creationId xmlns:a16="http://schemas.microsoft.com/office/drawing/2014/main" id="{4F6F75EB-E23B-482B-B928-A8D8E10E29AD}"/>
              </a:ext>
            </a:extLst>
          </p:cNvPr>
          <p:cNvSpPr>
            <a:spLocks noGrp="1"/>
          </p:cNvSpPr>
          <p:nvPr>
            <p:ph type="subTitle" idx="1"/>
          </p:nvPr>
        </p:nvSpPr>
        <p:spPr>
          <a:xfrm>
            <a:off x="1524000" y="4546993"/>
            <a:ext cx="9144000" cy="1655762"/>
          </a:xfrm>
        </p:spPr>
        <p:txBody>
          <a:bodyPr/>
          <a:lstStyle/>
          <a:p>
            <a:r>
              <a:rPr lang="en-US" dirty="0"/>
              <a:t>[DATE]</a:t>
            </a:r>
          </a:p>
          <a:p>
            <a:r>
              <a:rPr lang="en-US" dirty="0"/>
              <a:t>[FACILITATOR]</a:t>
            </a:r>
          </a:p>
        </p:txBody>
      </p:sp>
      <p:sp>
        <p:nvSpPr>
          <p:cNvPr id="4" name="TextBox 3">
            <a:extLst>
              <a:ext uri="{FF2B5EF4-FFF2-40B4-BE49-F238E27FC236}">
                <a16:creationId xmlns:a16="http://schemas.microsoft.com/office/drawing/2014/main" id="{585B7C7D-76F5-47E3-8668-8ABE81AEF12E}"/>
              </a:ext>
            </a:extLst>
          </p:cNvPr>
          <p:cNvSpPr txBox="1"/>
          <p:nvPr/>
        </p:nvSpPr>
        <p:spPr>
          <a:xfrm>
            <a:off x="8978747" y="6030454"/>
            <a:ext cx="3073706" cy="646331"/>
          </a:xfrm>
          <a:prstGeom prst="rect">
            <a:avLst/>
          </a:prstGeom>
          <a:solidFill>
            <a:srgbClr val="FFFF00"/>
          </a:solidFill>
        </p:spPr>
        <p:txBody>
          <a:bodyPr wrap="square" rtlCol="0">
            <a:spAutoFit/>
          </a:bodyPr>
          <a:lstStyle/>
          <a:p>
            <a:pPr algn="ctr"/>
            <a:r>
              <a:rPr lang="en-US" b="1" dirty="0">
                <a:solidFill>
                  <a:srgbClr val="FF0000"/>
                </a:solidFill>
              </a:rPr>
              <a:t>INSERT ORGANIZATION </a:t>
            </a:r>
          </a:p>
          <a:p>
            <a:pPr algn="ctr"/>
            <a:r>
              <a:rPr lang="en-US" b="1" dirty="0">
                <a:solidFill>
                  <a:srgbClr val="FF0000"/>
                </a:solidFill>
              </a:rPr>
              <a:t>LOGO HERE</a:t>
            </a:r>
          </a:p>
        </p:txBody>
      </p:sp>
      <p:pic>
        <p:nvPicPr>
          <p:cNvPr id="6" name="Picture 5">
            <a:extLst>
              <a:ext uri="{FF2B5EF4-FFF2-40B4-BE49-F238E27FC236}">
                <a16:creationId xmlns:a16="http://schemas.microsoft.com/office/drawing/2014/main" id="{562BDE99-B33A-4D49-9264-E7C3E52F4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7" y="5728725"/>
            <a:ext cx="2544794" cy="948060"/>
          </a:xfrm>
          <a:prstGeom prst="rect">
            <a:avLst/>
          </a:prstGeom>
        </p:spPr>
      </p:pic>
    </p:spTree>
    <p:extLst>
      <p:ext uri="{BB962C8B-B14F-4D97-AF65-F5344CB8AC3E}">
        <p14:creationId xmlns:p14="http://schemas.microsoft.com/office/powerpoint/2010/main" val="376711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4" name="Rectangle 3">
            <a:extLst>
              <a:ext uri="{FF2B5EF4-FFF2-40B4-BE49-F238E27FC236}">
                <a16:creationId xmlns:a16="http://schemas.microsoft.com/office/drawing/2014/main" id="{02C4AD71-FDF9-4B31-8F63-E2E1E1B76B3B}"/>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778A6F-B766-4237-8939-6E41643E257F}"/>
              </a:ext>
            </a:extLst>
          </p:cNvPr>
          <p:cNvSpPr>
            <a:spLocks noChangeArrowheads="1"/>
          </p:cNvSpPr>
          <p:nvPr/>
        </p:nvSpPr>
        <p:spPr bwMode="auto">
          <a:xfrm>
            <a:off x="1524000" y="1745659"/>
            <a:ext cx="9144000" cy="33783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algn="ctr">
              <a:lnSpc>
                <a:spcPct val="90000"/>
              </a:lnSpc>
              <a:spcBef>
                <a:spcPct val="0"/>
              </a:spcBef>
            </a:pPr>
            <a:r>
              <a:rPr lang="en-US" altLang="en-US" sz="4800" i="1" dirty="0">
                <a:latin typeface="+mj-lt"/>
                <a:ea typeface="+mj-ea"/>
                <a:cs typeface="+mj-cs"/>
              </a:rPr>
              <a:t>“The prosecutor is an </a:t>
            </a:r>
            <a:r>
              <a:rPr lang="en-US" altLang="en-US" sz="4800" b="1" i="1" dirty="0">
                <a:latin typeface="+mj-lt"/>
                <a:ea typeface="+mj-ea"/>
                <a:cs typeface="+mj-cs"/>
              </a:rPr>
              <a:t>administrator</a:t>
            </a:r>
            <a:r>
              <a:rPr lang="en-US" altLang="en-US" sz="4800" i="1" dirty="0">
                <a:latin typeface="+mj-lt"/>
                <a:ea typeface="+mj-ea"/>
                <a:cs typeface="+mj-cs"/>
              </a:rPr>
              <a:t> of justice, a zealous </a:t>
            </a:r>
            <a:r>
              <a:rPr lang="en-US" altLang="en-US" sz="4800" b="1" i="1" dirty="0">
                <a:latin typeface="+mj-lt"/>
                <a:ea typeface="+mj-ea"/>
                <a:cs typeface="+mj-cs"/>
              </a:rPr>
              <a:t>advocate</a:t>
            </a:r>
            <a:r>
              <a:rPr lang="en-US" altLang="en-US" sz="4800" i="1" dirty="0">
                <a:latin typeface="+mj-lt"/>
                <a:ea typeface="+mj-ea"/>
                <a:cs typeface="+mj-cs"/>
              </a:rPr>
              <a:t>, and an </a:t>
            </a:r>
            <a:r>
              <a:rPr lang="en-US" altLang="en-US" sz="4800" b="1" i="1" dirty="0">
                <a:latin typeface="+mj-lt"/>
                <a:ea typeface="+mj-ea"/>
                <a:cs typeface="+mj-cs"/>
              </a:rPr>
              <a:t>officer</a:t>
            </a:r>
            <a:r>
              <a:rPr lang="en-US" altLang="en-US" sz="4800" i="1" dirty="0">
                <a:latin typeface="+mj-lt"/>
                <a:ea typeface="+mj-ea"/>
                <a:cs typeface="+mj-cs"/>
              </a:rPr>
              <a:t> of the court.”</a:t>
            </a:r>
          </a:p>
        </p:txBody>
      </p:sp>
      <p:sp>
        <p:nvSpPr>
          <p:cNvPr id="12" name="TextBox 11">
            <a:extLst>
              <a:ext uri="{FF2B5EF4-FFF2-40B4-BE49-F238E27FC236}">
                <a16:creationId xmlns:a16="http://schemas.microsoft.com/office/drawing/2014/main" id="{D200C1B6-C1FF-41FA-9C05-D8605515817D}"/>
              </a:ext>
            </a:extLst>
          </p:cNvPr>
          <p:cNvSpPr txBox="1"/>
          <p:nvPr/>
        </p:nvSpPr>
        <p:spPr>
          <a:xfrm>
            <a:off x="1524000" y="668441"/>
            <a:ext cx="9002233" cy="1077218"/>
          </a:xfrm>
          <a:prstGeom prst="rect">
            <a:avLst/>
          </a:prstGeom>
          <a:noFill/>
        </p:spPr>
        <p:txBody>
          <a:bodyPr wrap="square" rtlCol="0">
            <a:spAutoFit/>
          </a:bodyPr>
          <a:lstStyle/>
          <a:p>
            <a:pPr algn="ctr"/>
            <a:r>
              <a:rPr lang="en-US" altLang="en-US" sz="3200" dirty="0">
                <a:solidFill>
                  <a:schemeClr val="tx2"/>
                </a:solidFill>
                <a:latin typeface="Franklin Gothic Book" panose="020B0503020102020204" pitchFamily="34" charset="0"/>
              </a:rPr>
              <a:t>ABA Rule 3.8: </a:t>
            </a:r>
          </a:p>
          <a:p>
            <a:pPr algn="ctr"/>
            <a:r>
              <a:rPr lang="en-US" altLang="en-US" sz="3200" dirty="0">
                <a:solidFill>
                  <a:schemeClr val="tx2"/>
                </a:solidFill>
                <a:latin typeface="Franklin Gothic Book" panose="020B0503020102020204" pitchFamily="34" charset="0"/>
              </a:rPr>
              <a:t>Special Responsibilities Of A Prosecutor</a:t>
            </a:r>
          </a:p>
        </p:txBody>
      </p:sp>
    </p:spTree>
    <p:extLst>
      <p:ext uri="{BB962C8B-B14F-4D97-AF65-F5344CB8AC3E}">
        <p14:creationId xmlns:p14="http://schemas.microsoft.com/office/powerpoint/2010/main" val="230435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4" name="Rectangle 3">
            <a:extLst>
              <a:ext uri="{FF2B5EF4-FFF2-40B4-BE49-F238E27FC236}">
                <a16:creationId xmlns:a16="http://schemas.microsoft.com/office/drawing/2014/main" id="{02C4AD71-FDF9-4B31-8F63-E2E1E1B76B3B}"/>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585E271-25DD-4105-B74C-F67162343946}"/>
              </a:ext>
            </a:extLst>
          </p:cNvPr>
          <p:cNvSpPr txBox="1"/>
          <p:nvPr/>
        </p:nvSpPr>
        <p:spPr>
          <a:xfrm>
            <a:off x="377759" y="653144"/>
            <a:ext cx="4115482" cy="769441"/>
          </a:xfrm>
          <a:prstGeom prst="rect">
            <a:avLst/>
          </a:prstGeom>
          <a:noFill/>
        </p:spPr>
        <p:txBody>
          <a:bodyPr wrap="square" rtlCol="0">
            <a:spAutoFit/>
          </a:bodyPr>
          <a:lstStyle/>
          <a:p>
            <a:r>
              <a:rPr lang="en-US" sz="4400" dirty="0"/>
              <a:t>ADMINISTRATOR</a:t>
            </a:r>
          </a:p>
        </p:txBody>
      </p:sp>
      <p:sp>
        <p:nvSpPr>
          <p:cNvPr id="12" name="TextBox 11">
            <a:extLst>
              <a:ext uri="{FF2B5EF4-FFF2-40B4-BE49-F238E27FC236}">
                <a16:creationId xmlns:a16="http://schemas.microsoft.com/office/drawing/2014/main" id="{4A71F59F-E20D-4FB4-AD7F-13C665330572}"/>
              </a:ext>
            </a:extLst>
          </p:cNvPr>
          <p:cNvSpPr txBox="1"/>
          <p:nvPr/>
        </p:nvSpPr>
        <p:spPr>
          <a:xfrm>
            <a:off x="419970" y="3044196"/>
            <a:ext cx="2695881" cy="769441"/>
          </a:xfrm>
          <a:prstGeom prst="rect">
            <a:avLst/>
          </a:prstGeom>
          <a:noFill/>
        </p:spPr>
        <p:txBody>
          <a:bodyPr wrap="square" rtlCol="0">
            <a:spAutoFit/>
          </a:bodyPr>
          <a:lstStyle/>
          <a:p>
            <a:r>
              <a:rPr lang="en-US" sz="4400" dirty="0"/>
              <a:t>ADVOCATE</a:t>
            </a:r>
          </a:p>
        </p:txBody>
      </p:sp>
      <p:sp>
        <p:nvSpPr>
          <p:cNvPr id="13" name="TextBox 12">
            <a:extLst>
              <a:ext uri="{FF2B5EF4-FFF2-40B4-BE49-F238E27FC236}">
                <a16:creationId xmlns:a16="http://schemas.microsoft.com/office/drawing/2014/main" id="{26BD3595-1B9C-4F59-B10D-1CA3F847265F}"/>
              </a:ext>
            </a:extLst>
          </p:cNvPr>
          <p:cNvSpPr txBox="1"/>
          <p:nvPr/>
        </p:nvSpPr>
        <p:spPr>
          <a:xfrm>
            <a:off x="613272" y="5435415"/>
            <a:ext cx="4115482" cy="769441"/>
          </a:xfrm>
          <a:prstGeom prst="rect">
            <a:avLst/>
          </a:prstGeom>
          <a:noFill/>
        </p:spPr>
        <p:txBody>
          <a:bodyPr wrap="square" rtlCol="0">
            <a:spAutoFit/>
          </a:bodyPr>
          <a:lstStyle/>
          <a:p>
            <a:r>
              <a:rPr lang="en-US" sz="4400" dirty="0"/>
              <a:t>OFFICER</a:t>
            </a:r>
          </a:p>
        </p:txBody>
      </p:sp>
      <p:sp>
        <p:nvSpPr>
          <p:cNvPr id="14" name="TextBox 13">
            <a:extLst>
              <a:ext uri="{FF2B5EF4-FFF2-40B4-BE49-F238E27FC236}">
                <a16:creationId xmlns:a16="http://schemas.microsoft.com/office/drawing/2014/main" id="{43FC9F44-3F50-4443-84BB-C53CEE9FC455}"/>
              </a:ext>
            </a:extLst>
          </p:cNvPr>
          <p:cNvSpPr txBox="1"/>
          <p:nvPr/>
        </p:nvSpPr>
        <p:spPr>
          <a:xfrm>
            <a:off x="6557554" y="2767278"/>
            <a:ext cx="5377753" cy="1323439"/>
          </a:xfrm>
          <a:prstGeom prst="rect">
            <a:avLst/>
          </a:prstGeom>
          <a:noFill/>
        </p:spPr>
        <p:txBody>
          <a:bodyPr wrap="square" rtlCol="0">
            <a:spAutoFit/>
          </a:bodyPr>
          <a:lstStyle/>
          <a:p>
            <a:r>
              <a:rPr lang="en-US" sz="8000" dirty="0"/>
              <a:t>LEGITIMACY</a:t>
            </a:r>
          </a:p>
        </p:txBody>
      </p:sp>
      <p:cxnSp>
        <p:nvCxnSpPr>
          <p:cNvPr id="15" name="Straight Arrow Connector 14">
            <a:extLst>
              <a:ext uri="{FF2B5EF4-FFF2-40B4-BE49-F238E27FC236}">
                <a16:creationId xmlns:a16="http://schemas.microsoft.com/office/drawing/2014/main" id="{CD0AF04C-1CC7-4DCA-93F6-D8D545357C35}"/>
              </a:ext>
            </a:extLst>
          </p:cNvPr>
          <p:cNvCxnSpPr>
            <a:cxnSpLocks/>
            <a:stCxn id="11" idx="3"/>
          </p:cNvCxnSpPr>
          <p:nvPr/>
        </p:nvCxnSpPr>
        <p:spPr>
          <a:xfrm>
            <a:off x="4493241" y="1037865"/>
            <a:ext cx="1933685" cy="25597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56D7D63-9D82-4727-BBBC-9E93BD59CE14}"/>
              </a:ext>
            </a:extLst>
          </p:cNvPr>
          <p:cNvCxnSpPr>
            <a:cxnSpLocks/>
          </p:cNvCxnSpPr>
          <p:nvPr/>
        </p:nvCxnSpPr>
        <p:spPr>
          <a:xfrm flipV="1">
            <a:off x="2795451" y="3389727"/>
            <a:ext cx="3505411" cy="24304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207453D-5503-4EF8-88AB-FDA44C47501E}"/>
              </a:ext>
            </a:extLst>
          </p:cNvPr>
          <p:cNvCxnSpPr>
            <a:cxnSpLocks/>
            <a:stCxn id="12" idx="3"/>
          </p:cNvCxnSpPr>
          <p:nvPr/>
        </p:nvCxnSpPr>
        <p:spPr>
          <a:xfrm>
            <a:off x="3115851" y="3428917"/>
            <a:ext cx="3210051" cy="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Arrow: Right 17">
            <a:extLst>
              <a:ext uri="{FF2B5EF4-FFF2-40B4-BE49-F238E27FC236}">
                <a16:creationId xmlns:a16="http://schemas.microsoft.com/office/drawing/2014/main" id="{28F83238-5D32-4E57-8305-165A0994C169}"/>
              </a:ext>
            </a:extLst>
          </p:cNvPr>
          <p:cNvSpPr/>
          <p:nvPr/>
        </p:nvSpPr>
        <p:spPr>
          <a:xfrm>
            <a:off x="6005502" y="3044278"/>
            <a:ext cx="552052" cy="7694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443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4" name="Rectangle 3">
            <a:extLst>
              <a:ext uri="{FF2B5EF4-FFF2-40B4-BE49-F238E27FC236}">
                <a16:creationId xmlns:a16="http://schemas.microsoft.com/office/drawing/2014/main" id="{02C4AD71-FDF9-4B31-8F63-E2E1E1B76B3B}"/>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444265C-15A8-4ABE-A3A8-A41449ACB086}"/>
              </a:ext>
            </a:extLst>
          </p:cNvPr>
          <p:cNvSpPr>
            <a:spLocks noGrp="1"/>
          </p:cNvSpPr>
          <p:nvPr>
            <p:ph type="title"/>
          </p:nvPr>
        </p:nvSpPr>
        <p:spPr>
          <a:xfrm>
            <a:off x="1336765" y="1213439"/>
            <a:ext cx="9518470" cy="4431122"/>
          </a:xfrm>
        </p:spPr>
        <p:txBody>
          <a:bodyPr anchor="ctr">
            <a:noAutofit/>
          </a:bodyPr>
          <a:lstStyle/>
          <a:p>
            <a:pPr algn="ctr"/>
            <a:r>
              <a:rPr lang="en-US" sz="4400" b="1" i="1" dirty="0"/>
              <a:t>“Views about legitimacy are rooted in the judgment that the police and the courts are acting </a:t>
            </a:r>
            <a:r>
              <a:rPr lang="en-US" sz="4400" b="1" i="1" dirty="0">
                <a:solidFill>
                  <a:schemeClr val="accent6"/>
                </a:solidFill>
              </a:rPr>
              <a:t>fairly</a:t>
            </a:r>
            <a:r>
              <a:rPr lang="en-US" sz="4400" b="1" i="1" dirty="0"/>
              <a:t> when they deal with community residents.”</a:t>
            </a:r>
          </a:p>
        </p:txBody>
      </p:sp>
      <p:sp>
        <p:nvSpPr>
          <p:cNvPr id="2" name="TextBox 1">
            <a:extLst>
              <a:ext uri="{FF2B5EF4-FFF2-40B4-BE49-F238E27FC236}">
                <a16:creationId xmlns:a16="http://schemas.microsoft.com/office/drawing/2014/main" id="{7BECB645-FC35-46B5-9878-8168DD3B8EF8}"/>
              </a:ext>
            </a:extLst>
          </p:cNvPr>
          <p:cNvSpPr txBox="1"/>
          <p:nvPr/>
        </p:nvSpPr>
        <p:spPr>
          <a:xfrm>
            <a:off x="5318760" y="4899978"/>
            <a:ext cx="1554480" cy="461665"/>
          </a:xfrm>
          <a:prstGeom prst="rect">
            <a:avLst/>
          </a:prstGeom>
          <a:noFill/>
        </p:spPr>
        <p:txBody>
          <a:bodyPr wrap="square" rtlCol="0">
            <a:spAutoFit/>
          </a:bodyPr>
          <a:lstStyle/>
          <a:p>
            <a:r>
              <a:rPr lang="en-US" sz="2400" dirty="0"/>
              <a:t>- Tom Tyler</a:t>
            </a:r>
          </a:p>
        </p:txBody>
      </p:sp>
    </p:spTree>
    <p:extLst>
      <p:ext uri="{BB962C8B-B14F-4D97-AF65-F5344CB8AC3E}">
        <p14:creationId xmlns:p14="http://schemas.microsoft.com/office/powerpoint/2010/main" val="342455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4" name="Rectangle 3">
            <a:extLst>
              <a:ext uri="{FF2B5EF4-FFF2-40B4-BE49-F238E27FC236}">
                <a16:creationId xmlns:a16="http://schemas.microsoft.com/office/drawing/2014/main" id="{02C4AD71-FDF9-4B31-8F63-E2E1E1B76B3B}"/>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1CD5FC-4E3A-4DD4-A3A2-F71765800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767" y="469076"/>
            <a:ext cx="9048466" cy="5943598"/>
          </a:xfrm>
          <a:prstGeom prst="rect">
            <a:avLst/>
          </a:prstGeom>
        </p:spPr>
      </p:pic>
    </p:spTree>
    <p:extLst>
      <p:ext uri="{BB962C8B-B14F-4D97-AF65-F5344CB8AC3E}">
        <p14:creationId xmlns:p14="http://schemas.microsoft.com/office/powerpoint/2010/main" val="210046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4" name="Rectangle 3">
            <a:extLst>
              <a:ext uri="{FF2B5EF4-FFF2-40B4-BE49-F238E27FC236}">
                <a16:creationId xmlns:a16="http://schemas.microsoft.com/office/drawing/2014/main" id="{02C4AD71-FDF9-4B31-8F63-E2E1E1B76B3B}"/>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mv-lines">
            <a:extLst>
              <a:ext uri="{FF2B5EF4-FFF2-40B4-BE49-F238E27FC236}">
                <a16:creationId xmlns:a16="http://schemas.microsoft.com/office/drawing/2014/main" id="{878F102B-51BA-4F22-9256-3BD8BB93A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442" y="856964"/>
            <a:ext cx="10371116" cy="514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11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4" name="Rectangle 3">
            <a:extLst>
              <a:ext uri="{FF2B5EF4-FFF2-40B4-BE49-F238E27FC236}">
                <a16:creationId xmlns:a16="http://schemas.microsoft.com/office/drawing/2014/main" id="{02C4AD71-FDF9-4B31-8F63-E2E1E1B76B3B}"/>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oogle Shape;196;p35">
            <a:extLst>
              <a:ext uri="{FF2B5EF4-FFF2-40B4-BE49-F238E27FC236}">
                <a16:creationId xmlns:a16="http://schemas.microsoft.com/office/drawing/2014/main" id="{F67F7590-3D74-4B27-B9EA-4C4AD519BB69}"/>
              </a:ext>
            </a:extLst>
          </p:cNvPr>
          <p:cNvPicPr preferRelativeResize="0">
            <a:picLocks/>
          </p:cNvPicPr>
          <p:nvPr/>
        </p:nvPicPr>
        <p:blipFill rotWithShape="1">
          <a:blip r:embed="rId4">
            <a:alphaModFix/>
          </a:blip>
          <a:srcRect/>
          <a:stretch/>
        </p:blipFill>
        <p:spPr>
          <a:xfrm>
            <a:off x="748937" y="387751"/>
            <a:ext cx="10694126" cy="5943598"/>
          </a:xfrm>
          <a:prstGeom prst="rect">
            <a:avLst/>
          </a:prstGeom>
          <a:noFill/>
          <a:ln>
            <a:noFill/>
          </a:ln>
        </p:spPr>
      </p:pic>
      <p:sp>
        <p:nvSpPr>
          <p:cNvPr id="13" name="Oval 12">
            <a:extLst>
              <a:ext uri="{FF2B5EF4-FFF2-40B4-BE49-F238E27FC236}">
                <a16:creationId xmlns:a16="http://schemas.microsoft.com/office/drawing/2014/main" id="{0AB3AB45-8AD6-4A81-92A8-A73DF9076EDE}"/>
              </a:ext>
            </a:extLst>
          </p:cNvPr>
          <p:cNvSpPr/>
          <p:nvPr/>
        </p:nvSpPr>
        <p:spPr>
          <a:xfrm>
            <a:off x="6204857" y="2076994"/>
            <a:ext cx="2181497" cy="39841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13E894-A418-4413-B732-FD7915571E56}"/>
              </a:ext>
            </a:extLst>
          </p:cNvPr>
          <p:cNvSpPr txBox="1"/>
          <p:nvPr/>
        </p:nvSpPr>
        <p:spPr>
          <a:xfrm>
            <a:off x="1122744" y="6308199"/>
            <a:ext cx="10046826" cy="523220"/>
          </a:xfrm>
          <a:prstGeom prst="rect">
            <a:avLst/>
          </a:prstGeom>
          <a:noFill/>
        </p:spPr>
        <p:txBody>
          <a:bodyPr wrap="square" rtlCol="0">
            <a:spAutoFit/>
          </a:bodyPr>
          <a:lstStyle/>
          <a:p>
            <a:pPr algn="ctr"/>
            <a:r>
              <a:rPr lang="en-US" sz="1400" i="1" dirty="0"/>
              <a:t>Source: </a:t>
            </a:r>
            <a:r>
              <a:rPr lang="it-IT" sz="1400" i="1" dirty="0"/>
              <a:t>Swaner, Rachel, Rachel Swaner, Cassandra Ramdath, Andrew Martinez, Josephine Hahn, and Sienna Walker. </a:t>
            </a:r>
            <a:r>
              <a:rPr lang="ar-SA" sz="1400" i="1" dirty="0"/>
              <a:t>“</a:t>
            </a:r>
            <a:r>
              <a:rPr lang="en-US" sz="1400" i="1" dirty="0"/>
              <a:t>What Do Defendants Really Think?” Center for Court Innovation, September 1, 2018.</a:t>
            </a:r>
          </a:p>
        </p:txBody>
      </p:sp>
    </p:spTree>
    <p:extLst>
      <p:ext uri="{BB962C8B-B14F-4D97-AF65-F5344CB8AC3E}">
        <p14:creationId xmlns:p14="http://schemas.microsoft.com/office/powerpoint/2010/main" val="16171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4" name="Rectangle 3">
            <a:extLst>
              <a:ext uri="{FF2B5EF4-FFF2-40B4-BE49-F238E27FC236}">
                <a16:creationId xmlns:a16="http://schemas.microsoft.com/office/drawing/2014/main" id="{02C4AD71-FDF9-4B31-8F63-E2E1E1B76B3B}"/>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51F779F-44E7-4CE3-8FFC-A74AEF9AE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321" y="457201"/>
            <a:ext cx="9413358" cy="5943598"/>
          </a:xfrm>
          <a:prstGeom prst="rect">
            <a:avLst/>
          </a:prstGeom>
        </p:spPr>
      </p:pic>
    </p:spTree>
    <p:extLst>
      <p:ext uri="{BB962C8B-B14F-4D97-AF65-F5344CB8AC3E}">
        <p14:creationId xmlns:p14="http://schemas.microsoft.com/office/powerpoint/2010/main" val="142469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2C4AD71-FDF9-4B31-8F63-E2E1E1B76B3B}"/>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2E48E2A5-A24D-48D9-81F5-87AA585B01D8}"/>
              </a:ext>
            </a:extLst>
          </p:cNvPr>
          <p:cNvGraphicFramePr/>
          <p:nvPr>
            <p:extLst>
              <p:ext uri="{D42A27DB-BD31-4B8C-83A1-F6EECF244321}">
                <p14:modId xmlns:p14="http://schemas.microsoft.com/office/powerpoint/2010/main" val="3315003204"/>
              </p:ext>
            </p:extLst>
          </p:nvPr>
        </p:nvGraphicFramePr>
        <p:xfrm>
          <a:off x="1172158" y="1058869"/>
          <a:ext cx="9761298" cy="534193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4">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cxnSp>
        <p:nvCxnSpPr>
          <p:cNvPr id="6" name="Straight Connector 5">
            <a:extLst>
              <a:ext uri="{FF2B5EF4-FFF2-40B4-BE49-F238E27FC236}">
                <a16:creationId xmlns:a16="http://schemas.microsoft.com/office/drawing/2014/main" id="{0BA8ABEE-6E50-48DB-89AD-35A4829E2922}"/>
              </a:ext>
            </a:extLst>
          </p:cNvPr>
          <p:cNvCxnSpPr>
            <a:cxnSpLocks/>
          </p:cNvCxnSpPr>
          <p:nvPr/>
        </p:nvCxnSpPr>
        <p:spPr>
          <a:xfrm flipV="1">
            <a:off x="8510957" y="4524760"/>
            <a:ext cx="1513153" cy="1549109"/>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1B6DC2C-F7BF-4772-8DBA-146EFE24E7AE}"/>
              </a:ext>
            </a:extLst>
          </p:cNvPr>
          <p:cNvCxnSpPr/>
          <p:nvPr/>
        </p:nvCxnSpPr>
        <p:spPr>
          <a:xfrm>
            <a:off x="9864090" y="2349091"/>
            <a:ext cx="0" cy="12230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3FEFD9C-8372-4C40-BF8F-AC4EBE7C63C1}"/>
              </a:ext>
            </a:extLst>
          </p:cNvPr>
          <p:cNvSpPr txBox="1"/>
          <p:nvPr/>
        </p:nvSpPr>
        <p:spPr>
          <a:xfrm>
            <a:off x="2392207" y="6262299"/>
            <a:ext cx="7407586" cy="276999"/>
          </a:xfrm>
          <a:prstGeom prst="rect">
            <a:avLst/>
          </a:prstGeom>
          <a:noFill/>
        </p:spPr>
        <p:txBody>
          <a:bodyPr wrap="square" rtlCol="0">
            <a:spAutoFit/>
          </a:bodyPr>
          <a:lstStyle/>
          <a:p>
            <a:r>
              <a:rPr lang="en-US" sz="1200" i="1" dirty="0">
                <a:latin typeface="Franklin Gothic Book" panose="020B0503020102020204" pitchFamily="34" charset="0"/>
              </a:rPr>
              <a:t>       Source: book of criminal justice statistics online, http://www.albany.edu/sourcebook/pdf/t2102012.pdf</a:t>
            </a:r>
          </a:p>
        </p:txBody>
      </p:sp>
      <p:sp>
        <p:nvSpPr>
          <p:cNvPr id="15" name="TextBox 14">
            <a:extLst>
              <a:ext uri="{FF2B5EF4-FFF2-40B4-BE49-F238E27FC236}">
                <a16:creationId xmlns:a16="http://schemas.microsoft.com/office/drawing/2014/main" id="{14B01AF3-C778-4145-B15B-869142BA63C1}"/>
              </a:ext>
            </a:extLst>
          </p:cNvPr>
          <p:cNvSpPr txBox="1"/>
          <p:nvPr/>
        </p:nvSpPr>
        <p:spPr>
          <a:xfrm>
            <a:off x="2000251" y="1078761"/>
            <a:ext cx="8343900" cy="646331"/>
          </a:xfrm>
          <a:prstGeom prst="rect">
            <a:avLst/>
          </a:prstGeom>
          <a:noFill/>
        </p:spPr>
        <p:txBody>
          <a:bodyPr wrap="square" rtlCol="0">
            <a:spAutoFit/>
          </a:bodyPr>
          <a:lstStyle/>
          <a:p>
            <a:pPr algn="ctr">
              <a:defRPr/>
            </a:pPr>
            <a:r>
              <a:rPr lang="en-US" b="1" dirty="0">
                <a:latin typeface="Franklin Gothic Book" panose="020B0503020102020204" pitchFamily="34" charset="0"/>
                <a:cs typeface="Arial" pitchFamily="34" charset="0"/>
              </a:rPr>
              <a:t>15% reported having “a great deal” or “quite a lot” </a:t>
            </a:r>
          </a:p>
          <a:p>
            <a:pPr algn="ctr">
              <a:defRPr/>
            </a:pPr>
            <a:r>
              <a:rPr lang="en-US" b="1" dirty="0">
                <a:latin typeface="Franklin Gothic Book" panose="020B0503020102020204" pitchFamily="34" charset="0"/>
                <a:cs typeface="Arial" pitchFamily="34" charset="0"/>
              </a:rPr>
              <a:t>of confidence in the criminal justice system</a:t>
            </a:r>
            <a:endParaRPr lang="en-US" dirty="0">
              <a:solidFill>
                <a:schemeClr val="bg1"/>
              </a:solidFill>
              <a:latin typeface="Franklin Gothic Book" panose="020B0503020102020204" pitchFamily="34" charset="0"/>
            </a:endParaRPr>
          </a:p>
        </p:txBody>
      </p:sp>
      <p:sp>
        <p:nvSpPr>
          <p:cNvPr id="16" name="Title 5">
            <a:extLst>
              <a:ext uri="{FF2B5EF4-FFF2-40B4-BE49-F238E27FC236}">
                <a16:creationId xmlns:a16="http://schemas.microsoft.com/office/drawing/2014/main" id="{A63A8961-071D-4E7C-9993-E84AF68A050B}"/>
              </a:ext>
            </a:extLst>
          </p:cNvPr>
          <p:cNvSpPr>
            <a:spLocks noGrp="1"/>
          </p:cNvSpPr>
          <p:nvPr>
            <p:ph type="title"/>
          </p:nvPr>
        </p:nvSpPr>
        <p:spPr>
          <a:xfrm>
            <a:off x="613272" y="173422"/>
            <a:ext cx="8429676" cy="646331"/>
          </a:xfrm>
          <a:noFill/>
        </p:spPr>
        <p:txBody>
          <a:bodyPr vert="horz" wrap="square" rtlCol="0">
            <a:spAutoFit/>
          </a:bodyPr>
          <a:lstStyle/>
          <a:p>
            <a:r>
              <a:rPr lang="en-US" sz="4000" b="1" dirty="0">
                <a:solidFill>
                  <a:schemeClr val="tx2"/>
                </a:solidFill>
                <a:latin typeface="Franklin Gothic Book" panose="020B0503020102020204" pitchFamily="34" charset="0"/>
                <a:ea typeface="+mn-ea"/>
                <a:cs typeface="+mn-cs"/>
              </a:rPr>
              <a:t>PUBLIC TRUST MATTERS</a:t>
            </a:r>
          </a:p>
        </p:txBody>
      </p:sp>
    </p:spTree>
    <p:extLst>
      <p:ext uri="{BB962C8B-B14F-4D97-AF65-F5344CB8AC3E}">
        <p14:creationId xmlns:p14="http://schemas.microsoft.com/office/powerpoint/2010/main" val="74503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334AC-5EAB-4181-BCDD-790BBB257319}"/>
              </a:ext>
            </a:extLst>
          </p:cNvPr>
          <p:cNvSpPr/>
          <p:nvPr/>
        </p:nvSpPr>
        <p:spPr>
          <a:xfrm>
            <a:off x="0" y="0"/>
            <a:ext cx="12192000"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4703F8-A9A2-43A2-B9E3-6348551C5A22}"/>
              </a:ext>
            </a:extLst>
          </p:cNvPr>
          <p:cNvSpPr/>
          <p:nvPr/>
        </p:nvSpPr>
        <p:spPr>
          <a:xfrm>
            <a:off x="156117" y="215954"/>
            <a:ext cx="11879747" cy="6461554"/>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rPr>
              <a:t>TAKEAWAY</a:t>
            </a:r>
          </a:p>
          <a:p>
            <a:pPr algn="ctr"/>
            <a:endParaRPr lang="en-US" sz="3600" dirty="0">
              <a:solidFill>
                <a:srgbClr val="002060"/>
              </a:solidFill>
            </a:endParaRPr>
          </a:p>
          <a:p>
            <a:pPr marL="342900" indent="-342900" algn="ctr">
              <a:buAutoNum type="arabicPeriod"/>
            </a:pPr>
            <a:r>
              <a:rPr lang="en-US" sz="3600" dirty="0">
                <a:solidFill>
                  <a:srgbClr val="002060"/>
                </a:solidFill>
              </a:rPr>
              <a:t>What is one thing that moved or struck you?</a:t>
            </a:r>
          </a:p>
          <a:p>
            <a:pPr marL="342900" indent="-342900" algn="ctr">
              <a:buAutoNum type="arabicPeriod"/>
            </a:pPr>
            <a:endParaRPr lang="en-US" sz="3600" dirty="0">
              <a:solidFill>
                <a:srgbClr val="002060"/>
              </a:solidFill>
            </a:endParaRPr>
          </a:p>
          <a:p>
            <a:pPr marL="342900" indent="-342900" algn="ctr">
              <a:buAutoNum type="arabicPeriod"/>
            </a:pPr>
            <a:r>
              <a:rPr lang="en-US" sz="3600" dirty="0">
                <a:solidFill>
                  <a:srgbClr val="002060"/>
                </a:solidFill>
              </a:rPr>
              <a:t>What is one thing you’re going to pass down to your staff?</a:t>
            </a:r>
          </a:p>
        </p:txBody>
      </p:sp>
    </p:spTree>
    <p:extLst>
      <p:ext uri="{BB962C8B-B14F-4D97-AF65-F5344CB8AC3E}">
        <p14:creationId xmlns:p14="http://schemas.microsoft.com/office/powerpoint/2010/main" val="38701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B74395-9931-423E-A85B-D1AEA4D786AD}"/>
              </a:ext>
            </a:extLst>
          </p:cNvPr>
          <p:cNvSpPr/>
          <p:nvPr/>
        </p:nvSpPr>
        <p:spPr>
          <a:xfrm>
            <a:off x="0" y="0"/>
            <a:ext cx="12192000" cy="4252511"/>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A05FAF-BB75-4FA5-ADBF-3517284CA645}"/>
              </a:ext>
            </a:extLst>
          </p:cNvPr>
          <p:cNvSpPr>
            <a:spLocks noGrp="1"/>
          </p:cNvSpPr>
          <p:nvPr>
            <p:ph type="ctrTitle"/>
          </p:nvPr>
        </p:nvSpPr>
        <p:spPr>
          <a:xfrm>
            <a:off x="1524000" y="932455"/>
            <a:ext cx="9144000" cy="2387600"/>
          </a:xfrm>
        </p:spPr>
        <p:txBody>
          <a:bodyPr anchor="ctr"/>
          <a:lstStyle/>
          <a:p>
            <a:r>
              <a:rPr lang="en-US" b="1" dirty="0"/>
              <a:t>PROCEDURAL JUSTICE FOR PROSECUTORS</a:t>
            </a:r>
          </a:p>
        </p:txBody>
      </p:sp>
      <p:sp>
        <p:nvSpPr>
          <p:cNvPr id="3" name="Subtitle 2">
            <a:extLst>
              <a:ext uri="{FF2B5EF4-FFF2-40B4-BE49-F238E27FC236}">
                <a16:creationId xmlns:a16="http://schemas.microsoft.com/office/drawing/2014/main" id="{4F6F75EB-E23B-482B-B928-A8D8E10E29AD}"/>
              </a:ext>
            </a:extLst>
          </p:cNvPr>
          <p:cNvSpPr>
            <a:spLocks noGrp="1"/>
          </p:cNvSpPr>
          <p:nvPr>
            <p:ph type="subTitle" idx="1"/>
          </p:nvPr>
        </p:nvSpPr>
        <p:spPr>
          <a:xfrm>
            <a:off x="1524000" y="4546993"/>
            <a:ext cx="9144000" cy="1655762"/>
          </a:xfrm>
        </p:spPr>
        <p:txBody>
          <a:bodyPr anchor="ctr">
            <a:normAutofit/>
          </a:bodyPr>
          <a:lstStyle/>
          <a:p>
            <a:r>
              <a:rPr lang="en-US" sz="8000" dirty="0"/>
              <a:t>15 MIN BREAK</a:t>
            </a:r>
          </a:p>
        </p:txBody>
      </p:sp>
      <p:pic>
        <p:nvPicPr>
          <p:cNvPr id="10" name="Picture 9" descr="prosecution.org">
            <a:extLst>
              <a:ext uri="{FF2B5EF4-FFF2-40B4-BE49-F238E27FC236}">
                <a16:creationId xmlns:a16="http://schemas.microsoft.com/office/drawing/2014/main" id="{6C67845E-D176-45A1-A09B-1C61EF7F0276}"/>
              </a:ext>
            </a:extLst>
          </p:cNvPr>
          <p:cNvPicPr/>
          <p:nvPr/>
        </p:nvPicPr>
        <p:blipFill rotWithShape="1">
          <a:blip r:embed="rId2">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Tree>
    <p:extLst>
      <p:ext uri="{BB962C8B-B14F-4D97-AF65-F5344CB8AC3E}">
        <p14:creationId xmlns:p14="http://schemas.microsoft.com/office/powerpoint/2010/main" val="394804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444265C-15A8-4ABE-A3A8-A41449ACB086}"/>
              </a:ext>
            </a:extLst>
          </p:cNvPr>
          <p:cNvSpPr>
            <a:spLocks noGrp="1"/>
          </p:cNvSpPr>
          <p:nvPr>
            <p:ph type="title"/>
          </p:nvPr>
        </p:nvSpPr>
        <p:spPr>
          <a:xfrm>
            <a:off x="377759" y="173422"/>
            <a:ext cx="4614346" cy="646331"/>
          </a:xfrm>
          <a:noFill/>
        </p:spPr>
        <p:txBody>
          <a:bodyPr vert="horz" wrap="square" lIns="91440" tIns="45720" rIns="91440" bIns="45720" rtlCol="0" anchor="b">
            <a:spAutoFit/>
          </a:bodyPr>
          <a:lstStyle/>
          <a:p>
            <a:r>
              <a:rPr lang="en-US" sz="4000" b="1" dirty="0">
                <a:solidFill>
                  <a:schemeClr val="tx2"/>
                </a:solidFill>
                <a:latin typeface="Franklin Gothic Book" panose="020B0503020102020204" pitchFamily="34" charset="0"/>
                <a:ea typeface="+mn-ea"/>
                <a:cs typeface="+mn-cs"/>
              </a:rPr>
              <a:t>INTRODUCTIONS</a:t>
            </a:r>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2">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3" name="TextBox 2">
            <a:extLst>
              <a:ext uri="{FF2B5EF4-FFF2-40B4-BE49-F238E27FC236}">
                <a16:creationId xmlns:a16="http://schemas.microsoft.com/office/drawing/2014/main" id="{97C71978-0A8A-40C1-9467-619ECFC81BCB}"/>
              </a:ext>
            </a:extLst>
          </p:cNvPr>
          <p:cNvSpPr txBox="1"/>
          <p:nvPr/>
        </p:nvSpPr>
        <p:spPr>
          <a:xfrm>
            <a:off x="473725" y="1299990"/>
            <a:ext cx="5622275" cy="1754326"/>
          </a:xfrm>
          <a:prstGeom prst="rect">
            <a:avLst/>
          </a:prstGeom>
          <a:solidFill>
            <a:srgbClr val="FFFF00"/>
          </a:solidFill>
        </p:spPr>
        <p:txBody>
          <a:bodyPr wrap="square" rtlCol="0">
            <a:spAutoFit/>
          </a:bodyPr>
          <a:lstStyle/>
          <a:p>
            <a:pPr algn="ctr"/>
            <a:endParaRPr lang="en-US" b="1" dirty="0">
              <a:solidFill>
                <a:srgbClr val="FF0000"/>
              </a:solidFill>
            </a:endParaRPr>
          </a:p>
          <a:p>
            <a:pPr algn="ctr"/>
            <a:endParaRPr lang="en-US" b="1" dirty="0">
              <a:solidFill>
                <a:srgbClr val="FF0000"/>
              </a:solidFill>
            </a:endParaRPr>
          </a:p>
          <a:p>
            <a:pPr algn="ctr"/>
            <a:r>
              <a:rPr lang="en-US" b="1" dirty="0">
                <a:solidFill>
                  <a:srgbClr val="FF0000"/>
                </a:solidFill>
              </a:rPr>
              <a:t>INSERT ORGANIZATION MISSION STATEMENT</a:t>
            </a: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p:txBody>
      </p:sp>
      <p:sp>
        <p:nvSpPr>
          <p:cNvPr id="4" name="Rectangle 3">
            <a:extLst>
              <a:ext uri="{FF2B5EF4-FFF2-40B4-BE49-F238E27FC236}">
                <a16:creationId xmlns:a16="http://schemas.microsoft.com/office/drawing/2014/main" id="{4EB85E50-1C21-44AD-AFE0-DA748811E659}"/>
              </a:ext>
            </a:extLst>
          </p:cNvPr>
          <p:cNvSpPr/>
          <p:nvPr/>
        </p:nvSpPr>
        <p:spPr>
          <a:xfrm>
            <a:off x="6400800" y="426720"/>
            <a:ext cx="5317475" cy="5823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TRAINING GROUND RULES</a:t>
            </a:r>
          </a:p>
          <a:p>
            <a:pPr marL="342900" indent="-342900">
              <a:buFont typeface="Arial" panose="020B0604020202020204" pitchFamily="34" charset="0"/>
              <a:buChar char="•"/>
            </a:pPr>
            <a:endParaRPr lang="en-US" sz="2000" dirty="0">
              <a:solidFill>
                <a:srgbClr val="002060"/>
              </a:solidFill>
            </a:endParaRPr>
          </a:p>
          <a:p>
            <a:pPr marL="342900" indent="-342900">
              <a:buFont typeface="Arial" panose="020B0604020202020204" pitchFamily="34" charset="0"/>
              <a:buChar char="•"/>
            </a:pPr>
            <a:r>
              <a:rPr lang="en-US" sz="2800" dirty="0">
                <a:solidFill>
                  <a:srgbClr val="002060"/>
                </a:solidFill>
              </a:rPr>
              <a:t>Be respectful and honest</a:t>
            </a:r>
          </a:p>
          <a:p>
            <a:pPr marL="342900" indent="-342900">
              <a:buFont typeface="Arial" panose="020B0604020202020204" pitchFamily="34" charset="0"/>
              <a:buChar char="•"/>
            </a:pPr>
            <a:r>
              <a:rPr lang="en-US" sz="2800" dirty="0">
                <a:solidFill>
                  <a:srgbClr val="002060"/>
                </a:solidFill>
              </a:rPr>
              <a:t>Judgment free zone</a:t>
            </a:r>
          </a:p>
          <a:p>
            <a:pPr marL="342900" indent="-342900">
              <a:buFont typeface="Arial" panose="020B0604020202020204" pitchFamily="34" charset="0"/>
              <a:buChar char="•"/>
            </a:pPr>
            <a:r>
              <a:rPr lang="en-US" sz="2800" dirty="0">
                <a:solidFill>
                  <a:srgbClr val="002060"/>
                </a:solidFill>
              </a:rPr>
              <a:t>Step up &amp; step back</a:t>
            </a:r>
          </a:p>
          <a:p>
            <a:pPr marL="342900" indent="-342900">
              <a:buFont typeface="Arial" panose="020B0604020202020204" pitchFamily="34" charset="0"/>
              <a:buChar char="•"/>
            </a:pPr>
            <a:r>
              <a:rPr lang="en-US" sz="2800" dirty="0">
                <a:solidFill>
                  <a:srgbClr val="002060"/>
                </a:solidFill>
              </a:rPr>
              <a:t>Speak and listen with respect</a:t>
            </a:r>
          </a:p>
          <a:p>
            <a:pPr marL="342900" indent="-342900">
              <a:buFont typeface="Arial" panose="020B0604020202020204" pitchFamily="34" charset="0"/>
              <a:buChar char="•"/>
            </a:pPr>
            <a:r>
              <a:rPr lang="en-US" sz="2800" dirty="0">
                <a:solidFill>
                  <a:srgbClr val="002060"/>
                </a:solidFill>
              </a:rPr>
              <a:t>Be present</a:t>
            </a:r>
          </a:p>
          <a:p>
            <a:pPr marL="342900" indent="-342900">
              <a:buFont typeface="Arial" panose="020B0604020202020204" pitchFamily="34" charset="0"/>
              <a:buChar char="•"/>
            </a:pPr>
            <a:r>
              <a:rPr lang="en-US" sz="2800" dirty="0">
                <a:solidFill>
                  <a:srgbClr val="002060"/>
                </a:solidFill>
              </a:rPr>
              <a:t>Take care of yourself</a:t>
            </a:r>
          </a:p>
          <a:p>
            <a:pPr marL="342900" indent="-342900">
              <a:buFont typeface="Arial" panose="020B0604020202020204" pitchFamily="34" charset="0"/>
              <a:buChar char="•"/>
            </a:pPr>
            <a:r>
              <a:rPr lang="en-US" sz="2800" dirty="0">
                <a:solidFill>
                  <a:srgbClr val="002060"/>
                </a:solidFill>
              </a:rPr>
              <a:t>Confidentiality</a:t>
            </a:r>
          </a:p>
          <a:p>
            <a:pPr marL="342900" indent="-342900">
              <a:buFont typeface="Arial" panose="020B0604020202020204" pitchFamily="34" charset="0"/>
              <a:buChar char="•"/>
            </a:pPr>
            <a:r>
              <a:rPr lang="en-US" sz="2800" dirty="0">
                <a:solidFill>
                  <a:srgbClr val="002060"/>
                </a:solidFill>
              </a:rPr>
              <a:t>Mics off ears open</a:t>
            </a:r>
          </a:p>
          <a:p>
            <a:pPr marL="342900" indent="-342900">
              <a:buFont typeface="Arial" panose="020B0604020202020204" pitchFamily="34" charset="0"/>
              <a:buChar char="•"/>
            </a:pPr>
            <a:r>
              <a:rPr lang="en-US" sz="2800" dirty="0">
                <a:solidFill>
                  <a:srgbClr val="002060"/>
                </a:solidFill>
              </a:rPr>
              <a:t>Be camera ready</a:t>
            </a:r>
          </a:p>
        </p:txBody>
      </p:sp>
      <p:sp>
        <p:nvSpPr>
          <p:cNvPr id="11" name="TextBox 10">
            <a:extLst>
              <a:ext uri="{FF2B5EF4-FFF2-40B4-BE49-F238E27FC236}">
                <a16:creationId xmlns:a16="http://schemas.microsoft.com/office/drawing/2014/main" id="{4844C37B-F163-4D5E-8B38-2975101536E7}"/>
              </a:ext>
            </a:extLst>
          </p:cNvPr>
          <p:cNvSpPr txBox="1"/>
          <p:nvPr/>
        </p:nvSpPr>
        <p:spPr>
          <a:xfrm>
            <a:off x="473725" y="3803685"/>
            <a:ext cx="5622275" cy="2031325"/>
          </a:xfrm>
          <a:prstGeom prst="rect">
            <a:avLst/>
          </a:prstGeom>
          <a:solidFill>
            <a:srgbClr val="FFFF00"/>
          </a:solidFill>
        </p:spPr>
        <p:txBody>
          <a:bodyPr wrap="square" rtlCol="0">
            <a:spAutoFit/>
          </a:bodyPr>
          <a:lstStyle/>
          <a:p>
            <a:pPr algn="ctr"/>
            <a:endParaRPr lang="en-US" b="1" dirty="0">
              <a:solidFill>
                <a:srgbClr val="FF0000"/>
              </a:solidFill>
            </a:endParaRPr>
          </a:p>
          <a:p>
            <a:pPr algn="ctr"/>
            <a:endParaRPr lang="en-US" b="1" dirty="0">
              <a:solidFill>
                <a:srgbClr val="FF0000"/>
              </a:solidFill>
            </a:endParaRPr>
          </a:p>
          <a:p>
            <a:pPr algn="ctr"/>
            <a:r>
              <a:rPr lang="en-US" b="1" dirty="0">
                <a:solidFill>
                  <a:srgbClr val="FF0000"/>
                </a:solidFill>
              </a:rPr>
              <a:t>INSERT FACILITATOR NAME(S) </a:t>
            </a:r>
          </a:p>
          <a:p>
            <a:pPr algn="ctr"/>
            <a:r>
              <a:rPr lang="en-US" b="1" dirty="0">
                <a:solidFill>
                  <a:srgbClr val="FF0000"/>
                </a:solidFill>
              </a:rPr>
              <a:t>TITLE (PHOTO OPTIONAL)</a:t>
            </a: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p:txBody>
      </p:sp>
    </p:spTree>
    <p:extLst>
      <p:ext uri="{BB962C8B-B14F-4D97-AF65-F5344CB8AC3E}">
        <p14:creationId xmlns:p14="http://schemas.microsoft.com/office/powerpoint/2010/main" val="2901977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F26F21-4267-475E-BAE9-392C1A259B7E}"/>
              </a:ext>
            </a:extLst>
          </p:cNvPr>
          <p:cNvSpPr/>
          <p:nvPr/>
        </p:nvSpPr>
        <p:spPr>
          <a:xfrm>
            <a:off x="1994052" y="3429000"/>
            <a:ext cx="10197947" cy="3429000"/>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2" name="TextBox 1">
            <a:extLst>
              <a:ext uri="{FF2B5EF4-FFF2-40B4-BE49-F238E27FC236}">
                <a16:creationId xmlns:a16="http://schemas.microsoft.com/office/drawing/2014/main" id="{3E07DB97-95D1-42E2-AFFA-68A275F24F8C}"/>
              </a:ext>
            </a:extLst>
          </p:cNvPr>
          <p:cNvSpPr txBox="1"/>
          <p:nvPr/>
        </p:nvSpPr>
        <p:spPr>
          <a:xfrm>
            <a:off x="613272" y="494014"/>
            <a:ext cx="10973482" cy="2554545"/>
          </a:xfrm>
          <a:prstGeom prst="rect">
            <a:avLst/>
          </a:prstGeom>
          <a:noFill/>
        </p:spPr>
        <p:txBody>
          <a:bodyPr wrap="square" rtlCol="0">
            <a:spAutoFit/>
          </a:bodyPr>
          <a:lstStyle>
            <a:defPPr>
              <a:defRPr lang="en-US"/>
            </a:defPPr>
            <a:lvl1pPr>
              <a:defRPr sz="4400">
                <a:solidFill>
                  <a:schemeClr val="tx2"/>
                </a:solidFill>
                <a:latin typeface="Franklin Gothic Book" panose="020B0503020102020204" pitchFamily="34" charset="0"/>
              </a:defRPr>
            </a:lvl1pPr>
          </a:lstStyle>
          <a:p>
            <a:pPr algn="ctr"/>
            <a:r>
              <a:rPr lang="en-US" sz="8000" b="1" dirty="0"/>
              <a:t>WHAT IS </a:t>
            </a:r>
          </a:p>
          <a:p>
            <a:pPr algn="ctr"/>
            <a:r>
              <a:rPr lang="en-US" sz="8000" b="1" dirty="0"/>
              <a:t>PROCEDURAL JUSTICE?</a:t>
            </a:r>
          </a:p>
        </p:txBody>
      </p:sp>
      <p:pic>
        <p:nvPicPr>
          <p:cNvPr id="6" name="Picture 5">
            <a:extLst>
              <a:ext uri="{FF2B5EF4-FFF2-40B4-BE49-F238E27FC236}">
                <a16:creationId xmlns:a16="http://schemas.microsoft.com/office/drawing/2014/main" id="{F97EAB9E-75B5-4F17-BD6B-B95993E326EE}"/>
              </a:ext>
            </a:extLst>
          </p:cNvPr>
          <p:cNvPicPr>
            <a:picLocks noChangeAspect="1"/>
          </p:cNvPicPr>
          <p:nvPr/>
        </p:nvPicPr>
        <p:blipFill rotWithShape="1">
          <a:blip r:embed="rId4">
            <a:extLst>
              <a:ext uri="{28A0092B-C50C-407E-A947-70E740481C1C}">
                <a14:useLocalDpi xmlns:a14="http://schemas.microsoft.com/office/drawing/2010/main" val="0"/>
              </a:ext>
            </a:extLst>
          </a:blip>
          <a:srcRect l="4696" t="6850" r="6887" b="6579"/>
          <a:stretch/>
        </p:blipFill>
        <p:spPr>
          <a:xfrm>
            <a:off x="2598215" y="3617522"/>
            <a:ext cx="8989620" cy="3051956"/>
          </a:xfrm>
          <a:prstGeom prst="rect">
            <a:avLst/>
          </a:prstGeom>
        </p:spPr>
      </p:pic>
    </p:spTree>
    <p:extLst>
      <p:ext uri="{BB962C8B-B14F-4D97-AF65-F5344CB8AC3E}">
        <p14:creationId xmlns:p14="http://schemas.microsoft.com/office/powerpoint/2010/main" val="299945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3" name="Rectangle 12">
            <a:extLst>
              <a:ext uri="{FF2B5EF4-FFF2-40B4-BE49-F238E27FC236}">
                <a16:creationId xmlns:a16="http://schemas.microsoft.com/office/drawing/2014/main" id="{0ABA7DC8-9B73-42F7-AD57-89564A4B7B41}"/>
              </a:ext>
            </a:extLst>
          </p:cNvPr>
          <p:cNvSpPr/>
          <p:nvPr/>
        </p:nvSpPr>
        <p:spPr>
          <a:xfrm>
            <a:off x="8886812" y="353116"/>
            <a:ext cx="2844237" cy="4494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6" name="Title 5">
            <a:extLst>
              <a:ext uri="{FF2B5EF4-FFF2-40B4-BE49-F238E27FC236}">
                <a16:creationId xmlns:a16="http://schemas.microsoft.com/office/drawing/2014/main" id="{6444265C-15A8-4ABE-A3A8-A41449ACB086}"/>
              </a:ext>
            </a:extLst>
          </p:cNvPr>
          <p:cNvSpPr>
            <a:spLocks noGrp="1"/>
          </p:cNvSpPr>
          <p:nvPr>
            <p:ph type="title"/>
          </p:nvPr>
        </p:nvSpPr>
        <p:spPr>
          <a:xfrm>
            <a:off x="613272" y="173422"/>
            <a:ext cx="8429676" cy="646331"/>
          </a:xfrm>
          <a:noFill/>
        </p:spPr>
        <p:txBody>
          <a:bodyPr vert="horz" wrap="square" rtlCol="0">
            <a:spAutoFit/>
          </a:bodyPr>
          <a:lstStyle/>
          <a:p>
            <a:r>
              <a:rPr lang="en-US" sz="4000" b="1" dirty="0">
                <a:solidFill>
                  <a:schemeClr val="tx2"/>
                </a:solidFill>
                <a:latin typeface="Franklin Gothic Book" panose="020B0503020102020204" pitchFamily="34" charset="0"/>
                <a:ea typeface="+mn-ea"/>
                <a:cs typeface="+mn-cs"/>
              </a:rPr>
              <a:t>ELEMENTS OF PROCEDURAL JUSTICE</a:t>
            </a:r>
          </a:p>
        </p:txBody>
      </p:sp>
      <p:graphicFrame>
        <p:nvGraphicFramePr>
          <p:cNvPr id="19" name="Diagram 18">
            <a:extLst>
              <a:ext uri="{FF2B5EF4-FFF2-40B4-BE49-F238E27FC236}">
                <a16:creationId xmlns:a16="http://schemas.microsoft.com/office/drawing/2014/main" id="{CE48E560-919D-41D2-B008-D88F58C68176}"/>
              </a:ext>
            </a:extLst>
          </p:cNvPr>
          <p:cNvGraphicFramePr/>
          <p:nvPr>
            <p:extLst>
              <p:ext uri="{D42A27DB-BD31-4B8C-83A1-F6EECF244321}">
                <p14:modId xmlns:p14="http://schemas.microsoft.com/office/powerpoint/2010/main" val="4006529740"/>
              </p:ext>
            </p:extLst>
          </p:nvPr>
        </p:nvGraphicFramePr>
        <p:xfrm>
          <a:off x="2119315" y="107420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26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Large Picnic Blanket | Picnic Lounge | Fatboy – Fatboy USA">
            <a:extLst>
              <a:ext uri="{FF2B5EF4-FFF2-40B4-BE49-F238E27FC236}">
                <a16:creationId xmlns:a16="http://schemas.microsoft.com/office/drawing/2014/main" id="{4413E773-FD5A-499E-AD4F-643354693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057" y="1722219"/>
            <a:ext cx="2898052" cy="19285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ank Caprio, a folksy American judge, becomes internet hit with ...">
            <a:extLst>
              <a:ext uri="{FF2B5EF4-FFF2-40B4-BE49-F238E27FC236}">
                <a16:creationId xmlns:a16="http://schemas.microsoft.com/office/drawing/2014/main" id="{6FAB5E6D-DA48-42A2-9A0C-E5421412D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4" y="1552575"/>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verything I Needed to Know about Dating a Man with Kids">
            <a:extLst>
              <a:ext uri="{FF2B5EF4-FFF2-40B4-BE49-F238E27FC236}">
                <a16:creationId xmlns:a16="http://schemas.microsoft.com/office/drawing/2014/main" id="{16442514-8730-45B1-AE53-8834BC5E1D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094" y="-12909"/>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urtroom audience | Almost every seat is filled by the afte… | Flickr">
            <a:extLst>
              <a:ext uri="{FF2B5EF4-FFF2-40B4-BE49-F238E27FC236}">
                <a16:creationId xmlns:a16="http://schemas.microsoft.com/office/drawing/2014/main" id="{6338722C-3C8B-4EEB-9E12-60595FC425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168" y="-148713"/>
            <a:ext cx="3048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9 Spring Street Fair - Visit Encinitas">
            <a:extLst>
              <a:ext uri="{FF2B5EF4-FFF2-40B4-BE49-F238E27FC236}">
                <a16:creationId xmlns:a16="http://schemas.microsoft.com/office/drawing/2014/main" id="{7C7066CF-A5A1-4D35-B0F8-4212E3D101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024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dopting the Guardian Mindset">
            <a:extLst>
              <a:ext uri="{FF2B5EF4-FFF2-40B4-BE49-F238E27FC236}">
                <a16:creationId xmlns:a16="http://schemas.microsoft.com/office/drawing/2014/main" id="{65DC4CA5-A9ED-4857-853F-2089E64C87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8418" y="2979154"/>
            <a:ext cx="29241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ow to choose a nursing home for someone you love - MarketWatch">
            <a:extLst>
              <a:ext uri="{FF2B5EF4-FFF2-40B4-BE49-F238E27FC236}">
                <a16:creationId xmlns:a16="http://schemas.microsoft.com/office/drawing/2014/main" id="{2E034CE4-15FF-4D2A-AE5F-14C14C47A7C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9877"/>
          <a:stretch/>
        </p:blipFill>
        <p:spPr bwMode="auto">
          <a:xfrm>
            <a:off x="7577491" y="-36722"/>
            <a:ext cx="200377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5" name="Content Placeholder 3">
            <a:extLst>
              <a:ext uri="{FF2B5EF4-FFF2-40B4-BE49-F238E27FC236}">
                <a16:creationId xmlns:a16="http://schemas.microsoft.com/office/drawing/2014/main" id="{430A0C04-079C-49C5-BC75-07C775B3BE54}"/>
              </a:ext>
            </a:extLst>
          </p:cNvPr>
          <p:cNvPicPr>
            <a:picLocks noChangeAspect="1"/>
          </p:cNvPicPr>
          <p:nvPr/>
        </p:nvPicPr>
        <p:blipFill rotWithShape="1">
          <a:blip r:embed="rId10"/>
          <a:srcRect l="6613" t="20051" r="6613"/>
          <a:stretch/>
        </p:blipFill>
        <p:spPr>
          <a:xfrm>
            <a:off x="-11420" y="5079098"/>
            <a:ext cx="2895232" cy="1778902"/>
          </a:xfrm>
          <a:prstGeom prst="rect">
            <a:avLst/>
          </a:prstGeom>
        </p:spPr>
      </p:pic>
      <p:pic>
        <p:nvPicPr>
          <p:cNvPr id="26" name="Picture 25">
            <a:extLst>
              <a:ext uri="{FF2B5EF4-FFF2-40B4-BE49-F238E27FC236}">
                <a16:creationId xmlns:a16="http://schemas.microsoft.com/office/drawing/2014/main" id="{15166B37-6DC2-4B91-8638-E56C0E438E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20" y="0"/>
            <a:ext cx="2188630" cy="1641472"/>
          </a:xfrm>
          <a:prstGeom prst="rect">
            <a:avLst/>
          </a:prstGeom>
        </p:spPr>
      </p:pic>
      <p:pic>
        <p:nvPicPr>
          <p:cNvPr id="27" name="Picture 26">
            <a:extLst>
              <a:ext uri="{FF2B5EF4-FFF2-40B4-BE49-F238E27FC236}">
                <a16:creationId xmlns:a16="http://schemas.microsoft.com/office/drawing/2014/main" id="{C52E6C99-FA95-4671-9F48-02ACA96AB74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4513"/>
          <a:stretch/>
        </p:blipFill>
        <p:spPr>
          <a:xfrm>
            <a:off x="2662447" y="5347161"/>
            <a:ext cx="3158316" cy="1511770"/>
          </a:xfrm>
          <a:prstGeom prst="rect">
            <a:avLst/>
          </a:prstGeom>
        </p:spPr>
      </p:pic>
      <p:pic>
        <p:nvPicPr>
          <p:cNvPr id="1036" name="Picture 12" descr="Meet 'Black Girl Magic,' The 19 African-American Women Elected As ...">
            <a:extLst>
              <a:ext uri="{FF2B5EF4-FFF2-40B4-BE49-F238E27FC236}">
                <a16:creationId xmlns:a16="http://schemas.microsoft.com/office/drawing/2014/main" id="{2A19B304-9B4A-4792-AF8A-35B77C223C9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7813" y="4171015"/>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Protest in Hollywood: BLM Estimates Crowd of 100,000">
            <a:extLst>
              <a:ext uri="{FF2B5EF4-FFF2-40B4-BE49-F238E27FC236}">
                <a16:creationId xmlns:a16="http://schemas.microsoft.com/office/drawing/2014/main" id="{7C3CD0E5-72F9-4C0D-85B5-6E465C328D1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5282"/>
          <a:stretch/>
        </p:blipFill>
        <p:spPr bwMode="auto">
          <a:xfrm>
            <a:off x="9572625" y="-47858"/>
            <a:ext cx="2619375" cy="130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ollege of Law hosts Swearing-In Ceremony for graduates - Georgia ...">
            <a:extLst>
              <a:ext uri="{FF2B5EF4-FFF2-40B4-BE49-F238E27FC236}">
                <a16:creationId xmlns:a16="http://schemas.microsoft.com/office/drawing/2014/main" id="{8FC1DFD5-E7DA-4158-92E8-15D474BCE1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93164" y="93148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Get Fit With Your Stroller">
            <a:extLst>
              <a:ext uri="{FF2B5EF4-FFF2-40B4-BE49-F238E27FC236}">
                <a16:creationId xmlns:a16="http://schemas.microsoft.com/office/drawing/2014/main" id="{8B3B0428-6A43-4301-AAC2-67EA65314F7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05064" y="511944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ew York City Street Basketball Players Share Tips for Weathering ...">
            <a:extLst>
              <a:ext uri="{FF2B5EF4-FFF2-40B4-BE49-F238E27FC236}">
                <a16:creationId xmlns:a16="http://schemas.microsoft.com/office/drawing/2014/main" id="{3EAC8A2F-04B7-4FA2-B951-EEF0D93EEFE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25920"/>
          <a:stretch/>
        </p:blipFill>
        <p:spPr bwMode="auto">
          <a:xfrm>
            <a:off x="9355039" y="2194759"/>
            <a:ext cx="2857500" cy="11854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Seniors | ADA">
            <a:extLst>
              <a:ext uri="{FF2B5EF4-FFF2-40B4-BE49-F238E27FC236}">
                <a16:creationId xmlns:a16="http://schemas.microsoft.com/office/drawing/2014/main" id="{25C46DCF-949C-407C-87AB-13E7B4F46F8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97189" y="5048250"/>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50 Small Business Ideas for Anyone Who Wants to Run Their Own Business">
            <a:extLst>
              <a:ext uri="{FF2B5EF4-FFF2-40B4-BE49-F238E27FC236}">
                <a16:creationId xmlns:a16="http://schemas.microsoft.com/office/drawing/2014/main" id="{15C61F82-3678-4D6F-9E09-992C4D2A408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68374" y="150611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 Great Ways Seniors Can Keep Cool at the Next Family BBQ ...">
            <a:extLst>
              <a:ext uri="{FF2B5EF4-FFF2-40B4-BE49-F238E27FC236}">
                <a16:creationId xmlns:a16="http://schemas.microsoft.com/office/drawing/2014/main" id="{DAE058CF-ACDF-46E1-A0B8-300CEC97094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31374" y="12811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wyers With Less-Masculine Sounding Voices Are More Likely to Win ...">
            <a:extLst>
              <a:ext uri="{FF2B5EF4-FFF2-40B4-BE49-F238E27FC236}">
                <a16:creationId xmlns:a16="http://schemas.microsoft.com/office/drawing/2014/main" id="{65840D7C-3C00-479B-B90E-01DAA18558D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617952" y="352021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ow to Start a Successful Dog Walking Business – USA TODAY Classifieds">
            <a:extLst>
              <a:ext uri="{FF2B5EF4-FFF2-40B4-BE49-F238E27FC236}">
                <a16:creationId xmlns:a16="http://schemas.microsoft.com/office/drawing/2014/main" id="{2812654C-29D5-423D-ADE3-4C3C0586D73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6649" y="360408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Women at Work – Best Tips For The Successful Working Woman">
            <a:extLst>
              <a:ext uri="{FF2B5EF4-FFF2-40B4-BE49-F238E27FC236}">
                <a16:creationId xmlns:a16="http://schemas.microsoft.com/office/drawing/2014/main" id="{750259B5-5473-4F1A-8015-F6BEE7EDEA5D}"/>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16059"/>
          <a:stretch/>
        </p:blipFill>
        <p:spPr bwMode="auto">
          <a:xfrm>
            <a:off x="7209679" y="3101320"/>
            <a:ext cx="2396678" cy="2002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Keeping kids cool on the playground | ASU Now: Access, Excellence ...">
            <a:extLst>
              <a:ext uri="{FF2B5EF4-FFF2-40B4-BE49-F238E27FC236}">
                <a16:creationId xmlns:a16="http://schemas.microsoft.com/office/drawing/2014/main" id="{A5220A9D-76F2-4ACD-AB18-F798F597213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605064" y="30536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NJ Assembly Passes Bill Requiring Kids Be Taught to Interact With ...">
            <a:extLst>
              <a:ext uri="{FF2B5EF4-FFF2-40B4-BE49-F238E27FC236}">
                <a16:creationId xmlns:a16="http://schemas.microsoft.com/office/drawing/2014/main" id="{E74EA652-88F0-42FB-8B4D-7270C14EBC5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35765" y="4974286"/>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39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444265C-15A8-4ABE-A3A8-A41449ACB086}"/>
              </a:ext>
            </a:extLst>
          </p:cNvPr>
          <p:cNvSpPr>
            <a:spLocks noGrp="1"/>
          </p:cNvSpPr>
          <p:nvPr>
            <p:ph type="title"/>
          </p:nvPr>
        </p:nvSpPr>
        <p:spPr>
          <a:xfrm>
            <a:off x="613272" y="647239"/>
            <a:ext cx="10685212" cy="646331"/>
          </a:xfrm>
          <a:noFill/>
        </p:spPr>
        <p:txBody>
          <a:bodyPr vert="horz" wrap="square" lIns="91440" tIns="45720" rIns="91440" bIns="45720" rtlCol="0" anchor="b">
            <a:spAutoFit/>
          </a:bodyPr>
          <a:lstStyle/>
          <a:p>
            <a:r>
              <a:rPr lang="en-US" sz="4000" b="1" dirty="0">
                <a:solidFill>
                  <a:schemeClr val="tx2"/>
                </a:solidFill>
                <a:latin typeface="Franklin Gothic Book" panose="020B0503020102020204" pitchFamily="34" charset="0"/>
                <a:ea typeface="+mn-ea"/>
                <a:cs typeface="+mn-cs"/>
              </a:rPr>
              <a:t>BENEFITS OF PROCEDURAL JUSTICE</a:t>
            </a:r>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3" name="Rectangle 12">
            <a:extLst>
              <a:ext uri="{FF2B5EF4-FFF2-40B4-BE49-F238E27FC236}">
                <a16:creationId xmlns:a16="http://schemas.microsoft.com/office/drawing/2014/main" id="{92CD7518-62AB-470B-888E-CC26CC506A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BDDAC40-0F1A-4EB5-9881-61E732624194}"/>
              </a:ext>
            </a:extLst>
          </p:cNvPr>
          <p:cNvSpPr txBox="1"/>
          <p:nvPr/>
        </p:nvSpPr>
        <p:spPr>
          <a:xfrm>
            <a:off x="480851" y="1986172"/>
            <a:ext cx="5846495" cy="3016210"/>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US" sz="3200" dirty="0"/>
              <a:t>Public </a:t>
            </a:r>
            <a:r>
              <a:rPr lang="en-US" sz="3200" b="1" dirty="0"/>
              <a:t>trust</a:t>
            </a:r>
            <a:r>
              <a:rPr lang="en-US" sz="3200" dirty="0"/>
              <a:t> in the justice system</a:t>
            </a:r>
          </a:p>
          <a:p>
            <a:pPr marL="285750" indent="-285750">
              <a:spcBef>
                <a:spcPts val="600"/>
              </a:spcBef>
              <a:spcAft>
                <a:spcPts val="1200"/>
              </a:spcAft>
              <a:buFont typeface="Arial" panose="020B0604020202020204" pitchFamily="34" charset="0"/>
              <a:buChar char="•"/>
            </a:pPr>
            <a:r>
              <a:rPr lang="en-US" sz="3200" dirty="0"/>
              <a:t>Likelihood of </a:t>
            </a:r>
            <a:r>
              <a:rPr lang="en-US" sz="3200" b="1" dirty="0"/>
              <a:t>reporting</a:t>
            </a:r>
            <a:r>
              <a:rPr lang="en-US" sz="3200" dirty="0"/>
              <a:t> future crimes</a:t>
            </a:r>
          </a:p>
          <a:p>
            <a:pPr marL="285750" indent="-285750">
              <a:spcBef>
                <a:spcPts val="600"/>
              </a:spcBef>
              <a:spcAft>
                <a:spcPts val="1200"/>
              </a:spcAft>
              <a:buFont typeface="Arial" panose="020B0604020202020204" pitchFamily="34" charset="0"/>
              <a:buChar char="•"/>
            </a:pPr>
            <a:r>
              <a:rPr lang="en-US" sz="3200" b="1" dirty="0"/>
              <a:t>Cooperation</a:t>
            </a:r>
            <a:r>
              <a:rPr lang="en-US" sz="3200" dirty="0"/>
              <a:t> with law enforcement</a:t>
            </a:r>
          </a:p>
        </p:txBody>
      </p:sp>
      <p:sp>
        <p:nvSpPr>
          <p:cNvPr id="20" name="TextBox 19">
            <a:extLst>
              <a:ext uri="{FF2B5EF4-FFF2-40B4-BE49-F238E27FC236}">
                <a16:creationId xmlns:a16="http://schemas.microsoft.com/office/drawing/2014/main" id="{79D39682-8839-4CC0-A239-C41403927F9A}"/>
              </a:ext>
            </a:extLst>
          </p:cNvPr>
          <p:cNvSpPr txBox="1"/>
          <p:nvPr/>
        </p:nvSpPr>
        <p:spPr>
          <a:xfrm>
            <a:off x="6907066" y="3194551"/>
            <a:ext cx="4944589" cy="3016210"/>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stStyle>
          <a:p>
            <a:pPr>
              <a:spcBef>
                <a:spcPts val="600"/>
              </a:spcBef>
              <a:spcAft>
                <a:spcPts val="1200"/>
              </a:spcAft>
            </a:pPr>
            <a:r>
              <a:rPr lang="en-US" sz="3200" dirty="0"/>
              <a:t>Court </a:t>
            </a:r>
            <a:r>
              <a:rPr lang="en-US" sz="3200" b="1" dirty="0"/>
              <a:t>appearance rates</a:t>
            </a:r>
          </a:p>
          <a:p>
            <a:pPr>
              <a:spcBef>
                <a:spcPts val="600"/>
              </a:spcBef>
              <a:spcAft>
                <a:spcPts val="1200"/>
              </a:spcAft>
            </a:pPr>
            <a:r>
              <a:rPr lang="en-US" sz="3200" b="1" dirty="0"/>
              <a:t>Compliance</a:t>
            </a:r>
            <a:r>
              <a:rPr lang="en-US" sz="3200" dirty="0"/>
              <a:t> with court orders and the law</a:t>
            </a:r>
          </a:p>
          <a:p>
            <a:pPr>
              <a:spcBef>
                <a:spcPts val="600"/>
              </a:spcBef>
              <a:spcAft>
                <a:spcPts val="1200"/>
              </a:spcAft>
            </a:pPr>
            <a:r>
              <a:rPr lang="en-US" sz="3200" b="1" dirty="0"/>
              <a:t>Understanding</a:t>
            </a:r>
            <a:r>
              <a:rPr lang="en-US" sz="3200" dirty="0"/>
              <a:t> of legal process and expectations</a:t>
            </a:r>
          </a:p>
        </p:txBody>
      </p:sp>
      <p:sp>
        <p:nvSpPr>
          <p:cNvPr id="22" name="Arrow: Down 21">
            <a:extLst>
              <a:ext uri="{FF2B5EF4-FFF2-40B4-BE49-F238E27FC236}">
                <a16:creationId xmlns:a16="http://schemas.microsoft.com/office/drawing/2014/main" id="{715B8776-4E1F-4228-B30B-2A51F05C3FA4}"/>
              </a:ext>
            </a:extLst>
          </p:cNvPr>
          <p:cNvSpPr/>
          <p:nvPr/>
        </p:nvSpPr>
        <p:spPr>
          <a:xfrm rot="10800000">
            <a:off x="6299436" y="1491080"/>
            <a:ext cx="560070" cy="484632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7CDFAB80-3FED-4EAA-8432-E0D075BC6E43}"/>
              </a:ext>
            </a:extLst>
          </p:cNvPr>
          <p:cNvSpPr/>
          <p:nvPr/>
        </p:nvSpPr>
        <p:spPr>
          <a:xfrm>
            <a:off x="5996550" y="1317654"/>
            <a:ext cx="1193753" cy="73266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667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7C005EF0-3D3D-44CC-B99F-540E8D81C916}"/>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oogle Shape;625;p28">
            <a:extLst>
              <a:ext uri="{FF2B5EF4-FFF2-40B4-BE49-F238E27FC236}">
                <a16:creationId xmlns:a16="http://schemas.microsoft.com/office/drawing/2014/main" id="{C5BBD8B2-639F-4A5B-BF4E-08D94D7F10B3}"/>
              </a:ext>
            </a:extLst>
          </p:cNvPr>
          <p:cNvPicPr preferRelativeResize="0"/>
          <p:nvPr/>
        </p:nvPicPr>
        <p:blipFill rotWithShape="1">
          <a:blip r:embed="rId4">
            <a:alphaModFix/>
          </a:blip>
          <a:srcRect b="14518"/>
          <a:stretch/>
        </p:blipFill>
        <p:spPr>
          <a:xfrm>
            <a:off x="1476191" y="1701180"/>
            <a:ext cx="9627238" cy="4791694"/>
          </a:xfrm>
          <a:prstGeom prst="rect">
            <a:avLst/>
          </a:prstGeom>
          <a:solidFill>
            <a:schemeClr val="accent6">
              <a:lumMod val="40000"/>
              <a:lumOff val="60000"/>
            </a:schemeClr>
          </a:solidFill>
          <a:ln>
            <a:noFill/>
          </a:ln>
        </p:spPr>
      </p:pic>
      <p:sp>
        <p:nvSpPr>
          <p:cNvPr id="13" name="TextBox 12">
            <a:extLst>
              <a:ext uri="{FF2B5EF4-FFF2-40B4-BE49-F238E27FC236}">
                <a16:creationId xmlns:a16="http://schemas.microsoft.com/office/drawing/2014/main" id="{3236DF16-E728-49B4-80C1-C5577999C38C}"/>
              </a:ext>
            </a:extLst>
          </p:cNvPr>
          <p:cNvSpPr txBox="1"/>
          <p:nvPr/>
        </p:nvSpPr>
        <p:spPr>
          <a:xfrm>
            <a:off x="429305" y="1078938"/>
            <a:ext cx="11333390" cy="5355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pPr algn="ctr"/>
            <a:r>
              <a:rPr lang="en-US" sz="3200" dirty="0"/>
              <a:t>IF </a:t>
            </a:r>
            <a:r>
              <a:rPr lang="en-US" sz="3200" dirty="0">
                <a:solidFill>
                  <a:srgbClr val="00B050"/>
                </a:solidFill>
              </a:rPr>
              <a:t>Procedural Fairness</a:t>
            </a:r>
            <a:r>
              <a:rPr lang="en-US" sz="3200" dirty="0"/>
              <a:t>, THEN </a:t>
            </a:r>
            <a:r>
              <a:rPr lang="en-US" sz="3200" dirty="0">
                <a:solidFill>
                  <a:srgbClr val="00B050"/>
                </a:solidFill>
              </a:rPr>
              <a:t>Increased Decision Acceptance</a:t>
            </a:r>
          </a:p>
        </p:txBody>
      </p:sp>
      <p:sp>
        <p:nvSpPr>
          <p:cNvPr id="14" name="Title 5">
            <a:extLst>
              <a:ext uri="{FF2B5EF4-FFF2-40B4-BE49-F238E27FC236}">
                <a16:creationId xmlns:a16="http://schemas.microsoft.com/office/drawing/2014/main" id="{6F732A8B-9E36-40A1-A6A9-8946844C5919}"/>
              </a:ext>
            </a:extLst>
          </p:cNvPr>
          <p:cNvSpPr>
            <a:spLocks noGrp="1"/>
          </p:cNvSpPr>
          <p:nvPr>
            <p:ph type="title"/>
          </p:nvPr>
        </p:nvSpPr>
        <p:spPr>
          <a:xfrm>
            <a:off x="377759" y="173422"/>
            <a:ext cx="10685212" cy="646331"/>
          </a:xfrm>
          <a:noFill/>
        </p:spPr>
        <p:txBody>
          <a:bodyPr vert="horz" wrap="square" lIns="91440" tIns="45720" rIns="91440" bIns="45720" rtlCol="0" anchor="b">
            <a:spAutoFit/>
          </a:bodyPr>
          <a:lstStyle/>
          <a:p>
            <a:r>
              <a:rPr lang="en-US" sz="4000" b="1" dirty="0">
                <a:solidFill>
                  <a:schemeClr val="tx2"/>
                </a:solidFill>
                <a:latin typeface="Franklin Gothic Book" panose="020B0503020102020204" pitchFamily="34" charset="0"/>
                <a:ea typeface="+mn-ea"/>
                <a:cs typeface="+mn-cs"/>
              </a:rPr>
              <a:t>BENEFITS OF PROCEDURAL JUSTICE</a:t>
            </a:r>
          </a:p>
        </p:txBody>
      </p:sp>
    </p:spTree>
    <p:extLst>
      <p:ext uri="{BB962C8B-B14F-4D97-AF65-F5344CB8AC3E}">
        <p14:creationId xmlns:p14="http://schemas.microsoft.com/office/powerpoint/2010/main" val="450684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7" name="Rectangle 6">
            <a:extLst>
              <a:ext uri="{FF2B5EF4-FFF2-40B4-BE49-F238E27FC236}">
                <a16:creationId xmlns:a16="http://schemas.microsoft.com/office/drawing/2014/main" id="{135F052F-01FD-45BA-A903-25D5AC18065D}"/>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71;p46">
            <a:extLst>
              <a:ext uri="{FF2B5EF4-FFF2-40B4-BE49-F238E27FC236}">
                <a16:creationId xmlns:a16="http://schemas.microsoft.com/office/drawing/2014/main" id="{E6944188-D484-4184-A7DD-DEDB6EB0919E}"/>
              </a:ext>
            </a:extLst>
          </p:cNvPr>
          <p:cNvSpPr txBox="1"/>
          <p:nvPr/>
        </p:nvSpPr>
        <p:spPr>
          <a:xfrm>
            <a:off x="274079" y="1447429"/>
            <a:ext cx="6798765" cy="4638193"/>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pPr marL="571500" indent="-571500">
              <a:spcAft>
                <a:spcPts val="600"/>
              </a:spcAft>
              <a:buFont typeface="Wingdings" panose="05000000000000000000" pitchFamily="2" charset="2"/>
              <a:buChar char="ü"/>
            </a:pPr>
            <a:r>
              <a:rPr lang="en-US" sz="3400" b="0" dirty="0">
                <a:sym typeface="Open Sans"/>
              </a:rPr>
              <a:t>Increased perceptions of procedural justice </a:t>
            </a:r>
          </a:p>
          <a:p>
            <a:pPr marL="571500" indent="-571500">
              <a:spcAft>
                <a:spcPts val="600"/>
              </a:spcAft>
              <a:buFont typeface="Wingdings" panose="05000000000000000000" pitchFamily="2" charset="2"/>
              <a:buChar char="ü"/>
            </a:pPr>
            <a:r>
              <a:rPr lang="en-US" sz="3400" b="0" dirty="0">
                <a:sym typeface="Open Sans"/>
              </a:rPr>
              <a:t>Increased perceptions of legitimacy </a:t>
            </a:r>
          </a:p>
          <a:p>
            <a:pPr marL="571500" indent="-571500">
              <a:spcAft>
                <a:spcPts val="600"/>
              </a:spcAft>
              <a:buFont typeface="Wingdings" panose="05000000000000000000" pitchFamily="2" charset="2"/>
              <a:buChar char="ü"/>
            </a:pPr>
            <a:r>
              <a:rPr lang="en-US" sz="3400" b="0" dirty="0">
                <a:sym typeface="Open Sans"/>
              </a:rPr>
              <a:t>Increased willingness to partner with police</a:t>
            </a:r>
          </a:p>
          <a:p>
            <a:pPr marL="571500" indent="-571500">
              <a:spcAft>
                <a:spcPts val="600"/>
              </a:spcAft>
              <a:buFont typeface="Wingdings" panose="05000000000000000000" pitchFamily="2" charset="2"/>
              <a:buChar char="ü"/>
            </a:pPr>
            <a:r>
              <a:rPr lang="en-US" sz="3400" b="0" dirty="0">
                <a:sym typeface="Open Sans"/>
              </a:rPr>
              <a:t>Decreased perceptions of racial bias</a:t>
            </a:r>
          </a:p>
          <a:p>
            <a:pPr marL="571500" indent="-571500">
              <a:spcAft>
                <a:spcPts val="600"/>
              </a:spcAft>
              <a:buFont typeface="Wingdings" panose="05000000000000000000" pitchFamily="2" charset="2"/>
              <a:buChar char="ü"/>
            </a:pPr>
            <a:r>
              <a:rPr lang="en-US" sz="3400" b="0" dirty="0">
                <a:sym typeface="Open Sans"/>
              </a:rPr>
              <a:t>Decreased use of force</a:t>
            </a:r>
            <a:endParaRPr sz="3400" b="0" dirty="0">
              <a:sym typeface="Open Sans"/>
            </a:endParaRPr>
          </a:p>
        </p:txBody>
      </p:sp>
      <p:sp>
        <p:nvSpPr>
          <p:cNvPr id="3" name="Title 2">
            <a:extLst>
              <a:ext uri="{FF2B5EF4-FFF2-40B4-BE49-F238E27FC236}">
                <a16:creationId xmlns:a16="http://schemas.microsoft.com/office/drawing/2014/main" id="{01AC4F89-F7A7-4387-A464-E4E84025ECBA}"/>
              </a:ext>
            </a:extLst>
          </p:cNvPr>
          <p:cNvSpPr>
            <a:spLocks noGrp="1"/>
          </p:cNvSpPr>
          <p:nvPr>
            <p:ph type="title"/>
          </p:nvPr>
        </p:nvSpPr>
        <p:spPr>
          <a:xfrm>
            <a:off x="622449" y="247100"/>
            <a:ext cx="7905292" cy="1200329"/>
          </a:xfrm>
          <a:noFill/>
        </p:spPr>
        <p:txBody>
          <a:bodyPr vert="horz" wrap="square" lIns="91440" tIns="45720" rIns="91440" bIns="45720" rtlCol="0" anchor="b">
            <a:spAutoFit/>
          </a:bodyPr>
          <a:lstStyle/>
          <a:p>
            <a:r>
              <a:rPr lang="en-US" sz="4000" b="1" dirty="0">
                <a:solidFill>
                  <a:schemeClr val="tx2"/>
                </a:solidFill>
                <a:latin typeface="Franklin Gothic Book" panose="020B0503020102020204" pitchFamily="34" charset="0"/>
                <a:ea typeface="+mn-ea"/>
                <a:cs typeface="+mn-cs"/>
                <a:sym typeface="Open Sans"/>
              </a:rPr>
              <a:t>National Initiative for Building Community Trust &amp; Justice</a:t>
            </a:r>
            <a:endParaRPr lang="en-US" sz="4000" b="1" dirty="0">
              <a:solidFill>
                <a:schemeClr val="tx2"/>
              </a:solidFill>
              <a:latin typeface="Franklin Gothic Book" panose="020B0503020102020204" pitchFamily="34" charset="0"/>
              <a:ea typeface="+mn-ea"/>
              <a:cs typeface="+mn-cs"/>
            </a:endParaRPr>
          </a:p>
        </p:txBody>
      </p:sp>
      <p:pic>
        <p:nvPicPr>
          <p:cNvPr id="11" name="Google Shape;273;p46">
            <a:extLst>
              <a:ext uri="{FF2B5EF4-FFF2-40B4-BE49-F238E27FC236}">
                <a16:creationId xmlns:a16="http://schemas.microsoft.com/office/drawing/2014/main" id="{5ECC287C-D5E7-44EC-8D10-10F48B42BA9C}"/>
              </a:ext>
            </a:extLst>
          </p:cNvPr>
          <p:cNvPicPr preferRelativeResize="0"/>
          <p:nvPr/>
        </p:nvPicPr>
        <p:blipFill>
          <a:blip r:embed="rId4">
            <a:alphaModFix/>
          </a:blip>
          <a:stretch>
            <a:fillRect/>
          </a:stretch>
        </p:blipFill>
        <p:spPr>
          <a:xfrm>
            <a:off x="7228980" y="637332"/>
            <a:ext cx="4349688" cy="5179574"/>
          </a:xfrm>
          <a:prstGeom prst="rect">
            <a:avLst/>
          </a:prstGeom>
          <a:noFill/>
          <a:ln>
            <a:noFill/>
          </a:ln>
        </p:spPr>
      </p:pic>
    </p:spTree>
    <p:extLst>
      <p:ext uri="{BB962C8B-B14F-4D97-AF65-F5344CB8AC3E}">
        <p14:creationId xmlns:p14="http://schemas.microsoft.com/office/powerpoint/2010/main" val="406745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osecution.org">
            <a:extLst>
              <a:ext uri="{FF2B5EF4-FFF2-40B4-BE49-F238E27FC236}">
                <a16:creationId xmlns:a16="http://schemas.microsoft.com/office/drawing/2014/main" id="{80A5D6D8-83BA-4B83-829E-D988B7DE9738}"/>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pic>
        <p:nvPicPr>
          <p:cNvPr id="7174" name="Picture 6" descr="Why the Service Industry Needs Six Sigma - Six Sigma Daily">
            <a:extLst>
              <a:ext uri="{FF2B5EF4-FFF2-40B4-BE49-F238E27FC236}">
                <a16:creationId xmlns:a16="http://schemas.microsoft.com/office/drawing/2014/main" id="{F878B2AE-AECE-432C-A838-38C912AFD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112" y="385590"/>
            <a:ext cx="6667500" cy="4762500"/>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03A195-56D6-487F-B970-F110630107FD}"/>
              </a:ext>
            </a:extLst>
          </p:cNvPr>
          <p:cNvSpPr txBox="1"/>
          <p:nvPr/>
        </p:nvSpPr>
        <p:spPr>
          <a:xfrm>
            <a:off x="377759" y="291506"/>
            <a:ext cx="10069417" cy="584775"/>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SERVICE INDUSTRY</a:t>
            </a:r>
          </a:p>
        </p:txBody>
      </p:sp>
      <p:sp>
        <p:nvSpPr>
          <p:cNvPr id="8" name="TextBox 7">
            <a:extLst>
              <a:ext uri="{FF2B5EF4-FFF2-40B4-BE49-F238E27FC236}">
                <a16:creationId xmlns:a16="http://schemas.microsoft.com/office/drawing/2014/main" id="{D927D8D3-2F98-4109-A416-DA82900352A8}"/>
              </a:ext>
            </a:extLst>
          </p:cNvPr>
          <p:cNvSpPr txBox="1"/>
          <p:nvPr/>
        </p:nvSpPr>
        <p:spPr>
          <a:xfrm>
            <a:off x="500119" y="1366897"/>
            <a:ext cx="4784993" cy="4185761"/>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US" sz="3200" b="1" dirty="0">
                <a:solidFill>
                  <a:srgbClr val="002060"/>
                </a:solidFill>
                <a:latin typeface="Franklin Gothic Book" panose="020B0503020102020204" pitchFamily="34" charset="0"/>
              </a:rPr>
              <a:t>Increased</a:t>
            </a:r>
            <a:r>
              <a:rPr lang="en-US" sz="3200" dirty="0">
                <a:solidFill>
                  <a:srgbClr val="002060"/>
                </a:solidFill>
                <a:latin typeface="Franklin Gothic Book" panose="020B0503020102020204" pitchFamily="34" charset="0"/>
              </a:rPr>
              <a:t> customer satisfaction with both the process and outcome. </a:t>
            </a:r>
          </a:p>
          <a:p>
            <a:pPr marL="285750" indent="-285750">
              <a:buFont typeface="Arial" panose="020B0604020202020204" pitchFamily="34" charset="0"/>
              <a:buChar char="•"/>
            </a:pPr>
            <a:r>
              <a:rPr lang="en-US" sz="3200" b="1" dirty="0">
                <a:solidFill>
                  <a:srgbClr val="002060"/>
                </a:solidFill>
                <a:latin typeface="Franklin Gothic Book" panose="020B0503020102020204" pitchFamily="34" charset="0"/>
              </a:rPr>
              <a:t>Increased</a:t>
            </a:r>
            <a:r>
              <a:rPr lang="en-US" sz="3200" dirty="0">
                <a:solidFill>
                  <a:srgbClr val="002060"/>
                </a:solidFill>
                <a:latin typeface="Franklin Gothic Book" panose="020B0503020102020204" pitchFamily="34" charset="0"/>
              </a:rPr>
              <a:t> customer satisfaction with the treatment received and the outcome.</a:t>
            </a:r>
          </a:p>
        </p:txBody>
      </p:sp>
    </p:spTree>
    <p:extLst>
      <p:ext uri="{BB962C8B-B14F-4D97-AF65-F5344CB8AC3E}">
        <p14:creationId xmlns:p14="http://schemas.microsoft.com/office/powerpoint/2010/main" val="3662133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D3C5-2B58-5741-A5EF-B05A076FA892}"/>
              </a:ext>
            </a:extLst>
          </p:cNvPr>
          <p:cNvSpPr>
            <a:spLocks noGrp="1"/>
          </p:cNvSpPr>
          <p:nvPr>
            <p:ph type="title"/>
          </p:nvPr>
        </p:nvSpPr>
        <p:spPr>
          <a:xfrm>
            <a:off x="613272" y="269873"/>
            <a:ext cx="10515600" cy="646331"/>
          </a:xfrm>
          <a:noFill/>
        </p:spPr>
        <p:txBody>
          <a:bodyPr vert="horz" wrap="square" lIns="91440" tIns="45720" rIns="91440" bIns="45720" rtlCol="0" anchor="ctr">
            <a:spAutoFit/>
          </a:bodyPr>
          <a:lstStyle/>
          <a:p>
            <a:r>
              <a:rPr lang="en-US" sz="4000" b="1" dirty="0">
                <a:solidFill>
                  <a:schemeClr val="tx2"/>
                </a:solidFill>
                <a:latin typeface="Franklin Gothic Book" panose="020B0503020102020204" pitchFamily="34" charset="0"/>
                <a:ea typeface="+mn-ea"/>
                <a:cs typeface="+mn-cs"/>
              </a:rPr>
              <a:t>Procedural Justice and Office Culture</a:t>
            </a:r>
          </a:p>
        </p:txBody>
      </p:sp>
      <p:sp>
        <p:nvSpPr>
          <p:cNvPr id="4" name="Rectangle 3">
            <a:extLst>
              <a:ext uri="{FF2B5EF4-FFF2-40B4-BE49-F238E27FC236}">
                <a16:creationId xmlns:a16="http://schemas.microsoft.com/office/drawing/2014/main" id="{3DC5C505-E171-4C68-B7E3-8021ED09C77B}"/>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533D570-6BFD-4A9B-BC24-DFD08D491676}"/>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CED72E-0914-45C6-8428-D6426906A887}"/>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secution.org">
            <a:extLst>
              <a:ext uri="{FF2B5EF4-FFF2-40B4-BE49-F238E27FC236}">
                <a16:creationId xmlns:a16="http://schemas.microsoft.com/office/drawing/2014/main" id="{C0F0F1CF-6868-4C7A-B7A6-E4B557F7038A}"/>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pic>
        <p:nvPicPr>
          <p:cNvPr id="10" name="Picture 9" descr="Corporate-culture-vs-strategy.png">
            <a:extLst>
              <a:ext uri="{FF2B5EF4-FFF2-40B4-BE49-F238E27FC236}">
                <a16:creationId xmlns:a16="http://schemas.microsoft.com/office/drawing/2014/main" id="{1B64147D-491F-430A-8D57-1CE969BF2D48}"/>
              </a:ext>
            </a:extLst>
          </p:cNvPr>
          <p:cNvPicPr>
            <a:picLocks noChangeAspect="1"/>
          </p:cNvPicPr>
          <p:nvPr/>
        </p:nvPicPr>
        <p:blipFill>
          <a:blip r:embed="rId4"/>
          <a:stretch>
            <a:fillRect/>
          </a:stretch>
        </p:blipFill>
        <p:spPr>
          <a:xfrm>
            <a:off x="2196798" y="1061685"/>
            <a:ext cx="7838742" cy="5408976"/>
          </a:xfrm>
          <a:prstGeom prst="rect">
            <a:avLst/>
          </a:prstGeom>
        </p:spPr>
      </p:pic>
    </p:spTree>
    <p:extLst>
      <p:ext uri="{BB962C8B-B14F-4D97-AF65-F5344CB8AC3E}">
        <p14:creationId xmlns:p14="http://schemas.microsoft.com/office/powerpoint/2010/main" val="3569198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6" name="Rectangle: Rounded Corners 5">
            <a:extLst>
              <a:ext uri="{FF2B5EF4-FFF2-40B4-BE49-F238E27FC236}">
                <a16:creationId xmlns:a16="http://schemas.microsoft.com/office/drawing/2014/main" id="{99633B85-BE78-44E4-A3D4-F2E176CF86A4}"/>
              </a:ext>
            </a:extLst>
          </p:cNvPr>
          <p:cNvSpPr/>
          <p:nvPr/>
        </p:nvSpPr>
        <p:spPr>
          <a:xfrm>
            <a:off x="142246" y="201567"/>
            <a:ext cx="11471997" cy="135853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1A609C46-8C44-49B8-B7FE-F411F4D41EA0}"/>
              </a:ext>
            </a:extLst>
          </p:cNvPr>
          <p:cNvSpPr txBox="1"/>
          <p:nvPr/>
        </p:nvSpPr>
        <p:spPr>
          <a:xfrm>
            <a:off x="411479" y="144602"/>
            <a:ext cx="10847071" cy="1446550"/>
          </a:xfrm>
          <a:prstGeom prst="rect">
            <a:avLst/>
          </a:prstGeom>
          <a:noFill/>
          <a:ln>
            <a:noFill/>
          </a:ln>
        </p:spPr>
        <p:txBody>
          <a:bodyPr wrap="square" rtlCol="0" anchor="ctr">
            <a:spAutoFit/>
          </a:bodyPr>
          <a:lstStyle/>
          <a:p>
            <a:pPr algn="ctr"/>
            <a:r>
              <a:rPr lang="en-US" sz="3200" b="1" dirty="0"/>
              <a:t>ELEMENT 1: RESPECT</a:t>
            </a:r>
          </a:p>
          <a:p>
            <a:r>
              <a:rPr lang="en-US" sz="2800" i="1" dirty="0"/>
              <a:t>Perception that the judge, attorneys, and court staff treat individuals with dignity and respect.</a:t>
            </a:r>
          </a:p>
        </p:txBody>
      </p:sp>
      <p:graphicFrame>
        <p:nvGraphicFramePr>
          <p:cNvPr id="24" name="Diagram 23">
            <a:extLst>
              <a:ext uri="{FF2B5EF4-FFF2-40B4-BE49-F238E27FC236}">
                <a16:creationId xmlns:a16="http://schemas.microsoft.com/office/drawing/2014/main" id="{23F999B7-EAB5-4ED2-9413-DAD5B651698B}"/>
              </a:ext>
            </a:extLst>
          </p:cNvPr>
          <p:cNvGraphicFramePr/>
          <p:nvPr>
            <p:extLst>
              <p:ext uri="{D42A27DB-BD31-4B8C-83A1-F6EECF244321}">
                <p14:modId xmlns:p14="http://schemas.microsoft.com/office/powerpoint/2010/main" val="3030395025"/>
              </p:ext>
            </p:extLst>
          </p:nvPr>
        </p:nvGraphicFramePr>
        <p:xfrm>
          <a:off x="2790862" y="2079432"/>
          <a:ext cx="8367823" cy="4413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peech Bubble: Rectangle with Corners Rounded 1">
            <a:extLst>
              <a:ext uri="{FF2B5EF4-FFF2-40B4-BE49-F238E27FC236}">
                <a16:creationId xmlns:a16="http://schemas.microsoft.com/office/drawing/2014/main" id="{D0C179EB-5309-45A6-802A-A7632EFA373C}"/>
              </a:ext>
            </a:extLst>
          </p:cNvPr>
          <p:cNvSpPr/>
          <p:nvPr/>
        </p:nvSpPr>
        <p:spPr>
          <a:xfrm>
            <a:off x="805560" y="1989062"/>
            <a:ext cx="3970603" cy="2879876"/>
          </a:xfrm>
          <a:prstGeom prst="wedgeRoundRectCallou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“Procedural Justice for Prosecutors</a:t>
            </a:r>
          </a:p>
          <a:p>
            <a:pPr algn="ctr"/>
            <a:r>
              <a:rPr lang="en-US" sz="2400" dirty="0">
                <a:solidFill>
                  <a:srgbClr val="002060"/>
                </a:solidFill>
              </a:rPr>
              <a:t>is what we say and how we act towards accused people when they’re not around.”</a:t>
            </a:r>
          </a:p>
          <a:p>
            <a:pPr algn="ctr"/>
            <a:endParaRPr lang="en-US" sz="600" dirty="0">
              <a:solidFill>
                <a:srgbClr val="002060"/>
              </a:solidFill>
            </a:endParaRPr>
          </a:p>
          <a:p>
            <a:pPr algn="ctr"/>
            <a:r>
              <a:rPr lang="en-US" sz="2000" i="1" dirty="0">
                <a:solidFill>
                  <a:srgbClr val="002060"/>
                </a:solidFill>
              </a:rPr>
              <a:t>-- Former ADA, DANY</a:t>
            </a:r>
          </a:p>
        </p:txBody>
      </p:sp>
    </p:spTree>
    <p:extLst>
      <p:ext uri="{BB962C8B-B14F-4D97-AF65-F5344CB8AC3E}">
        <p14:creationId xmlns:p14="http://schemas.microsoft.com/office/powerpoint/2010/main" val="3626111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F26F21-4267-475E-BAE9-392C1A259B7E}"/>
              </a:ext>
            </a:extLst>
          </p:cNvPr>
          <p:cNvSpPr/>
          <p:nvPr/>
        </p:nvSpPr>
        <p:spPr>
          <a:xfrm>
            <a:off x="1994052" y="3429000"/>
            <a:ext cx="10197947" cy="3429000"/>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6" name="Rectangle: Rounded Corners 5">
            <a:extLst>
              <a:ext uri="{FF2B5EF4-FFF2-40B4-BE49-F238E27FC236}">
                <a16:creationId xmlns:a16="http://schemas.microsoft.com/office/drawing/2014/main" id="{99633B85-BE78-44E4-A3D4-F2E176CF86A4}"/>
              </a:ext>
            </a:extLst>
          </p:cNvPr>
          <p:cNvSpPr/>
          <p:nvPr/>
        </p:nvSpPr>
        <p:spPr>
          <a:xfrm>
            <a:off x="142246" y="201567"/>
            <a:ext cx="11471997" cy="135853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C0AB8066-1AFA-4AC4-B672-33B56E335CE4}"/>
              </a:ext>
            </a:extLst>
          </p:cNvPr>
          <p:cNvSpPr/>
          <p:nvPr/>
        </p:nvSpPr>
        <p:spPr>
          <a:xfrm>
            <a:off x="1682929" y="2566181"/>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lumMod val="50000"/>
                  </a:schemeClr>
                </a:solidFill>
              </a:rPr>
              <a:t>Interview victims/witnesses in a </a:t>
            </a:r>
            <a:r>
              <a:rPr lang="en-US" sz="2000" b="1" dirty="0">
                <a:solidFill>
                  <a:srgbClr val="FF0000"/>
                </a:solidFill>
              </a:rPr>
              <a:t>comfortable</a:t>
            </a:r>
            <a:r>
              <a:rPr lang="en-US" sz="2000" dirty="0">
                <a:solidFill>
                  <a:schemeClr val="accent1">
                    <a:lumMod val="50000"/>
                  </a:schemeClr>
                </a:solidFill>
              </a:rPr>
              <a:t> and </a:t>
            </a:r>
            <a:r>
              <a:rPr lang="en-US" sz="2000" b="1" dirty="0">
                <a:solidFill>
                  <a:srgbClr val="FF0000"/>
                </a:solidFill>
              </a:rPr>
              <a:t>safe</a:t>
            </a:r>
            <a:r>
              <a:rPr lang="en-US" sz="2000" dirty="0">
                <a:solidFill>
                  <a:schemeClr val="accent1">
                    <a:lumMod val="50000"/>
                  </a:schemeClr>
                </a:solidFill>
              </a:rPr>
              <a:t> environment</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Limit the number of times a victim/witness is asked to </a:t>
            </a:r>
            <a:r>
              <a:rPr lang="en-US" sz="2000" b="1" dirty="0">
                <a:solidFill>
                  <a:srgbClr val="FF0000"/>
                </a:solidFill>
              </a:rPr>
              <a:t>recount</a:t>
            </a:r>
            <a:r>
              <a:rPr lang="en-US" sz="2000" dirty="0">
                <a:solidFill>
                  <a:schemeClr val="accent1">
                    <a:lumMod val="50000"/>
                  </a:schemeClr>
                </a:solidFill>
              </a:rPr>
              <a:t> events</a:t>
            </a:r>
          </a:p>
        </p:txBody>
      </p:sp>
      <p:sp>
        <p:nvSpPr>
          <p:cNvPr id="15" name="Rectangle: Rounded Corners 14">
            <a:extLst>
              <a:ext uri="{FF2B5EF4-FFF2-40B4-BE49-F238E27FC236}">
                <a16:creationId xmlns:a16="http://schemas.microsoft.com/office/drawing/2014/main" id="{E012D235-03AC-4CED-90B6-FED3E7FADEF4}"/>
              </a:ext>
            </a:extLst>
          </p:cNvPr>
          <p:cNvSpPr/>
          <p:nvPr/>
        </p:nvSpPr>
        <p:spPr>
          <a:xfrm>
            <a:off x="1682930" y="1830856"/>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92C969FE-5A73-4F6B-9D26-DC1CEF91DF92}"/>
              </a:ext>
            </a:extLst>
          </p:cNvPr>
          <p:cNvSpPr/>
          <p:nvPr/>
        </p:nvSpPr>
        <p:spPr>
          <a:xfrm>
            <a:off x="5053829" y="1818881"/>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4C28D05D-729F-4EC2-A364-3629E72424EC}"/>
              </a:ext>
            </a:extLst>
          </p:cNvPr>
          <p:cNvSpPr/>
          <p:nvPr/>
        </p:nvSpPr>
        <p:spPr>
          <a:xfrm>
            <a:off x="8424728" y="1818881"/>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649DC0BF-4E28-45B8-9EF4-B2362C991899}"/>
              </a:ext>
            </a:extLst>
          </p:cNvPr>
          <p:cNvSpPr/>
          <p:nvPr/>
        </p:nvSpPr>
        <p:spPr>
          <a:xfrm>
            <a:off x="5053829" y="2560068"/>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F226FCB4-0269-431A-B8D0-78E6B48DD641}"/>
              </a:ext>
            </a:extLst>
          </p:cNvPr>
          <p:cNvSpPr/>
          <p:nvPr/>
        </p:nvSpPr>
        <p:spPr>
          <a:xfrm>
            <a:off x="8424729" y="2557104"/>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lumMod val="50000"/>
                  </a:schemeClr>
                </a:solidFill>
              </a:rPr>
              <a:t>Attend </a:t>
            </a:r>
            <a:r>
              <a:rPr lang="en-US" sz="2000" b="1" dirty="0">
                <a:solidFill>
                  <a:srgbClr val="FF0000"/>
                </a:solidFill>
              </a:rPr>
              <a:t>community events</a:t>
            </a:r>
            <a:r>
              <a:rPr lang="en-US" sz="2000" dirty="0">
                <a:solidFill>
                  <a:schemeClr val="accent1">
                    <a:lumMod val="50000"/>
                  </a:schemeClr>
                </a:solidFill>
              </a:rPr>
              <a:t> in your role as a prosecutor</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Learn the </a:t>
            </a:r>
            <a:r>
              <a:rPr lang="en-US" sz="2000" b="1" dirty="0">
                <a:solidFill>
                  <a:srgbClr val="FF0000"/>
                </a:solidFill>
              </a:rPr>
              <a:t>community’s history</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Support </a:t>
            </a:r>
            <a:r>
              <a:rPr lang="en-US" sz="2000" b="1" dirty="0">
                <a:solidFill>
                  <a:srgbClr val="FF0000"/>
                </a:solidFill>
              </a:rPr>
              <a:t>CBOs</a:t>
            </a:r>
            <a:r>
              <a:rPr lang="en-US" sz="2000" dirty="0">
                <a:solidFill>
                  <a:schemeClr val="accent1">
                    <a:lumMod val="50000"/>
                  </a:schemeClr>
                </a:solidFill>
              </a:rPr>
              <a:t> in your jurisdiction and the </a:t>
            </a:r>
            <a:r>
              <a:rPr lang="en-US" sz="2000" b="1" dirty="0">
                <a:solidFill>
                  <a:srgbClr val="FF0000"/>
                </a:solidFill>
              </a:rPr>
              <a:t>services</a:t>
            </a:r>
            <a:r>
              <a:rPr lang="en-US" sz="2000" dirty="0">
                <a:solidFill>
                  <a:schemeClr val="accent1">
                    <a:lumMod val="50000"/>
                  </a:schemeClr>
                </a:solidFill>
              </a:rPr>
              <a:t> they provide</a:t>
            </a:r>
          </a:p>
        </p:txBody>
      </p:sp>
      <p:sp>
        <p:nvSpPr>
          <p:cNvPr id="21" name="TextBox 20">
            <a:extLst>
              <a:ext uri="{FF2B5EF4-FFF2-40B4-BE49-F238E27FC236}">
                <a16:creationId xmlns:a16="http://schemas.microsoft.com/office/drawing/2014/main" id="{81A28120-525F-48B9-989B-AC93D06B56BD}"/>
              </a:ext>
            </a:extLst>
          </p:cNvPr>
          <p:cNvSpPr txBox="1"/>
          <p:nvPr/>
        </p:nvSpPr>
        <p:spPr>
          <a:xfrm>
            <a:off x="1808114" y="1901368"/>
            <a:ext cx="2939143" cy="369332"/>
          </a:xfrm>
          <a:prstGeom prst="rect">
            <a:avLst/>
          </a:prstGeom>
          <a:noFill/>
        </p:spPr>
        <p:txBody>
          <a:bodyPr wrap="square" rtlCol="0" anchor="ctr">
            <a:spAutoFit/>
          </a:bodyPr>
          <a:lstStyle/>
          <a:p>
            <a:pPr algn="ctr"/>
            <a:r>
              <a:rPr lang="en-US" dirty="0"/>
              <a:t>THE VICTIM/WITNESS</a:t>
            </a:r>
          </a:p>
        </p:txBody>
      </p:sp>
      <p:sp>
        <p:nvSpPr>
          <p:cNvPr id="22" name="TextBox 21">
            <a:extLst>
              <a:ext uri="{FF2B5EF4-FFF2-40B4-BE49-F238E27FC236}">
                <a16:creationId xmlns:a16="http://schemas.microsoft.com/office/drawing/2014/main" id="{AB2532FE-A578-47BD-91DE-36A201589308}"/>
              </a:ext>
            </a:extLst>
          </p:cNvPr>
          <p:cNvSpPr txBox="1"/>
          <p:nvPr/>
        </p:nvSpPr>
        <p:spPr>
          <a:xfrm>
            <a:off x="8549913" y="1898492"/>
            <a:ext cx="2939143" cy="369332"/>
          </a:xfrm>
          <a:prstGeom prst="rect">
            <a:avLst/>
          </a:prstGeom>
          <a:noFill/>
        </p:spPr>
        <p:txBody>
          <a:bodyPr wrap="square" rtlCol="0" anchor="ctr">
            <a:spAutoFit/>
          </a:bodyPr>
          <a:lstStyle/>
          <a:p>
            <a:pPr algn="ctr"/>
            <a:r>
              <a:rPr lang="en-US" dirty="0"/>
              <a:t>THE COMMUNITY</a:t>
            </a:r>
          </a:p>
        </p:txBody>
      </p:sp>
      <p:sp>
        <p:nvSpPr>
          <p:cNvPr id="23" name="TextBox 22">
            <a:extLst>
              <a:ext uri="{FF2B5EF4-FFF2-40B4-BE49-F238E27FC236}">
                <a16:creationId xmlns:a16="http://schemas.microsoft.com/office/drawing/2014/main" id="{1D5862E3-BCF6-49A7-9D80-8480CCE13AEB}"/>
              </a:ext>
            </a:extLst>
          </p:cNvPr>
          <p:cNvSpPr txBox="1"/>
          <p:nvPr/>
        </p:nvSpPr>
        <p:spPr>
          <a:xfrm>
            <a:off x="5179014" y="1898492"/>
            <a:ext cx="2939143" cy="369332"/>
          </a:xfrm>
          <a:prstGeom prst="rect">
            <a:avLst/>
          </a:prstGeom>
          <a:noFill/>
        </p:spPr>
        <p:txBody>
          <a:bodyPr wrap="square" rtlCol="0" anchor="ctr">
            <a:spAutoFit/>
          </a:bodyPr>
          <a:lstStyle/>
          <a:p>
            <a:pPr algn="ctr"/>
            <a:r>
              <a:rPr lang="en-US" dirty="0"/>
              <a:t>THE ACCUSED</a:t>
            </a:r>
          </a:p>
        </p:txBody>
      </p:sp>
      <p:sp>
        <p:nvSpPr>
          <p:cNvPr id="24" name="TextBox 23">
            <a:extLst>
              <a:ext uri="{FF2B5EF4-FFF2-40B4-BE49-F238E27FC236}">
                <a16:creationId xmlns:a16="http://schemas.microsoft.com/office/drawing/2014/main" id="{78A6C0C3-FE5E-484A-BD76-14A0A9195F9F}"/>
              </a:ext>
            </a:extLst>
          </p:cNvPr>
          <p:cNvSpPr txBox="1"/>
          <p:nvPr/>
        </p:nvSpPr>
        <p:spPr>
          <a:xfrm>
            <a:off x="142247" y="144602"/>
            <a:ext cx="11471996" cy="1446550"/>
          </a:xfrm>
          <a:prstGeom prst="rect">
            <a:avLst/>
          </a:prstGeom>
          <a:noFill/>
          <a:ln>
            <a:noFill/>
          </a:ln>
        </p:spPr>
        <p:txBody>
          <a:bodyPr wrap="square" rtlCol="0" anchor="ctr">
            <a:spAutoFit/>
          </a:bodyPr>
          <a:lstStyle/>
          <a:p>
            <a:pPr algn="ctr"/>
            <a:r>
              <a:rPr lang="en-US" sz="3200" b="1" dirty="0"/>
              <a:t>ELEMENT 1: RESPECT</a:t>
            </a:r>
          </a:p>
          <a:p>
            <a:r>
              <a:rPr lang="en-US" sz="2800" i="1" dirty="0"/>
              <a:t>Perception that the judge, attorneys, and court staff treat individuals with dignity and respect.</a:t>
            </a:r>
          </a:p>
        </p:txBody>
      </p:sp>
      <p:sp>
        <p:nvSpPr>
          <p:cNvPr id="2" name="TextBox 1">
            <a:extLst>
              <a:ext uri="{FF2B5EF4-FFF2-40B4-BE49-F238E27FC236}">
                <a16:creationId xmlns:a16="http://schemas.microsoft.com/office/drawing/2014/main" id="{07E0EF7C-C263-42AD-8461-EB2A28E83864}"/>
              </a:ext>
            </a:extLst>
          </p:cNvPr>
          <p:cNvSpPr txBox="1"/>
          <p:nvPr/>
        </p:nvSpPr>
        <p:spPr>
          <a:xfrm>
            <a:off x="5233507" y="2835176"/>
            <a:ext cx="2830155"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50000"/>
                  </a:schemeClr>
                </a:solidFill>
              </a:rPr>
              <a:t> </a:t>
            </a:r>
            <a:r>
              <a:rPr lang="en-US" sz="2000" b="1" dirty="0">
                <a:solidFill>
                  <a:srgbClr val="FF0000"/>
                </a:solidFill>
              </a:rPr>
              <a:t>Stop</a:t>
            </a:r>
            <a:r>
              <a:rPr lang="en-US" sz="2000" dirty="0">
                <a:solidFill>
                  <a:schemeClr val="accent1">
                    <a:lumMod val="50000"/>
                  </a:schemeClr>
                </a:solidFill>
              </a:rPr>
              <a:t> using the term “defendant”</a:t>
            </a:r>
          </a:p>
          <a:p>
            <a:endParaRPr lang="en-US" sz="2000" dirty="0">
              <a:solidFill>
                <a:schemeClr val="accent1">
                  <a:lumMod val="50000"/>
                </a:schemeClr>
              </a:solidFill>
            </a:endParaRPr>
          </a:p>
          <a:p>
            <a:pPr marL="285750" indent="-285750">
              <a:buFont typeface="Arial" panose="020B0604020202020204" pitchFamily="34" charset="0"/>
              <a:buChar char="•"/>
            </a:pPr>
            <a:r>
              <a:rPr lang="en-US" sz="2000" dirty="0">
                <a:solidFill>
                  <a:schemeClr val="accent1">
                    <a:lumMod val="50000"/>
                  </a:schemeClr>
                </a:solidFill>
              </a:rPr>
              <a:t>Don’t read </a:t>
            </a:r>
            <a:r>
              <a:rPr lang="en-US" sz="2000" i="1" dirty="0">
                <a:solidFill>
                  <a:schemeClr val="accent1">
                    <a:lumMod val="50000"/>
                  </a:schemeClr>
                </a:solidFill>
              </a:rPr>
              <a:t>unnecessary</a:t>
            </a:r>
            <a:r>
              <a:rPr lang="en-US" sz="2000" dirty="0">
                <a:solidFill>
                  <a:schemeClr val="accent1">
                    <a:lumMod val="50000"/>
                  </a:schemeClr>
                </a:solidFill>
              </a:rPr>
              <a:t> </a:t>
            </a:r>
            <a:r>
              <a:rPr lang="en-US" sz="2000" b="1" dirty="0">
                <a:solidFill>
                  <a:srgbClr val="FF0000"/>
                </a:solidFill>
              </a:rPr>
              <a:t>incendiary</a:t>
            </a:r>
            <a:r>
              <a:rPr lang="en-US" sz="2000" dirty="0">
                <a:solidFill>
                  <a:schemeClr val="accent1">
                    <a:lumMod val="50000"/>
                  </a:schemeClr>
                </a:solidFill>
              </a:rPr>
              <a:t> details at arraignments</a:t>
            </a:r>
          </a:p>
          <a:p>
            <a:pPr marL="285750" indent="-285750">
              <a:buFont typeface="Arial" panose="020B0604020202020204" pitchFamily="34" charset="0"/>
              <a:buChar char="•"/>
            </a:pPr>
            <a:endParaRPr lang="en-US" sz="2000" dirty="0">
              <a:solidFill>
                <a:schemeClr val="accent1">
                  <a:lumMod val="50000"/>
                </a:schemeClr>
              </a:solidFill>
            </a:endParaRPr>
          </a:p>
          <a:p>
            <a:pPr marL="285750" indent="-285750">
              <a:buFont typeface="Arial" panose="020B0604020202020204" pitchFamily="34" charset="0"/>
              <a:buChar char="•"/>
            </a:pPr>
            <a:r>
              <a:rPr lang="en-US" sz="2000" dirty="0">
                <a:solidFill>
                  <a:schemeClr val="accent1">
                    <a:lumMod val="50000"/>
                  </a:schemeClr>
                </a:solidFill>
              </a:rPr>
              <a:t> </a:t>
            </a:r>
            <a:r>
              <a:rPr lang="en-US" sz="2000" b="1" dirty="0">
                <a:solidFill>
                  <a:srgbClr val="FF0000"/>
                </a:solidFill>
              </a:rPr>
              <a:t>Look</a:t>
            </a:r>
            <a:r>
              <a:rPr lang="en-US" sz="2000" dirty="0">
                <a:solidFill>
                  <a:schemeClr val="accent1">
                    <a:lumMod val="50000"/>
                  </a:schemeClr>
                </a:solidFill>
              </a:rPr>
              <a:t> at the accused when they are before the court</a:t>
            </a:r>
          </a:p>
        </p:txBody>
      </p:sp>
    </p:spTree>
    <p:extLst>
      <p:ext uri="{BB962C8B-B14F-4D97-AF65-F5344CB8AC3E}">
        <p14:creationId xmlns:p14="http://schemas.microsoft.com/office/powerpoint/2010/main" val="127513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77104A-2AEA-4570-A2CF-614584980533}"/>
              </a:ext>
            </a:extLst>
          </p:cNvPr>
          <p:cNvSpPr/>
          <p:nvPr/>
        </p:nvSpPr>
        <p:spPr>
          <a:xfrm>
            <a:off x="838200" y="1570384"/>
            <a:ext cx="10740528" cy="4922492"/>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D75D0-86C0-4B58-9272-65354EA719ED}"/>
              </a:ext>
            </a:extLst>
          </p:cNvPr>
          <p:cNvSpPr>
            <a:spLocks noGrp="1"/>
          </p:cNvSpPr>
          <p:nvPr>
            <p:ph type="title"/>
          </p:nvPr>
        </p:nvSpPr>
        <p:spPr>
          <a:xfrm>
            <a:off x="377759" y="321423"/>
            <a:ext cx="5257800" cy="646331"/>
          </a:xfrm>
          <a:noFill/>
        </p:spPr>
        <p:txBody>
          <a:bodyPr vert="horz" wrap="square" lIns="91440" tIns="45720" rIns="91440" bIns="45720" rtlCol="0" anchor="b">
            <a:spAutoFit/>
          </a:bodyPr>
          <a:lstStyle/>
          <a:p>
            <a:r>
              <a:rPr lang="en-US" sz="4000" b="1" dirty="0">
                <a:solidFill>
                  <a:schemeClr val="tx2"/>
                </a:solidFill>
                <a:latin typeface="Franklin Gothic Book" panose="020B0503020102020204" pitchFamily="34" charset="0"/>
                <a:ea typeface="+mn-ea"/>
                <a:cs typeface="+mn-cs"/>
              </a:rPr>
              <a:t>TRAINING OBJECTIVES</a:t>
            </a:r>
          </a:p>
        </p:txBody>
      </p:sp>
      <p:sp>
        <p:nvSpPr>
          <p:cNvPr id="5" name="Rectangle 4">
            <a:extLst>
              <a:ext uri="{FF2B5EF4-FFF2-40B4-BE49-F238E27FC236}">
                <a16:creationId xmlns:a16="http://schemas.microsoft.com/office/drawing/2014/main" id="{9282E0E8-0C06-41AC-B459-CDD663A565FF}"/>
              </a:ext>
            </a:extLst>
          </p:cNvPr>
          <p:cNvSpPr/>
          <p:nvPr/>
        </p:nvSpPr>
        <p:spPr>
          <a:xfrm>
            <a:off x="7685183" y="0"/>
            <a:ext cx="3668617" cy="6858000"/>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secution.org">
            <a:extLst>
              <a:ext uri="{FF2B5EF4-FFF2-40B4-BE49-F238E27FC236}">
                <a16:creationId xmlns:a16="http://schemas.microsoft.com/office/drawing/2014/main" id="{40E30604-FE55-4F02-879C-53C859EB6634}"/>
              </a:ext>
            </a:extLst>
          </p:cNvPr>
          <p:cNvPicPr/>
          <p:nvPr/>
        </p:nvPicPr>
        <p:blipFill rotWithShape="1">
          <a:blip r:embed="rId2">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8" name="Rectangle 3">
            <a:extLst>
              <a:ext uri="{FF2B5EF4-FFF2-40B4-BE49-F238E27FC236}">
                <a16:creationId xmlns:a16="http://schemas.microsoft.com/office/drawing/2014/main" id="{F5B2F38E-BAEE-43AD-A744-3C5D0A474C6F}"/>
              </a:ext>
            </a:extLst>
          </p:cNvPr>
          <p:cNvSpPr>
            <a:spLocks noGrp="1" noChangeArrowheads="1"/>
          </p:cNvSpPr>
          <p:nvPr>
            <p:ph sz="half" idx="1"/>
          </p:nvPr>
        </p:nvSpPr>
        <p:spPr bwMode="auto">
          <a:xfrm>
            <a:off x="981074" y="1719469"/>
            <a:ext cx="6612421" cy="46257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571500" indent="-571500">
              <a:lnSpc>
                <a:spcPct val="80000"/>
              </a:lnSpc>
              <a:spcBef>
                <a:spcPts val="1200"/>
              </a:spcBef>
              <a:spcAft>
                <a:spcPts val="2400"/>
              </a:spcAft>
              <a:buSzTx/>
              <a:buFont typeface="+mj-lt"/>
              <a:buAutoNum type="romanUcPeriod"/>
            </a:pPr>
            <a:r>
              <a:rPr lang="en-US" altLang="en-US" sz="2600" dirty="0">
                <a:latin typeface="Franklin Gothic Book" panose="020B0503020102020204" pitchFamily="34" charset="0"/>
              </a:rPr>
              <a:t>Module 1: Discussion of the </a:t>
            </a:r>
            <a:r>
              <a:rPr lang="en-US" altLang="en-US" sz="2600" b="1" dirty="0">
                <a:latin typeface="Franklin Gothic Book" panose="020B0503020102020204" pitchFamily="34" charset="0"/>
              </a:rPr>
              <a:t>role</a:t>
            </a:r>
            <a:r>
              <a:rPr lang="en-US" altLang="en-US" sz="2600" dirty="0">
                <a:latin typeface="Franklin Gothic Book" panose="020B0503020102020204" pitchFamily="34" charset="0"/>
              </a:rPr>
              <a:t> of a prosecutor</a:t>
            </a:r>
          </a:p>
          <a:p>
            <a:pPr marL="0" indent="0">
              <a:lnSpc>
                <a:spcPct val="80000"/>
              </a:lnSpc>
              <a:spcBef>
                <a:spcPts val="600"/>
              </a:spcBef>
              <a:spcAft>
                <a:spcPts val="1200"/>
              </a:spcAft>
              <a:buSzTx/>
              <a:buNone/>
            </a:pPr>
            <a:r>
              <a:rPr lang="en-US" altLang="en-US" sz="2600" dirty="0">
                <a:latin typeface="Franklin Gothic Book" panose="020B0503020102020204" pitchFamily="34" charset="0"/>
              </a:rPr>
              <a:t>	</a:t>
            </a:r>
            <a:r>
              <a:rPr lang="en-US" altLang="en-US" sz="2600" i="1" dirty="0">
                <a:latin typeface="Franklin Gothic Book" panose="020B0503020102020204" pitchFamily="34" charset="0"/>
              </a:rPr>
              <a:t>15 min Break</a:t>
            </a:r>
          </a:p>
          <a:p>
            <a:pPr marL="571500" indent="-571500">
              <a:lnSpc>
                <a:spcPct val="80000"/>
              </a:lnSpc>
              <a:spcBef>
                <a:spcPts val="1200"/>
              </a:spcBef>
              <a:spcAft>
                <a:spcPts val="2400"/>
              </a:spcAft>
              <a:buSzTx/>
              <a:buFont typeface="+mj-lt"/>
              <a:buAutoNum type="romanUcPeriod" startAt="2"/>
            </a:pPr>
            <a:r>
              <a:rPr lang="en-US" altLang="en-US" sz="2600" dirty="0">
                <a:effectLst/>
                <a:latin typeface="Franklin Gothic Book" panose="020B0503020102020204" pitchFamily="34" charset="0"/>
              </a:rPr>
              <a:t>Module 2: </a:t>
            </a:r>
            <a:r>
              <a:rPr lang="en-US" altLang="en-US" sz="2600" dirty="0">
                <a:latin typeface="Franklin Gothic Book" panose="020B0503020102020204" pitchFamily="34" charset="0"/>
              </a:rPr>
              <a:t>Understanding the </a:t>
            </a:r>
            <a:r>
              <a:rPr lang="en-US" altLang="en-US" sz="2600" b="1" dirty="0">
                <a:latin typeface="Franklin Gothic Book" panose="020B0503020102020204" pitchFamily="34" charset="0"/>
              </a:rPr>
              <a:t>underpinnings</a:t>
            </a:r>
            <a:r>
              <a:rPr lang="en-US" altLang="en-US" sz="2600" dirty="0">
                <a:latin typeface="Franklin Gothic Book" panose="020B0503020102020204" pitchFamily="34" charset="0"/>
              </a:rPr>
              <a:t> of </a:t>
            </a:r>
            <a:r>
              <a:rPr lang="en-US" altLang="en-US" sz="2600" dirty="0">
                <a:effectLst/>
                <a:latin typeface="Franklin Gothic Book" panose="020B0503020102020204" pitchFamily="34" charset="0"/>
              </a:rPr>
              <a:t>Procedural Justice theory and its applicability to </a:t>
            </a:r>
            <a:r>
              <a:rPr lang="en-US" altLang="en-US" sz="2600" b="1" dirty="0">
                <a:effectLst/>
                <a:latin typeface="Franklin Gothic Book" panose="020B0503020102020204" pitchFamily="34" charset="0"/>
              </a:rPr>
              <a:t>office culture</a:t>
            </a:r>
          </a:p>
          <a:p>
            <a:pPr marL="0" indent="0">
              <a:lnSpc>
                <a:spcPct val="80000"/>
              </a:lnSpc>
              <a:spcBef>
                <a:spcPts val="600"/>
              </a:spcBef>
              <a:spcAft>
                <a:spcPts val="1200"/>
              </a:spcAft>
              <a:buSzTx/>
              <a:buNone/>
            </a:pPr>
            <a:r>
              <a:rPr lang="en-US" altLang="en-US" sz="2600" dirty="0">
                <a:latin typeface="Franklin Gothic Book" panose="020B0503020102020204" pitchFamily="34" charset="0"/>
              </a:rPr>
              <a:t>	</a:t>
            </a:r>
            <a:r>
              <a:rPr lang="en-US" altLang="en-US" sz="2600" i="1" dirty="0">
                <a:latin typeface="Franklin Gothic Book" panose="020B0503020102020204" pitchFamily="34" charset="0"/>
              </a:rPr>
              <a:t>15 min Break</a:t>
            </a:r>
            <a:endParaRPr lang="en-US" altLang="en-US" sz="2600" i="1" dirty="0">
              <a:effectLst/>
              <a:latin typeface="Franklin Gothic Book" panose="020B0503020102020204" pitchFamily="34" charset="0"/>
            </a:endParaRPr>
          </a:p>
          <a:p>
            <a:pPr marL="571500" indent="-571500">
              <a:lnSpc>
                <a:spcPct val="80000"/>
              </a:lnSpc>
              <a:spcBef>
                <a:spcPts val="1200"/>
              </a:spcBef>
              <a:spcAft>
                <a:spcPts val="2400"/>
              </a:spcAft>
              <a:buSzTx/>
              <a:buFont typeface="+mj-lt"/>
              <a:buAutoNum type="romanUcPeriod" startAt="3"/>
            </a:pPr>
            <a:r>
              <a:rPr lang="en-US" altLang="en-US" sz="2600" dirty="0">
                <a:effectLst/>
                <a:latin typeface="Franklin Gothic Book" panose="020B0503020102020204" pitchFamily="34" charset="0"/>
              </a:rPr>
              <a:t>Module 3: Simulated </a:t>
            </a:r>
            <a:r>
              <a:rPr lang="en-US" altLang="en-US" sz="2600" b="1" dirty="0">
                <a:effectLst/>
                <a:latin typeface="Franklin Gothic Book" panose="020B0503020102020204" pitchFamily="34" charset="0"/>
              </a:rPr>
              <a:t>application</a:t>
            </a:r>
            <a:r>
              <a:rPr lang="en-US" altLang="en-US" sz="2600" dirty="0">
                <a:effectLst/>
                <a:latin typeface="Franklin Gothic Book" panose="020B0503020102020204" pitchFamily="34" charset="0"/>
              </a:rPr>
              <a:t> of Procedural Justice (breakout groups)</a:t>
            </a:r>
            <a:endParaRPr lang="en-US" altLang="en-US" sz="2600" b="1" dirty="0">
              <a:effectLst/>
              <a:latin typeface="Franklin Gothic Book" panose="020B0503020102020204" pitchFamily="34" charset="0"/>
            </a:endParaRPr>
          </a:p>
          <a:p>
            <a:pPr marL="571500" indent="-571500">
              <a:lnSpc>
                <a:spcPct val="80000"/>
              </a:lnSpc>
              <a:spcBef>
                <a:spcPts val="1200"/>
              </a:spcBef>
              <a:spcAft>
                <a:spcPts val="2400"/>
              </a:spcAft>
              <a:buSzTx/>
              <a:buFont typeface="+mj-lt"/>
              <a:buAutoNum type="romanUcPeriod" startAt="3"/>
            </a:pPr>
            <a:r>
              <a:rPr lang="en-US" altLang="en-US" sz="2600" dirty="0">
                <a:effectLst/>
                <a:latin typeface="Franklin Gothic Book" panose="020B0503020102020204" pitchFamily="34" charset="0"/>
              </a:rPr>
              <a:t>Recap/ Q+A</a:t>
            </a:r>
          </a:p>
        </p:txBody>
      </p:sp>
      <p:sp>
        <p:nvSpPr>
          <p:cNvPr id="3" name="Rectangle 2">
            <a:extLst>
              <a:ext uri="{FF2B5EF4-FFF2-40B4-BE49-F238E27FC236}">
                <a16:creationId xmlns:a16="http://schemas.microsoft.com/office/drawing/2014/main" id="{2A931F03-5E3C-4F3A-A515-074BEF83CEF0}"/>
              </a:ext>
            </a:extLst>
          </p:cNvPr>
          <p:cNvSpPr/>
          <p:nvPr/>
        </p:nvSpPr>
        <p:spPr>
          <a:xfrm>
            <a:off x="7877060" y="222089"/>
            <a:ext cx="3333866" cy="641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Gears">
            <a:extLst>
              <a:ext uri="{FF2B5EF4-FFF2-40B4-BE49-F238E27FC236}">
                <a16:creationId xmlns:a16="http://schemas.microsoft.com/office/drawing/2014/main" id="{6665E84F-4786-41E4-B6EA-91F2B3E9F4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80179">
            <a:off x="9138929" y="345160"/>
            <a:ext cx="914400" cy="914400"/>
          </a:xfrm>
          <a:prstGeom prst="rect">
            <a:avLst/>
          </a:prstGeom>
        </p:spPr>
      </p:pic>
      <p:pic>
        <p:nvPicPr>
          <p:cNvPr id="12" name="Graphic 11" descr="Single gear">
            <a:extLst>
              <a:ext uri="{FF2B5EF4-FFF2-40B4-BE49-F238E27FC236}">
                <a16:creationId xmlns:a16="http://schemas.microsoft.com/office/drawing/2014/main" id="{52989FDE-B878-43A5-8400-7389E01D96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29593" y="748060"/>
            <a:ext cx="914400" cy="914400"/>
          </a:xfrm>
          <a:prstGeom prst="rect">
            <a:avLst/>
          </a:prstGeom>
        </p:spPr>
      </p:pic>
      <p:pic>
        <p:nvPicPr>
          <p:cNvPr id="13" name="Graphic 12" descr="Gears">
            <a:extLst>
              <a:ext uri="{FF2B5EF4-FFF2-40B4-BE49-F238E27FC236}">
                <a16:creationId xmlns:a16="http://schemas.microsoft.com/office/drawing/2014/main" id="{745FC95F-E73E-4E2F-864E-B96D281EBF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8881379" y="1778336"/>
            <a:ext cx="914400" cy="914400"/>
          </a:xfrm>
          <a:prstGeom prst="rect">
            <a:avLst/>
          </a:prstGeom>
        </p:spPr>
      </p:pic>
      <p:pic>
        <p:nvPicPr>
          <p:cNvPr id="14" name="Graphic 13" descr="Gears">
            <a:extLst>
              <a:ext uri="{FF2B5EF4-FFF2-40B4-BE49-F238E27FC236}">
                <a16:creationId xmlns:a16="http://schemas.microsoft.com/office/drawing/2014/main" id="{DDA70908-349B-4665-BB94-6C955D7CA4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59963" y="16430"/>
            <a:ext cx="2401790" cy="2401790"/>
          </a:xfrm>
          <a:prstGeom prst="rect">
            <a:avLst/>
          </a:prstGeom>
        </p:spPr>
      </p:pic>
      <p:pic>
        <p:nvPicPr>
          <p:cNvPr id="15" name="Graphic 14" descr="Gears">
            <a:extLst>
              <a:ext uri="{FF2B5EF4-FFF2-40B4-BE49-F238E27FC236}">
                <a16:creationId xmlns:a16="http://schemas.microsoft.com/office/drawing/2014/main" id="{D78EC3BC-525B-4688-B3BA-E8C93B8896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08990" y="811869"/>
            <a:ext cx="914400" cy="914400"/>
          </a:xfrm>
          <a:prstGeom prst="rect">
            <a:avLst/>
          </a:prstGeom>
        </p:spPr>
      </p:pic>
      <p:pic>
        <p:nvPicPr>
          <p:cNvPr id="16" name="Graphic 15" descr="Gears">
            <a:extLst>
              <a:ext uri="{FF2B5EF4-FFF2-40B4-BE49-F238E27FC236}">
                <a16:creationId xmlns:a16="http://schemas.microsoft.com/office/drawing/2014/main" id="{677210DB-C554-43D1-81DC-F29FADED56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9579085">
            <a:off x="7411427" y="138410"/>
            <a:ext cx="1791084" cy="1791084"/>
          </a:xfrm>
          <a:prstGeom prst="rect">
            <a:avLst/>
          </a:prstGeom>
        </p:spPr>
      </p:pic>
      <p:pic>
        <p:nvPicPr>
          <p:cNvPr id="17" name="Graphic 16" descr="Single gear">
            <a:extLst>
              <a:ext uri="{FF2B5EF4-FFF2-40B4-BE49-F238E27FC236}">
                <a16:creationId xmlns:a16="http://schemas.microsoft.com/office/drawing/2014/main" id="{E9C982B1-EF96-4A1F-B454-49E049C8395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125425" y="1468821"/>
            <a:ext cx="914400" cy="914400"/>
          </a:xfrm>
          <a:prstGeom prst="rect">
            <a:avLst/>
          </a:prstGeom>
        </p:spPr>
      </p:pic>
      <p:pic>
        <p:nvPicPr>
          <p:cNvPr id="18" name="Graphic 17" descr="Single gear">
            <a:extLst>
              <a:ext uri="{FF2B5EF4-FFF2-40B4-BE49-F238E27FC236}">
                <a16:creationId xmlns:a16="http://schemas.microsoft.com/office/drawing/2014/main" id="{0B697708-C9FC-48E4-ADC6-0BE4AA65652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80689" y="1989428"/>
            <a:ext cx="914400" cy="914400"/>
          </a:xfrm>
          <a:prstGeom prst="rect">
            <a:avLst/>
          </a:prstGeom>
        </p:spPr>
      </p:pic>
      <p:pic>
        <p:nvPicPr>
          <p:cNvPr id="19" name="Graphic 18" descr="Gears">
            <a:extLst>
              <a:ext uri="{FF2B5EF4-FFF2-40B4-BE49-F238E27FC236}">
                <a16:creationId xmlns:a16="http://schemas.microsoft.com/office/drawing/2014/main" id="{81F6916A-0A8F-487C-BB2E-467DF602E9C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048849" y="2181651"/>
            <a:ext cx="1275050" cy="1275050"/>
          </a:xfrm>
          <a:prstGeom prst="rect">
            <a:avLst/>
          </a:prstGeom>
        </p:spPr>
      </p:pic>
      <p:pic>
        <p:nvPicPr>
          <p:cNvPr id="20" name="Graphic 19" descr="Single gear">
            <a:extLst>
              <a:ext uri="{FF2B5EF4-FFF2-40B4-BE49-F238E27FC236}">
                <a16:creationId xmlns:a16="http://schemas.microsoft.com/office/drawing/2014/main" id="{57E086D3-2697-4E47-8BCA-5564BCD0880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431111" y="2091165"/>
            <a:ext cx="914400" cy="914400"/>
          </a:xfrm>
          <a:prstGeom prst="rect">
            <a:avLst/>
          </a:prstGeom>
        </p:spPr>
      </p:pic>
      <p:pic>
        <p:nvPicPr>
          <p:cNvPr id="21" name="Graphic 20" descr="Single gear">
            <a:extLst>
              <a:ext uri="{FF2B5EF4-FFF2-40B4-BE49-F238E27FC236}">
                <a16:creationId xmlns:a16="http://schemas.microsoft.com/office/drawing/2014/main" id="{316B45D0-4C9F-43F5-866A-34E7137BB78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587876" y="1426013"/>
            <a:ext cx="665152" cy="665152"/>
          </a:xfrm>
          <a:prstGeom prst="rect">
            <a:avLst/>
          </a:prstGeom>
        </p:spPr>
      </p:pic>
      <p:pic>
        <p:nvPicPr>
          <p:cNvPr id="22" name="Graphic 21" descr="Single gear">
            <a:extLst>
              <a:ext uri="{FF2B5EF4-FFF2-40B4-BE49-F238E27FC236}">
                <a16:creationId xmlns:a16="http://schemas.microsoft.com/office/drawing/2014/main" id="{C84DDB7F-3C9E-42CC-874C-1FE6CEA9C0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505520" y="119553"/>
            <a:ext cx="914400" cy="914400"/>
          </a:xfrm>
          <a:prstGeom prst="rect">
            <a:avLst/>
          </a:prstGeom>
        </p:spPr>
      </p:pic>
      <p:pic>
        <p:nvPicPr>
          <p:cNvPr id="23" name="Graphic 22" descr="Single gear">
            <a:extLst>
              <a:ext uri="{FF2B5EF4-FFF2-40B4-BE49-F238E27FC236}">
                <a16:creationId xmlns:a16="http://schemas.microsoft.com/office/drawing/2014/main" id="{C60F1275-C871-4C0E-8D60-9D23A02A44A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27887" y="1666668"/>
            <a:ext cx="914400" cy="914400"/>
          </a:xfrm>
          <a:prstGeom prst="rect">
            <a:avLst/>
          </a:prstGeom>
        </p:spPr>
      </p:pic>
      <p:pic>
        <p:nvPicPr>
          <p:cNvPr id="24" name="Graphic 23" descr="Gears">
            <a:extLst>
              <a:ext uri="{FF2B5EF4-FFF2-40B4-BE49-F238E27FC236}">
                <a16:creationId xmlns:a16="http://schemas.microsoft.com/office/drawing/2014/main" id="{16AD06AD-A5A2-4A4F-9EEC-358E8A011EC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1454575">
            <a:off x="8338246" y="2290833"/>
            <a:ext cx="1693898" cy="1693898"/>
          </a:xfrm>
          <a:prstGeom prst="rect">
            <a:avLst/>
          </a:prstGeom>
        </p:spPr>
      </p:pic>
      <p:pic>
        <p:nvPicPr>
          <p:cNvPr id="25" name="Graphic 24" descr="Gears">
            <a:extLst>
              <a:ext uri="{FF2B5EF4-FFF2-40B4-BE49-F238E27FC236}">
                <a16:creationId xmlns:a16="http://schemas.microsoft.com/office/drawing/2014/main" id="{BD7046A0-2A40-4984-8782-9A2CD4AA81D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rot="8553256">
            <a:off x="9566786" y="2213064"/>
            <a:ext cx="519616" cy="519616"/>
          </a:xfrm>
          <a:prstGeom prst="rect">
            <a:avLst/>
          </a:prstGeom>
        </p:spPr>
      </p:pic>
      <p:pic>
        <p:nvPicPr>
          <p:cNvPr id="26" name="Graphic 25" descr="Single gear">
            <a:extLst>
              <a:ext uri="{FF2B5EF4-FFF2-40B4-BE49-F238E27FC236}">
                <a16:creationId xmlns:a16="http://schemas.microsoft.com/office/drawing/2014/main" id="{4265D8CF-D21F-421B-9810-BC7A1DB41D4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16381" y="2271624"/>
            <a:ext cx="914400" cy="914400"/>
          </a:xfrm>
          <a:prstGeom prst="rect">
            <a:avLst/>
          </a:prstGeom>
        </p:spPr>
      </p:pic>
      <p:pic>
        <p:nvPicPr>
          <p:cNvPr id="27" name="Graphic 26" descr="Single gear">
            <a:extLst>
              <a:ext uri="{FF2B5EF4-FFF2-40B4-BE49-F238E27FC236}">
                <a16:creationId xmlns:a16="http://schemas.microsoft.com/office/drawing/2014/main" id="{4B2DA0DD-C0B7-42CF-B459-B05C422A6F7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699534" y="2905553"/>
            <a:ext cx="914400" cy="914400"/>
          </a:xfrm>
          <a:prstGeom prst="rect">
            <a:avLst/>
          </a:prstGeom>
        </p:spPr>
      </p:pic>
      <p:pic>
        <p:nvPicPr>
          <p:cNvPr id="28" name="Graphic 27" descr="Single gear">
            <a:extLst>
              <a:ext uri="{FF2B5EF4-FFF2-40B4-BE49-F238E27FC236}">
                <a16:creationId xmlns:a16="http://schemas.microsoft.com/office/drawing/2014/main" id="{E14B0597-6449-4F3B-918A-4B90DBFD7C3F}"/>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9736099" y="2635141"/>
            <a:ext cx="608210" cy="608210"/>
          </a:xfrm>
          <a:prstGeom prst="rect">
            <a:avLst/>
          </a:prstGeom>
        </p:spPr>
      </p:pic>
      <p:pic>
        <p:nvPicPr>
          <p:cNvPr id="31" name="Graphic 30" descr="Gears">
            <a:extLst>
              <a:ext uri="{FF2B5EF4-FFF2-40B4-BE49-F238E27FC236}">
                <a16:creationId xmlns:a16="http://schemas.microsoft.com/office/drawing/2014/main" id="{707A6D75-D841-4D38-AEE5-0E8B4E3E07FD}"/>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4653120">
            <a:off x="9462831" y="2770959"/>
            <a:ext cx="1693898" cy="1693898"/>
          </a:xfrm>
          <a:prstGeom prst="rect">
            <a:avLst/>
          </a:prstGeom>
        </p:spPr>
      </p:pic>
      <p:pic>
        <p:nvPicPr>
          <p:cNvPr id="32" name="Graphic 31" descr="Single gear">
            <a:extLst>
              <a:ext uri="{FF2B5EF4-FFF2-40B4-BE49-F238E27FC236}">
                <a16:creationId xmlns:a16="http://schemas.microsoft.com/office/drawing/2014/main" id="{281F08C6-9B50-4081-84F1-A97C5C8D07E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8122954" y="3510509"/>
            <a:ext cx="628266" cy="628266"/>
          </a:xfrm>
          <a:prstGeom prst="rect">
            <a:avLst/>
          </a:prstGeom>
        </p:spPr>
      </p:pic>
      <p:pic>
        <p:nvPicPr>
          <p:cNvPr id="33" name="Graphic 32" descr="Single gear">
            <a:extLst>
              <a:ext uri="{FF2B5EF4-FFF2-40B4-BE49-F238E27FC236}">
                <a16:creationId xmlns:a16="http://schemas.microsoft.com/office/drawing/2014/main" id="{B6C81014-A9D2-430B-A5BE-AC72CEE77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677114" y="3552546"/>
            <a:ext cx="2259144" cy="2259144"/>
          </a:xfrm>
          <a:prstGeom prst="rect">
            <a:avLst/>
          </a:prstGeom>
        </p:spPr>
      </p:pic>
      <p:pic>
        <p:nvPicPr>
          <p:cNvPr id="34" name="Graphic 33" descr="Gears">
            <a:extLst>
              <a:ext uri="{FF2B5EF4-FFF2-40B4-BE49-F238E27FC236}">
                <a16:creationId xmlns:a16="http://schemas.microsoft.com/office/drawing/2014/main" id="{3BE1A5B4-B509-4F02-8CD5-B12D738022D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rot="8553256">
            <a:off x="9124420" y="3289092"/>
            <a:ext cx="519616" cy="519616"/>
          </a:xfrm>
          <a:prstGeom prst="rect">
            <a:avLst/>
          </a:prstGeom>
        </p:spPr>
      </p:pic>
      <p:pic>
        <p:nvPicPr>
          <p:cNvPr id="35" name="Graphic 34" descr="Gears">
            <a:extLst>
              <a:ext uri="{FF2B5EF4-FFF2-40B4-BE49-F238E27FC236}">
                <a16:creationId xmlns:a16="http://schemas.microsoft.com/office/drawing/2014/main" id="{DFB91E9A-5A2A-442C-8486-AC25C7D89A7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rot="4653120">
            <a:off x="9514459" y="3515773"/>
            <a:ext cx="1693898" cy="1693898"/>
          </a:xfrm>
          <a:prstGeom prst="rect">
            <a:avLst/>
          </a:prstGeom>
        </p:spPr>
      </p:pic>
      <p:pic>
        <p:nvPicPr>
          <p:cNvPr id="36" name="Graphic 35" descr="Gears">
            <a:extLst>
              <a:ext uri="{FF2B5EF4-FFF2-40B4-BE49-F238E27FC236}">
                <a16:creationId xmlns:a16="http://schemas.microsoft.com/office/drawing/2014/main" id="{BBEBBA81-EC56-4873-99A3-84D2A8C82C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rot="8553256">
            <a:off x="8927012" y="3588529"/>
            <a:ext cx="519616" cy="519616"/>
          </a:xfrm>
          <a:prstGeom prst="rect">
            <a:avLst/>
          </a:prstGeom>
        </p:spPr>
      </p:pic>
      <p:pic>
        <p:nvPicPr>
          <p:cNvPr id="37" name="Graphic 36" descr="Gears">
            <a:extLst>
              <a:ext uri="{FF2B5EF4-FFF2-40B4-BE49-F238E27FC236}">
                <a16:creationId xmlns:a16="http://schemas.microsoft.com/office/drawing/2014/main" id="{74EFDACF-7298-4890-B261-455AAAE9B2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rot="7443999">
            <a:off x="7813174" y="3641610"/>
            <a:ext cx="519616" cy="519616"/>
          </a:xfrm>
          <a:prstGeom prst="rect">
            <a:avLst/>
          </a:prstGeom>
        </p:spPr>
      </p:pic>
      <p:pic>
        <p:nvPicPr>
          <p:cNvPr id="38" name="Graphic 37" descr="Single gear">
            <a:extLst>
              <a:ext uri="{FF2B5EF4-FFF2-40B4-BE49-F238E27FC236}">
                <a16:creationId xmlns:a16="http://schemas.microsoft.com/office/drawing/2014/main" id="{F67BE24A-DF61-4EF9-B550-AB24023FA3A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265760" y="3670006"/>
            <a:ext cx="544050" cy="544050"/>
          </a:xfrm>
          <a:prstGeom prst="rect">
            <a:avLst/>
          </a:prstGeom>
        </p:spPr>
      </p:pic>
      <p:pic>
        <p:nvPicPr>
          <p:cNvPr id="39" name="Graphic 38" descr="Single gear">
            <a:extLst>
              <a:ext uri="{FF2B5EF4-FFF2-40B4-BE49-F238E27FC236}">
                <a16:creationId xmlns:a16="http://schemas.microsoft.com/office/drawing/2014/main" id="{D302ACD5-9852-4BE2-BBFC-5360E88EF00F}"/>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9504472" y="4457230"/>
            <a:ext cx="914400" cy="914400"/>
          </a:xfrm>
          <a:prstGeom prst="rect">
            <a:avLst/>
          </a:prstGeom>
        </p:spPr>
      </p:pic>
      <p:pic>
        <p:nvPicPr>
          <p:cNvPr id="40" name="Graphic 39" descr="Single gear">
            <a:extLst>
              <a:ext uri="{FF2B5EF4-FFF2-40B4-BE49-F238E27FC236}">
                <a16:creationId xmlns:a16="http://schemas.microsoft.com/office/drawing/2014/main" id="{9CF67561-0601-450C-861C-EB87DC08F5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1874" y="4740450"/>
            <a:ext cx="914400" cy="914400"/>
          </a:xfrm>
          <a:prstGeom prst="rect">
            <a:avLst/>
          </a:prstGeom>
        </p:spPr>
      </p:pic>
      <p:pic>
        <p:nvPicPr>
          <p:cNvPr id="41" name="Graphic 40" descr="Single gear">
            <a:extLst>
              <a:ext uri="{FF2B5EF4-FFF2-40B4-BE49-F238E27FC236}">
                <a16:creationId xmlns:a16="http://schemas.microsoft.com/office/drawing/2014/main" id="{CDC76E00-8D20-4A27-8464-1EB6E588CE5E}"/>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9780689" y="5255717"/>
            <a:ext cx="914400" cy="914400"/>
          </a:xfrm>
          <a:prstGeom prst="rect">
            <a:avLst/>
          </a:prstGeom>
        </p:spPr>
      </p:pic>
      <p:pic>
        <p:nvPicPr>
          <p:cNvPr id="42" name="Graphic 41" descr="Single gear">
            <a:extLst>
              <a:ext uri="{FF2B5EF4-FFF2-40B4-BE49-F238E27FC236}">
                <a16:creationId xmlns:a16="http://schemas.microsoft.com/office/drawing/2014/main" id="{36F52E77-1BB8-4595-8FA8-F56FA0BEA9B5}"/>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9159967" y="5085437"/>
            <a:ext cx="914400" cy="914400"/>
          </a:xfrm>
          <a:prstGeom prst="rect">
            <a:avLst/>
          </a:prstGeom>
        </p:spPr>
      </p:pic>
      <p:pic>
        <p:nvPicPr>
          <p:cNvPr id="43" name="Graphic 42" descr="Gears">
            <a:extLst>
              <a:ext uri="{FF2B5EF4-FFF2-40B4-BE49-F238E27FC236}">
                <a16:creationId xmlns:a16="http://schemas.microsoft.com/office/drawing/2014/main" id="{C97C513A-230E-4B8D-AB6E-008298171DD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908322">
            <a:off x="10019675" y="5390103"/>
            <a:ext cx="1330664" cy="1330664"/>
          </a:xfrm>
          <a:prstGeom prst="rect">
            <a:avLst/>
          </a:prstGeom>
        </p:spPr>
      </p:pic>
      <p:pic>
        <p:nvPicPr>
          <p:cNvPr id="44" name="Graphic 43" descr="Gears">
            <a:extLst>
              <a:ext uri="{FF2B5EF4-FFF2-40B4-BE49-F238E27FC236}">
                <a16:creationId xmlns:a16="http://schemas.microsoft.com/office/drawing/2014/main" id="{4EE13F6A-00E2-4AED-9E66-93E5E977E1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7649123">
            <a:off x="8137140" y="5243734"/>
            <a:ext cx="914400" cy="914400"/>
          </a:xfrm>
          <a:prstGeom prst="rect">
            <a:avLst/>
          </a:prstGeom>
        </p:spPr>
      </p:pic>
      <p:pic>
        <p:nvPicPr>
          <p:cNvPr id="45" name="Graphic 44" descr="Single gear">
            <a:extLst>
              <a:ext uri="{FF2B5EF4-FFF2-40B4-BE49-F238E27FC236}">
                <a16:creationId xmlns:a16="http://schemas.microsoft.com/office/drawing/2014/main" id="{A2FAE9ED-83D2-484A-BE6B-6C76310CE23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71021" y="5598235"/>
            <a:ext cx="914400" cy="914400"/>
          </a:xfrm>
          <a:prstGeom prst="rect">
            <a:avLst/>
          </a:prstGeom>
        </p:spPr>
      </p:pic>
      <p:pic>
        <p:nvPicPr>
          <p:cNvPr id="46" name="Graphic 45" descr="Single gear">
            <a:extLst>
              <a:ext uri="{FF2B5EF4-FFF2-40B4-BE49-F238E27FC236}">
                <a16:creationId xmlns:a16="http://schemas.microsoft.com/office/drawing/2014/main" id="{7C4E3478-806C-4045-9B80-7B5D75AC9FD4}"/>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8749455" y="5642815"/>
            <a:ext cx="914400" cy="914400"/>
          </a:xfrm>
          <a:prstGeom prst="rect">
            <a:avLst/>
          </a:prstGeom>
        </p:spPr>
      </p:pic>
      <p:pic>
        <p:nvPicPr>
          <p:cNvPr id="47" name="Graphic 46" descr="Single gear">
            <a:extLst>
              <a:ext uri="{FF2B5EF4-FFF2-40B4-BE49-F238E27FC236}">
                <a16:creationId xmlns:a16="http://schemas.microsoft.com/office/drawing/2014/main" id="{F4315AF7-4C48-4AC6-918A-42B94DE8158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8825654" y="5345108"/>
            <a:ext cx="536828" cy="536828"/>
          </a:xfrm>
          <a:prstGeom prst="rect">
            <a:avLst/>
          </a:prstGeom>
        </p:spPr>
      </p:pic>
      <p:pic>
        <p:nvPicPr>
          <p:cNvPr id="48" name="Graphic 47" descr="Single gear">
            <a:extLst>
              <a:ext uri="{FF2B5EF4-FFF2-40B4-BE49-F238E27FC236}">
                <a16:creationId xmlns:a16="http://schemas.microsoft.com/office/drawing/2014/main" id="{FF5E0617-6A65-4351-B970-41A69C02E3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7542" y="6027104"/>
            <a:ext cx="536828" cy="536828"/>
          </a:xfrm>
          <a:prstGeom prst="rect">
            <a:avLst/>
          </a:prstGeom>
        </p:spPr>
      </p:pic>
      <p:pic>
        <p:nvPicPr>
          <p:cNvPr id="49" name="Graphic 48" descr="Single gear">
            <a:extLst>
              <a:ext uri="{FF2B5EF4-FFF2-40B4-BE49-F238E27FC236}">
                <a16:creationId xmlns:a16="http://schemas.microsoft.com/office/drawing/2014/main" id="{6BD47710-AA8F-434C-B56B-2763B9D97B6B}"/>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7808724" y="5266126"/>
            <a:ext cx="536828" cy="536828"/>
          </a:xfrm>
          <a:prstGeom prst="rect">
            <a:avLst/>
          </a:prstGeom>
        </p:spPr>
      </p:pic>
      <p:pic>
        <p:nvPicPr>
          <p:cNvPr id="50" name="Graphic 49" descr="Single gear">
            <a:extLst>
              <a:ext uri="{FF2B5EF4-FFF2-40B4-BE49-F238E27FC236}">
                <a16:creationId xmlns:a16="http://schemas.microsoft.com/office/drawing/2014/main" id="{26C4EC56-7E98-4774-9D68-160E5F33FBDD}"/>
              </a:ext>
            </a:extLst>
          </p:cNvPr>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9516538" y="5794669"/>
            <a:ext cx="536828" cy="536828"/>
          </a:xfrm>
          <a:prstGeom prst="rect">
            <a:avLst/>
          </a:prstGeom>
        </p:spPr>
      </p:pic>
      <p:pic>
        <p:nvPicPr>
          <p:cNvPr id="51" name="Graphic 50" descr="Single gear">
            <a:extLst>
              <a:ext uri="{FF2B5EF4-FFF2-40B4-BE49-F238E27FC236}">
                <a16:creationId xmlns:a16="http://schemas.microsoft.com/office/drawing/2014/main" id="{A5535057-021D-4261-91D8-4AF89847E5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42434" y="199273"/>
            <a:ext cx="536828" cy="536828"/>
          </a:xfrm>
          <a:prstGeom prst="rect">
            <a:avLst/>
          </a:prstGeom>
        </p:spPr>
      </p:pic>
      <p:pic>
        <p:nvPicPr>
          <p:cNvPr id="52" name="Graphic 51" descr="Single gear">
            <a:extLst>
              <a:ext uri="{FF2B5EF4-FFF2-40B4-BE49-F238E27FC236}">
                <a16:creationId xmlns:a16="http://schemas.microsoft.com/office/drawing/2014/main" id="{DEAD2A26-C809-414B-A89E-E2BE752A1EE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9696442" y="6135595"/>
            <a:ext cx="536828" cy="536828"/>
          </a:xfrm>
          <a:prstGeom prst="rect">
            <a:avLst/>
          </a:prstGeom>
        </p:spPr>
      </p:pic>
    </p:spTree>
    <p:extLst>
      <p:ext uri="{BB962C8B-B14F-4D97-AF65-F5344CB8AC3E}">
        <p14:creationId xmlns:p14="http://schemas.microsoft.com/office/powerpoint/2010/main" val="2807183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6" name="Rectangle: Rounded Corners 5">
            <a:extLst>
              <a:ext uri="{FF2B5EF4-FFF2-40B4-BE49-F238E27FC236}">
                <a16:creationId xmlns:a16="http://schemas.microsoft.com/office/drawing/2014/main" id="{99633B85-BE78-44E4-A3D4-F2E176CF86A4}"/>
              </a:ext>
            </a:extLst>
          </p:cNvPr>
          <p:cNvSpPr/>
          <p:nvPr/>
        </p:nvSpPr>
        <p:spPr>
          <a:xfrm>
            <a:off x="142246" y="201567"/>
            <a:ext cx="11471997" cy="135853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1A609C46-8C44-49B8-B7FE-F411F4D41EA0}"/>
              </a:ext>
            </a:extLst>
          </p:cNvPr>
          <p:cNvSpPr txBox="1"/>
          <p:nvPr/>
        </p:nvSpPr>
        <p:spPr>
          <a:xfrm>
            <a:off x="391312" y="360045"/>
            <a:ext cx="10973864" cy="1015663"/>
          </a:xfrm>
          <a:prstGeom prst="rect">
            <a:avLst/>
          </a:prstGeom>
          <a:noFill/>
          <a:ln>
            <a:noFill/>
          </a:ln>
        </p:spPr>
        <p:txBody>
          <a:bodyPr wrap="square" rtlCol="0" anchor="ctr">
            <a:spAutoFit/>
          </a:bodyPr>
          <a:lstStyle/>
          <a:p>
            <a:pPr algn="ctr"/>
            <a:r>
              <a:rPr lang="en-US" sz="3200" b="1" dirty="0"/>
              <a:t>ELEMENT 2: VOICE</a:t>
            </a:r>
          </a:p>
          <a:p>
            <a:pPr algn="ctr"/>
            <a:r>
              <a:rPr lang="en-US" sz="2800" i="1" dirty="0"/>
              <a:t>Perception that the individual’s side of the story has been heard.</a:t>
            </a:r>
          </a:p>
        </p:txBody>
      </p:sp>
      <p:sp>
        <p:nvSpPr>
          <p:cNvPr id="10" name="Speech Bubble: Rectangle with Corners Rounded 9">
            <a:extLst>
              <a:ext uri="{FF2B5EF4-FFF2-40B4-BE49-F238E27FC236}">
                <a16:creationId xmlns:a16="http://schemas.microsoft.com/office/drawing/2014/main" id="{7349F182-CD3A-42B4-BA24-1BFE36A6DD5B}"/>
              </a:ext>
            </a:extLst>
          </p:cNvPr>
          <p:cNvSpPr/>
          <p:nvPr/>
        </p:nvSpPr>
        <p:spPr>
          <a:xfrm>
            <a:off x="805560" y="1989062"/>
            <a:ext cx="3970603" cy="2879876"/>
          </a:xfrm>
          <a:prstGeom prst="wedgeRoundRectCallou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rgbClr val="4472C4">
                    <a:lumMod val="50000"/>
                  </a:srgbClr>
                </a:solidFill>
              </a:rPr>
              <a:t>“Too often justice-involved people don’t have a chance to speak…An important part of procedural justice is making space for participants to explain their side of the story.”</a:t>
            </a:r>
            <a:r>
              <a:rPr lang="en-US" sz="1600" i="1" dirty="0">
                <a:solidFill>
                  <a:srgbClr val="4472C4">
                    <a:lumMod val="50000"/>
                  </a:srgbClr>
                </a:solidFill>
              </a:rPr>
              <a:t> </a:t>
            </a:r>
          </a:p>
          <a:p>
            <a:pPr lvl="0" algn="ctr"/>
            <a:r>
              <a:rPr lang="en-US" sz="1600" i="1" dirty="0">
                <a:solidFill>
                  <a:srgbClr val="4472C4">
                    <a:lumMod val="50000"/>
                  </a:srgbClr>
                </a:solidFill>
              </a:rPr>
              <a:t>-- </a:t>
            </a:r>
            <a:r>
              <a:rPr lang="en-US" sz="1600" i="1" dirty="0">
                <a:solidFill>
                  <a:srgbClr val="002060"/>
                </a:solidFill>
              </a:rPr>
              <a:t>Former ADA, Maricopa County</a:t>
            </a:r>
          </a:p>
        </p:txBody>
      </p:sp>
      <p:graphicFrame>
        <p:nvGraphicFramePr>
          <p:cNvPr id="11" name="Diagram 10">
            <a:extLst>
              <a:ext uri="{FF2B5EF4-FFF2-40B4-BE49-F238E27FC236}">
                <a16:creationId xmlns:a16="http://schemas.microsoft.com/office/drawing/2014/main" id="{DBD1E13E-3841-46AC-BF06-02A549FFA85B}"/>
              </a:ext>
            </a:extLst>
          </p:cNvPr>
          <p:cNvGraphicFramePr/>
          <p:nvPr>
            <p:extLst>
              <p:ext uri="{D42A27DB-BD31-4B8C-83A1-F6EECF244321}">
                <p14:modId xmlns:p14="http://schemas.microsoft.com/office/powerpoint/2010/main" val="521370143"/>
              </p:ext>
            </p:extLst>
          </p:nvPr>
        </p:nvGraphicFramePr>
        <p:xfrm>
          <a:off x="2790862" y="2079432"/>
          <a:ext cx="8367823" cy="4413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2705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F26F21-4267-475E-BAE9-392C1A259B7E}"/>
              </a:ext>
            </a:extLst>
          </p:cNvPr>
          <p:cNvSpPr/>
          <p:nvPr/>
        </p:nvSpPr>
        <p:spPr>
          <a:xfrm>
            <a:off x="1994052" y="3429000"/>
            <a:ext cx="10197947" cy="3429000"/>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6" name="Rectangle: Rounded Corners 5">
            <a:extLst>
              <a:ext uri="{FF2B5EF4-FFF2-40B4-BE49-F238E27FC236}">
                <a16:creationId xmlns:a16="http://schemas.microsoft.com/office/drawing/2014/main" id="{99633B85-BE78-44E4-A3D4-F2E176CF86A4}"/>
              </a:ext>
            </a:extLst>
          </p:cNvPr>
          <p:cNvSpPr/>
          <p:nvPr/>
        </p:nvSpPr>
        <p:spPr>
          <a:xfrm>
            <a:off x="142246" y="201567"/>
            <a:ext cx="11471997" cy="135853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C0AB8066-1AFA-4AC4-B672-33B56E335CE4}"/>
              </a:ext>
            </a:extLst>
          </p:cNvPr>
          <p:cNvSpPr/>
          <p:nvPr/>
        </p:nvSpPr>
        <p:spPr>
          <a:xfrm>
            <a:off x="1682929" y="2566181"/>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accent1">
                    <a:lumMod val="50000"/>
                  </a:schemeClr>
                </a:solidFill>
              </a:rPr>
              <a:t> </a:t>
            </a:r>
            <a:r>
              <a:rPr lang="en-US" sz="2000" b="1" dirty="0">
                <a:solidFill>
                  <a:srgbClr val="FF0000"/>
                </a:solidFill>
              </a:rPr>
              <a:t>Ask</a:t>
            </a:r>
            <a:r>
              <a:rPr lang="en-US" sz="2000" dirty="0">
                <a:solidFill>
                  <a:schemeClr val="accent1">
                    <a:lumMod val="50000"/>
                  </a:schemeClr>
                </a:solidFill>
              </a:rPr>
              <a:t> victims whether they feel comfortable discussing the incident over the phone </a:t>
            </a:r>
            <a:r>
              <a:rPr lang="en-US" sz="2000" i="1" dirty="0">
                <a:solidFill>
                  <a:schemeClr val="accent1">
                    <a:lumMod val="50000"/>
                  </a:schemeClr>
                </a:solidFill>
              </a:rPr>
              <a:t>before</a:t>
            </a:r>
            <a:r>
              <a:rPr lang="en-US" sz="2000" dirty="0">
                <a:solidFill>
                  <a:schemeClr val="accent1">
                    <a:lumMod val="50000"/>
                  </a:schemeClr>
                </a:solidFill>
              </a:rPr>
              <a:t> you start inquiry</a:t>
            </a:r>
          </a:p>
          <a:p>
            <a:pPr marL="285750" indent="-285750">
              <a:buFont typeface="Arial" panose="020B0604020202020204" pitchFamily="34" charset="0"/>
              <a:buChar char="•"/>
            </a:pPr>
            <a:endParaRPr lang="en-US" sz="2000" dirty="0">
              <a:solidFill>
                <a:schemeClr val="accent1">
                  <a:lumMod val="50000"/>
                </a:schemeClr>
              </a:solidFill>
            </a:endParaRPr>
          </a:p>
          <a:p>
            <a:pPr marL="285750" indent="-285750">
              <a:buFont typeface="Arial" panose="020B0604020202020204" pitchFamily="34" charset="0"/>
              <a:buChar char="•"/>
            </a:pPr>
            <a:r>
              <a:rPr lang="en-US" sz="2000" dirty="0">
                <a:solidFill>
                  <a:schemeClr val="accent1">
                    <a:lumMod val="50000"/>
                  </a:schemeClr>
                </a:solidFill>
              </a:rPr>
              <a:t> </a:t>
            </a:r>
            <a:r>
              <a:rPr lang="en-US" sz="2000" b="1" dirty="0">
                <a:solidFill>
                  <a:srgbClr val="FF0000"/>
                </a:solidFill>
              </a:rPr>
              <a:t>Do not lead </a:t>
            </a:r>
            <a:r>
              <a:rPr lang="en-US" sz="2000" dirty="0">
                <a:solidFill>
                  <a:schemeClr val="accent1">
                    <a:lumMod val="50000"/>
                  </a:schemeClr>
                </a:solidFill>
              </a:rPr>
              <a:t>the victim/witness when they recount the incident</a:t>
            </a:r>
          </a:p>
          <a:p>
            <a:pPr algn="ctr"/>
            <a:endParaRPr lang="en-US" dirty="0"/>
          </a:p>
        </p:txBody>
      </p:sp>
      <p:sp>
        <p:nvSpPr>
          <p:cNvPr id="15" name="Rectangle: Rounded Corners 14">
            <a:extLst>
              <a:ext uri="{FF2B5EF4-FFF2-40B4-BE49-F238E27FC236}">
                <a16:creationId xmlns:a16="http://schemas.microsoft.com/office/drawing/2014/main" id="{E012D235-03AC-4CED-90B6-FED3E7FADEF4}"/>
              </a:ext>
            </a:extLst>
          </p:cNvPr>
          <p:cNvSpPr/>
          <p:nvPr/>
        </p:nvSpPr>
        <p:spPr>
          <a:xfrm>
            <a:off x="1682930" y="1830856"/>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92C969FE-5A73-4F6B-9D26-DC1CEF91DF92}"/>
              </a:ext>
            </a:extLst>
          </p:cNvPr>
          <p:cNvSpPr/>
          <p:nvPr/>
        </p:nvSpPr>
        <p:spPr>
          <a:xfrm>
            <a:off x="5053829" y="1818881"/>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4C28D05D-729F-4EC2-A364-3629E72424EC}"/>
              </a:ext>
            </a:extLst>
          </p:cNvPr>
          <p:cNvSpPr/>
          <p:nvPr/>
        </p:nvSpPr>
        <p:spPr>
          <a:xfrm>
            <a:off x="8424728" y="1818881"/>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1A609C46-8C44-49B8-B7FE-F411F4D41EA0}"/>
              </a:ext>
            </a:extLst>
          </p:cNvPr>
          <p:cNvSpPr txBox="1"/>
          <p:nvPr/>
        </p:nvSpPr>
        <p:spPr>
          <a:xfrm>
            <a:off x="391312" y="360045"/>
            <a:ext cx="10973864" cy="1015663"/>
          </a:xfrm>
          <a:prstGeom prst="rect">
            <a:avLst/>
          </a:prstGeom>
          <a:noFill/>
          <a:ln>
            <a:noFill/>
          </a:ln>
        </p:spPr>
        <p:txBody>
          <a:bodyPr wrap="square" rtlCol="0" anchor="ctr">
            <a:spAutoFit/>
          </a:bodyPr>
          <a:lstStyle/>
          <a:p>
            <a:pPr algn="ctr"/>
            <a:r>
              <a:rPr lang="en-US" sz="3200" b="1" dirty="0"/>
              <a:t>ELEMENT 2: VOICE</a:t>
            </a:r>
          </a:p>
          <a:p>
            <a:pPr algn="ctr"/>
            <a:r>
              <a:rPr lang="en-US" sz="2800" i="1" dirty="0"/>
              <a:t>Perception that the individual’s side of the story has been heard.</a:t>
            </a:r>
          </a:p>
        </p:txBody>
      </p:sp>
      <p:sp>
        <p:nvSpPr>
          <p:cNvPr id="19" name="Rectangle: Rounded Corners 18">
            <a:extLst>
              <a:ext uri="{FF2B5EF4-FFF2-40B4-BE49-F238E27FC236}">
                <a16:creationId xmlns:a16="http://schemas.microsoft.com/office/drawing/2014/main" id="{649DC0BF-4E28-45B8-9EF4-B2362C991899}"/>
              </a:ext>
            </a:extLst>
          </p:cNvPr>
          <p:cNvSpPr/>
          <p:nvPr/>
        </p:nvSpPr>
        <p:spPr>
          <a:xfrm>
            <a:off x="5053829" y="2560068"/>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lumMod val="50000"/>
                  </a:schemeClr>
                </a:solidFill>
              </a:rPr>
              <a:t> </a:t>
            </a:r>
            <a:r>
              <a:rPr lang="en-US" sz="2000" b="1" dirty="0">
                <a:solidFill>
                  <a:srgbClr val="FF0000"/>
                </a:solidFill>
              </a:rPr>
              <a:t>Ask</a:t>
            </a:r>
            <a:r>
              <a:rPr lang="en-US" sz="2000" dirty="0">
                <a:solidFill>
                  <a:schemeClr val="accent1">
                    <a:lumMod val="50000"/>
                  </a:schemeClr>
                </a:solidFill>
              </a:rPr>
              <a:t> the defense attorney (or accused, if pro se) whether they have </a:t>
            </a:r>
            <a:r>
              <a:rPr lang="en-US" sz="2000" b="1" dirty="0">
                <a:solidFill>
                  <a:srgbClr val="FF0000"/>
                </a:solidFill>
              </a:rPr>
              <a:t>information</a:t>
            </a:r>
            <a:r>
              <a:rPr lang="en-US" sz="2000" dirty="0">
                <a:solidFill>
                  <a:schemeClr val="accent1">
                    <a:lumMod val="50000"/>
                  </a:schemeClr>
                </a:solidFill>
              </a:rPr>
              <a:t> you should </a:t>
            </a:r>
            <a:r>
              <a:rPr lang="en-US" sz="2000" b="1" dirty="0">
                <a:solidFill>
                  <a:srgbClr val="FF0000"/>
                </a:solidFill>
              </a:rPr>
              <a:t>consider</a:t>
            </a:r>
          </a:p>
          <a:p>
            <a:pPr algn="ctr"/>
            <a:endParaRPr lang="en-US" dirty="0"/>
          </a:p>
        </p:txBody>
      </p:sp>
      <p:sp>
        <p:nvSpPr>
          <p:cNvPr id="20" name="Rectangle: Rounded Corners 19">
            <a:extLst>
              <a:ext uri="{FF2B5EF4-FFF2-40B4-BE49-F238E27FC236}">
                <a16:creationId xmlns:a16="http://schemas.microsoft.com/office/drawing/2014/main" id="{F226FCB4-0269-431A-B8D0-78E6B48DD641}"/>
              </a:ext>
            </a:extLst>
          </p:cNvPr>
          <p:cNvSpPr/>
          <p:nvPr/>
        </p:nvSpPr>
        <p:spPr>
          <a:xfrm>
            <a:off x="8424729" y="2557104"/>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lumMod val="50000"/>
                  </a:schemeClr>
                </a:solidFill>
              </a:rPr>
              <a:t>Routinely ask for </a:t>
            </a:r>
            <a:r>
              <a:rPr lang="en-US" sz="2000" b="1" dirty="0">
                <a:solidFill>
                  <a:srgbClr val="FF0000"/>
                </a:solidFill>
              </a:rPr>
              <a:t>community feedback </a:t>
            </a:r>
            <a:r>
              <a:rPr lang="en-US" sz="2000" dirty="0">
                <a:solidFill>
                  <a:schemeClr val="accent1">
                    <a:lumMod val="50000"/>
                  </a:schemeClr>
                </a:solidFill>
              </a:rPr>
              <a:t>about the policies and practices of your office</a:t>
            </a:r>
          </a:p>
          <a:p>
            <a:pPr algn="ctr"/>
            <a:endParaRPr lang="en-US" dirty="0"/>
          </a:p>
        </p:txBody>
      </p:sp>
      <p:sp>
        <p:nvSpPr>
          <p:cNvPr id="21" name="TextBox 20">
            <a:extLst>
              <a:ext uri="{FF2B5EF4-FFF2-40B4-BE49-F238E27FC236}">
                <a16:creationId xmlns:a16="http://schemas.microsoft.com/office/drawing/2014/main" id="{81A28120-525F-48B9-989B-AC93D06B56BD}"/>
              </a:ext>
            </a:extLst>
          </p:cNvPr>
          <p:cNvSpPr txBox="1"/>
          <p:nvPr/>
        </p:nvSpPr>
        <p:spPr>
          <a:xfrm>
            <a:off x="1808114" y="1901368"/>
            <a:ext cx="2939143" cy="369332"/>
          </a:xfrm>
          <a:prstGeom prst="rect">
            <a:avLst/>
          </a:prstGeom>
          <a:noFill/>
        </p:spPr>
        <p:txBody>
          <a:bodyPr wrap="square" rtlCol="0" anchor="ctr">
            <a:spAutoFit/>
          </a:bodyPr>
          <a:lstStyle/>
          <a:p>
            <a:pPr algn="ctr"/>
            <a:r>
              <a:rPr lang="en-US" dirty="0"/>
              <a:t>THE VICTIM/WITNESS</a:t>
            </a:r>
          </a:p>
        </p:txBody>
      </p:sp>
      <p:sp>
        <p:nvSpPr>
          <p:cNvPr id="22" name="TextBox 21">
            <a:extLst>
              <a:ext uri="{FF2B5EF4-FFF2-40B4-BE49-F238E27FC236}">
                <a16:creationId xmlns:a16="http://schemas.microsoft.com/office/drawing/2014/main" id="{AB2532FE-A578-47BD-91DE-36A201589308}"/>
              </a:ext>
            </a:extLst>
          </p:cNvPr>
          <p:cNvSpPr txBox="1"/>
          <p:nvPr/>
        </p:nvSpPr>
        <p:spPr>
          <a:xfrm>
            <a:off x="8549913" y="1898492"/>
            <a:ext cx="2939143" cy="369332"/>
          </a:xfrm>
          <a:prstGeom prst="rect">
            <a:avLst/>
          </a:prstGeom>
          <a:noFill/>
        </p:spPr>
        <p:txBody>
          <a:bodyPr wrap="square" rtlCol="0" anchor="ctr">
            <a:spAutoFit/>
          </a:bodyPr>
          <a:lstStyle/>
          <a:p>
            <a:pPr algn="ctr"/>
            <a:r>
              <a:rPr lang="en-US" dirty="0"/>
              <a:t>THE COMMUNITY</a:t>
            </a:r>
          </a:p>
        </p:txBody>
      </p:sp>
      <p:sp>
        <p:nvSpPr>
          <p:cNvPr id="23" name="TextBox 22">
            <a:extLst>
              <a:ext uri="{FF2B5EF4-FFF2-40B4-BE49-F238E27FC236}">
                <a16:creationId xmlns:a16="http://schemas.microsoft.com/office/drawing/2014/main" id="{1D5862E3-BCF6-49A7-9D80-8480CCE13AEB}"/>
              </a:ext>
            </a:extLst>
          </p:cNvPr>
          <p:cNvSpPr txBox="1"/>
          <p:nvPr/>
        </p:nvSpPr>
        <p:spPr>
          <a:xfrm>
            <a:off x="5179014" y="1898492"/>
            <a:ext cx="2939143" cy="369332"/>
          </a:xfrm>
          <a:prstGeom prst="rect">
            <a:avLst/>
          </a:prstGeom>
          <a:noFill/>
        </p:spPr>
        <p:txBody>
          <a:bodyPr wrap="square" rtlCol="0" anchor="ctr">
            <a:spAutoFit/>
          </a:bodyPr>
          <a:lstStyle/>
          <a:p>
            <a:pPr algn="ctr"/>
            <a:r>
              <a:rPr lang="en-US" dirty="0"/>
              <a:t>THE ACCUSED</a:t>
            </a:r>
          </a:p>
        </p:txBody>
      </p:sp>
    </p:spTree>
    <p:extLst>
      <p:ext uri="{BB962C8B-B14F-4D97-AF65-F5344CB8AC3E}">
        <p14:creationId xmlns:p14="http://schemas.microsoft.com/office/powerpoint/2010/main" val="2485638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8" name="TextBox 17">
            <a:extLst>
              <a:ext uri="{FF2B5EF4-FFF2-40B4-BE49-F238E27FC236}">
                <a16:creationId xmlns:a16="http://schemas.microsoft.com/office/drawing/2014/main" id="{1A609C46-8C44-49B8-B7FE-F411F4D41EA0}"/>
              </a:ext>
            </a:extLst>
          </p:cNvPr>
          <p:cNvSpPr txBox="1"/>
          <p:nvPr/>
        </p:nvSpPr>
        <p:spPr>
          <a:xfrm>
            <a:off x="229050" y="361608"/>
            <a:ext cx="11298387" cy="1015663"/>
          </a:xfrm>
          <a:prstGeom prst="rect">
            <a:avLst/>
          </a:prstGeom>
          <a:noFill/>
          <a:ln>
            <a:noFill/>
          </a:ln>
        </p:spPr>
        <p:txBody>
          <a:bodyPr wrap="square" rtlCol="0" anchor="ctr">
            <a:spAutoFit/>
          </a:bodyPr>
          <a:lstStyle/>
          <a:p>
            <a:pPr algn="ctr"/>
            <a:r>
              <a:rPr lang="en-US" sz="3200" b="1" dirty="0"/>
              <a:t>ELEMENT 3: NEUTRALITY</a:t>
            </a:r>
          </a:p>
          <a:p>
            <a:r>
              <a:rPr lang="en-US" sz="2800" i="1" dirty="0"/>
              <a:t>Perception that the decision-making process is unbiased and trustworthy.</a:t>
            </a:r>
          </a:p>
        </p:txBody>
      </p:sp>
      <p:sp>
        <p:nvSpPr>
          <p:cNvPr id="24" name="Rectangle: Rounded Corners 23">
            <a:extLst>
              <a:ext uri="{FF2B5EF4-FFF2-40B4-BE49-F238E27FC236}">
                <a16:creationId xmlns:a16="http://schemas.microsoft.com/office/drawing/2014/main" id="{150C0137-F4A0-42B2-829D-974726A596F6}"/>
              </a:ext>
            </a:extLst>
          </p:cNvPr>
          <p:cNvSpPr/>
          <p:nvPr/>
        </p:nvSpPr>
        <p:spPr>
          <a:xfrm>
            <a:off x="142246" y="201567"/>
            <a:ext cx="11471997" cy="135853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peech Bubble: Rectangle with Corners Rounded 8">
            <a:extLst>
              <a:ext uri="{FF2B5EF4-FFF2-40B4-BE49-F238E27FC236}">
                <a16:creationId xmlns:a16="http://schemas.microsoft.com/office/drawing/2014/main" id="{EDF30AFE-61BB-47A3-8CC0-6546939BAD98}"/>
              </a:ext>
            </a:extLst>
          </p:cNvPr>
          <p:cNvSpPr/>
          <p:nvPr/>
        </p:nvSpPr>
        <p:spPr>
          <a:xfrm>
            <a:off x="805560" y="1989062"/>
            <a:ext cx="3970603" cy="2879876"/>
          </a:xfrm>
          <a:prstGeom prst="wedgeRoundRectCallou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rgbClr val="4472C4">
                    <a:lumMod val="50000"/>
                  </a:srgbClr>
                </a:solidFill>
              </a:rPr>
              <a:t>“It is so important that prosecutors are seen...evaluating and prosecuting each case in a neutral, unbiased way. Our behavior in and out of the courtroom can have a huge effect on this perception.”</a:t>
            </a:r>
          </a:p>
          <a:p>
            <a:pPr lvl="0" algn="ctr"/>
            <a:r>
              <a:rPr lang="en-US" i="1" dirty="0">
                <a:solidFill>
                  <a:srgbClr val="002060"/>
                </a:solidFill>
              </a:rPr>
              <a:t>-- Former ADA, KCDA</a:t>
            </a:r>
          </a:p>
        </p:txBody>
      </p:sp>
      <p:graphicFrame>
        <p:nvGraphicFramePr>
          <p:cNvPr id="10" name="Diagram 9">
            <a:extLst>
              <a:ext uri="{FF2B5EF4-FFF2-40B4-BE49-F238E27FC236}">
                <a16:creationId xmlns:a16="http://schemas.microsoft.com/office/drawing/2014/main" id="{3B06E6E4-BD92-44BB-8AA2-B7D50D11C385}"/>
              </a:ext>
            </a:extLst>
          </p:cNvPr>
          <p:cNvGraphicFramePr/>
          <p:nvPr>
            <p:extLst>
              <p:ext uri="{D42A27DB-BD31-4B8C-83A1-F6EECF244321}">
                <p14:modId xmlns:p14="http://schemas.microsoft.com/office/powerpoint/2010/main" val="521370143"/>
              </p:ext>
            </p:extLst>
          </p:nvPr>
        </p:nvGraphicFramePr>
        <p:xfrm>
          <a:off x="2790862" y="2079432"/>
          <a:ext cx="8367823" cy="4413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660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F26F21-4267-475E-BAE9-392C1A259B7E}"/>
              </a:ext>
            </a:extLst>
          </p:cNvPr>
          <p:cNvSpPr/>
          <p:nvPr/>
        </p:nvSpPr>
        <p:spPr>
          <a:xfrm>
            <a:off x="1994052" y="3429000"/>
            <a:ext cx="10197947" cy="3429000"/>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9" name="Rectangle: Rounded Corners 8">
            <a:extLst>
              <a:ext uri="{FF2B5EF4-FFF2-40B4-BE49-F238E27FC236}">
                <a16:creationId xmlns:a16="http://schemas.microsoft.com/office/drawing/2014/main" id="{C0AB8066-1AFA-4AC4-B672-33B56E335CE4}"/>
              </a:ext>
            </a:extLst>
          </p:cNvPr>
          <p:cNvSpPr/>
          <p:nvPr/>
        </p:nvSpPr>
        <p:spPr>
          <a:xfrm>
            <a:off x="1682929" y="2566181"/>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lumMod val="50000"/>
                  </a:schemeClr>
                </a:solidFill>
              </a:rPr>
              <a:t>Do not use </a:t>
            </a:r>
            <a:r>
              <a:rPr lang="en-US" sz="2000" b="1" dirty="0">
                <a:solidFill>
                  <a:srgbClr val="FF0000"/>
                </a:solidFill>
              </a:rPr>
              <a:t>accusatory</a:t>
            </a:r>
            <a:r>
              <a:rPr lang="en-US" sz="2000" dirty="0">
                <a:solidFill>
                  <a:schemeClr val="accent1">
                    <a:lumMod val="50000"/>
                  </a:schemeClr>
                </a:solidFill>
              </a:rPr>
              <a:t> language</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Do not make </a:t>
            </a:r>
            <a:r>
              <a:rPr lang="en-US" sz="2000" b="1" dirty="0">
                <a:solidFill>
                  <a:srgbClr val="FF0000"/>
                </a:solidFill>
              </a:rPr>
              <a:t>assumptions</a:t>
            </a:r>
            <a:r>
              <a:rPr lang="en-US" sz="2000" dirty="0">
                <a:solidFill>
                  <a:schemeClr val="accent1">
                    <a:lumMod val="50000"/>
                  </a:schemeClr>
                </a:solidFill>
              </a:rPr>
              <a:t> about a victim’s or witness’ lived experience</a:t>
            </a:r>
          </a:p>
        </p:txBody>
      </p:sp>
      <p:sp>
        <p:nvSpPr>
          <p:cNvPr id="15" name="Rectangle: Rounded Corners 14">
            <a:extLst>
              <a:ext uri="{FF2B5EF4-FFF2-40B4-BE49-F238E27FC236}">
                <a16:creationId xmlns:a16="http://schemas.microsoft.com/office/drawing/2014/main" id="{E012D235-03AC-4CED-90B6-FED3E7FADEF4}"/>
              </a:ext>
            </a:extLst>
          </p:cNvPr>
          <p:cNvSpPr/>
          <p:nvPr/>
        </p:nvSpPr>
        <p:spPr>
          <a:xfrm>
            <a:off x="1682930" y="1830856"/>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92C969FE-5A73-4F6B-9D26-DC1CEF91DF92}"/>
              </a:ext>
            </a:extLst>
          </p:cNvPr>
          <p:cNvSpPr/>
          <p:nvPr/>
        </p:nvSpPr>
        <p:spPr>
          <a:xfrm>
            <a:off x="5053829" y="1818881"/>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4C28D05D-729F-4EC2-A364-3629E72424EC}"/>
              </a:ext>
            </a:extLst>
          </p:cNvPr>
          <p:cNvSpPr/>
          <p:nvPr/>
        </p:nvSpPr>
        <p:spPr>
          <a:xfrm>
            <a:off x="8424728" y="1818881"/>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649DC0BF-4E28-45B8-9EF4-B2362C991899}"/>
              </a:ext>
            </a:extLst>
          </p:cNvPr>
          <p:cNvSpPr/>
          <p:nvPr/>
        </p:nvSpPr>
        <p:spPr>
          <a:xfrm>
            <a:off x="5053829" y="2560068"/>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lumMod val="50000"/>
                  </a:schemeClr>
                </a:solidFill>
              </a:rPr>
              <a:t> </a:t>
            </a:r>
            <a:r>
              <a:rPr lang="en-US" sz="2000" b="1" dirty="0">
                <a:solidFill>
                  <a:srgbClr val="FF0000"/>
                </a:solidFill>
              </a:rPr>
              <a:t>Consistent</a:t>
            </a:r>
            <a:r>
              <a:rPr lang="en-US" sz="2000" dirty="0">
                <a:solidFill>
                  <a:schemeClr val="accent1">
                    <a:lumMod val="50000"/>
                  </a:schemeClr>
                </a:solidFill>
              </a:rPr>
              <a:t> courtroom </a:t>
            </a:r>
            <a:r>
              <a:rPr lang="en-US" sz="2000" b="1" dirty="0">
                <a:solidFill>
                  <a:srgbClr val="FF0000"/>
                </a:solidFill>
              </a:rPr>
              <a:t>decorum</a:t>
            </a:r>
            <a:r>
              <a:rPr lang="en-US" sz="2000" dirty="0">
                <a:solidFill>
                  <a:schemeClr val="accent1">
                    <a:lumMod val="50000"/>
                  </a:schemeClr>
                </a:solidFill>
              </a:rPr>
              <a:t> on and off the record with all parties</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Offer </a:t>
            </a:r>
            <a:r>
              <a:rPr lang="en-US" sz="2000" b="1" dirty="0">
                <a:solidFill>
                  <a:srgbClr val="FF0000"/>
                </a:solidFill>
              </a:rPr>
              <a:t>consistent</a:t>
            </a:r>
            <a:r>
              <a:rPr lang="en-US" sz="2000" dirty="0">
                <a:solidFill>
                  <a:schemeClr val="accent1">
                    <a:lumMod val="50000"/>
                  </a:schemeClr>
                </a:solidFill>
              </a:rPr>
              <a:t> offers, </a:t>
            </a:r>
            <a:r>
              <a:rPr lang="en-US" sz="2000" i="1" dirty="0">
                <a:solidFill>
                  <a:schemeClr val="accent1">
                    <a:lumMod val="50000"/>
                  </a:schemeClr>
                </a:solidFill>
              </a:rPr>
              <a:t>especially</a:t>
            </a:r>
            <a:r>
              <a:rPr lang="en-US" sz="2000" dirty="0">
                <a:solidFill>
                  <a:schemeClr val="accent1">
                    <a:lumMod val="50000"/>
                  </a:schemeClr>
                </a:solidFill>
              </a:rPr>
              <a:t> when an ATI is not an option</a:t>
            </a:r>
          </a:p>
          <a:p>
            <a:pPr algn="ctr"/>
            <a:endParaRPr lang="en-US" dirty="0"/>
          </a:p>
        </p:txBody>
      </p:sp>
      <p:sp>
        <p:nvSpPr>
          <p:cNvPr id="20" name="Rectangle: Rounded Corners 19">
            <a:extLst>
              <a:ext uri="{FF2B5EF4-FFF2-40B4-BE49-F238E27FC236}">
                <a16:creationId xmlns:a16="http://schemas.microsoft.com/office/drawing/2014/main" id="{F226FCB4-0269-431A-B8D0-78E6B48DD641}"/>
              </a:ext>
            </a:extLst>
          </p:cNvPr>
          <p:cNvSpPr/>
          <p:nvPr/>
        </p:nvSpPr>
        <p:spPr>
          <a:xfrm>
            <a:off x="8424729" y="2557104"/>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lumMod val="50000"/>
                  </a:schemeClr>
                </a:solidFill>
              </a:rPr>
              <a:t>Provide information on </a:t>
            </a:r>
            <a:r>
              <a:rPr lang="en-US" sz="2000" b="1" dirty="0">
                <a:solidFill>
                  <a:srgbClr val="FF0000"/>
                </a:solidFill>
              </a:rPr>
              <a:t>decision-making</a:t>
            </a:r>
            <a:r>
              <a:rPr lang="en-US" sz="2000" dirty="0">
                <a:solidFill>
                  <a:schemeClr val="accent1">
                    <a:lumMod val="50000"/>
                  </a:schemeClr>
                </a:solidFill>
              </a:rPr>
              <a:t> for high-profile cases</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Make office </a:t>
            </a:r>
            <a:r>
              <a:rPr lang="en-US" sz="2000" b="1" dirty="0">
                <a:solidFill>
                  <a:srgbClr val="FF0000"/>
                </a:solidFill>
              </a:rPr>
              <a:t>policies</a:t>
            </a:r>
            <a:r>
              <a:rPr lang="en-US" sz="2000" dirty="0">
                <a:solidFill>
                  <a:schemeClr val="accent1">
                    <a:lumMod val="50000"/>
                  </a:schemeClr>
                </a:solidFill>
              </a:rPr>
              <a:t> </a:t>
            </a:r>
            <a:r>
              <a:rPr lang="en-US" sz="2000" b="1" dirty="0">
                <a:solidFill>
                  <a:srgbClr val="FF0000"/>
                </a:solidFill>
              </a:rPr>
              <a:t>public</a:t>
            </a:r>
            <a:r>
              <a:rPr lang="en-US" sz="2000" dirty="0">
                <a:solidFill>
                  <a:schemeClr val="accent1">
                    <a:lumMod val="50000"/>
                  </a:schemeClr>
                </a:solidFill>
              </a:rPr>
              <a:t> in order to be held </a:t>
            </a:r>
            <a:r>
              <a:rPr lang="en-US" sz="2000" b="1" dirty="0">
                <a:solidFill>
                  <a:srgbClr val="FF0000"/>
                </a:solidFill>
              </a:rPr>
              <a:t>accountable</a:t>
            </a:r>
            <a:r>
              <a:rPr lang="en-US" sz="2000" dirty="0">
                <a:solidFill>
                  <a:schemeClr val="accent1">
                    <a:lumMod val="50000"/>
                  </a:schemeClr>
                </a:solidFill>
              </a:rPr>
              <a:t> by the community</a:t>
            </a:r>
          </a:p>
          <a:p>
            <a:pPr algn="ctr"/>
            <a:endParaRPr lang="en-US" dirty="0"/>
          </a:p>
        </p:txBody>
      </p:sp>
      <p:sp>
        <p:nvSpPr>
          <p:cNvPr id="21" name="TextBox 20">
            <a:extLst>
              <a:ext uri="{FF2B5EF4-FFF2-40B4-BE49-F238E27FC236}">
                <a16:creationId xmlns:a16="http://schemas.microsoft.com/office/drawing/2014/main" id="{81A28120-525F-48B9-989B-AC93D06B56BD}"/>
              </a:ext>
            </a:extLst>
          </p:cNvPr>
          <p:cNvSpPr txBox="1"/>
          <p:nvPr/>
        </p:nvSpPr>
        <p:spPr>
          <a:xfrm>
            <a:off x="1808114" y="1901368"/>
            <a:ext cx="2939143" cy="369332"/>
          </a:xfrm>
          <a:prstGeom prst="rect">
            <a:avLst/>
          </a:prstGeom>
          <a:noFill/>
        </p:spPr>
        <p:txBody>
          <a:bodyPr wrap="square" rtlCol="0" anchor="ctr">
            <a:spAutoFit/>
          </a:bodyPr>
          <a:lstStyle/>
          <a:p>
            <a:pPr algn="ctr"/>
            <a:r>
              <a:rPr lang="en-US" dirty="0"/>
              <a:t>THE VICTIM/WITNESS</a:t>
            </a:r>
          </a:p>
        </p:txBody>
      </p:sp>
      <p:sp>
        <p:nvSpPr>
          <p:cNvPr id="22" name="TextBox 21">
            <a:extLst>
              <a:ext uri="{FF2B5EF4-FFF2-40B4-BE49-F238E27FC236}">
                <a16:creationId xmlns:a16="http://schemas.microsoft.com/office/drawing/2014/main" id="{AB2532FE-A578-47BD-91DE-36A201589308}"/>
              </a:ext>
            </a:extLst>
          </p:cNvPr>
          <p:cNvSpPr txBox="1"/>
          <p:nvPr/>
        </p:nvSpPr>
        <p:spPr>
          <a:xfrm>
            <a:off x="8549913" y="1898492"/>
            <a:ext cx="2939143" cy="369332"/>
          </a:xfrm>
          <a:prstGeom prst="rect">
            <a:avLst/>
          </a:prstGeom>
          <a:noFill/>
        </p:spPr>
        <p:txBody>
          <a:bodyPr wrap="square" rtlCol="0" anchor="ctr">
            <a:spAutoFit/>
          </a:bodyPr>
          <a:lstStyle/>
          <a:p>
            <a:pPr algn="ctr"/>
            <a:r>
              <a:rPr lang="en-US" dirty="0"/>
              <a:t>THE COMMUNITY</a:t>
            </a:r>
          </a:p>
        </p:txBody>
      </p:sp>
      <p:sp>
        <p:nvSpPr>
          <p:cNvPr id="23" name="TextBox 22">
            <a:extLst>
              <a:ext uri="{FF2B5EF4-FFF2-40B4-BE49-F238E27FC236}">
                <a16:creationId xmlns:a16="http://schemas.microsoft.com/office/drawing/2014/main" id="{1D5862E3-BCF6-49A7-9D80-8480CCE13AEB}"/>
              </a:ext>
            </a:extLst>
          </p:cNvPr>
          <p:cNvSpPr txBox="1"/>
          <p:nvPr/>
        </p:nvSpPr>
        <p:spPr>
          <a:xfrm>
            <a:off x="5179014" y="1898492"/>
            <a:ext cx="2939143" cy="369332"/>
          </a:xfrm>
          <a:prstGeom prst="rect">
            <a:avLst/>
          </a:prstGeom>
          <a:noFill/>
        </p:spPr>
        <p:txBody>
          <a:bodyPr wrap="square" rtlCol="0" anchor="ctr">
            <a:spAutoFit/>
          </a:bodyPr>
          <a:lstStyle/>
          <a:p>
            <a:pPr algn="ctr"/>
            <a:r>
              <a:rPr lang="en-US" dirty="0"/>
              <a:t>THE ACCUSED</a:t>
            </a:r>
          </a:p>
        </p:txBody>
      </p:sp>
      <p:sp>
        <p:nvSpPr>
          <p:cNvPr id="24" name="TextBox 23">
            <a:extLst>
              <a:ext uri="{FF2B5EF4-FFF2-40B4-BE49-F238E27FC236}">
                <a16:creationId xmlns:a16="http://schemas.microsoft.com/office/drawing/2014/main" id="{B7BC5F93-6A91-45A4-86D4-228E96D76D40}"/>
              </a:ext>
            </a:extLst>
          </p:cNvPr>
          <p:cNvSpPr txBox="1"/>
          <p:nvPr/>
        </p:nvSpPr>
        <p:spPr>
          <a:xfrm>
            <a:off x="229050" y="361608"/>
            <a:ext cx="11298387" cy="1015663"/>
          </a:xfrm>
          <a:prstGeom prst="rect">
            <a:avLst/>
          </a:prstGeom>
          <a:noFill/>
          <a:ln>
            <a:noFill/>
          </a:ln>
        </p:spPr>
        <p:txBody>
          <a:bodyPr wrap="square" rtlCol="0" anchor="ctr">
            <a:spAutoFit/>
          </a:bodyPr>
          <a:lstStyle/>
          <a:p>
            <a:pPr algn="ctr"/>
            <a:r>
              <a:rPr lang="en-US" sz="3200" b="1" dirty="0"/>
              <a:t>ELEMENT 3: NEUTRALITY</a:t>
            </a:r>
          </a:p>
          <a:p>
            <a:r>
              <a:rPr lang="en-US" sz="2800" i="1" dirty="0"/>
              <a:t>Perception that the decision-making process is unbiased and trustworthy.</a:t>
            </a:r>
          </a:p>
        </p:txBody>
      </p:sp>
      <p:sp>
        <p:nvSpPr>
          <p:cNvPr id="25" name="Rectangle: Rounded Corners 24">
            <a:extLst>
              <a:ext uri="{FF2B5EF4-FFF2-40B4-BE49-F238E27FC236}">
                <a16:creationId xmlns:a16="http://schemas.microsoft.com/office/drawing/2014/main" id="{95CE2413-74F2-4059-A506-B13DCD60AEA1}"/>
              </a:ext>
            </a:extLst>
          </p:cNvPr>
          <p:cNvSpPr/>
          <p:nvPr/>
        </p:nvSpPr>
        <p:spPr>
          <a:xfrm>
            <a:off x="142246" y="201567"/>
            <a:ext cx="11471997" cy="135853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4562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6" name="Rectangle: Rounded Corners 5">
            <a:extLst>
              <a:ext uri="{FF2B5EF4-FFF2-40B4-BE49-F238E27FC236}">
                <a16:creationId xmlns:a16="http://schemas.microsoft.com/office/drawing/2014/main" id="{99633B85-BE78-44E4-A3D4-F2E176CF86A4}"/>
              </a:ext>
            </a:extLst>
          </p:cNvPr>
          <p:cNvSpPr/>
          <p:nvPr/>
        </p:nvSpPr>
        <p:spPr>
          <a:xfrm>
            <a:off x="142246" y="188608"/>
            <a:ext cx="11471997" cy="135853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1A609C46-8C44-49B8-B7FE-F411F4D41EA0}"/>
              </a:ext>
            </a:extLst>
          </p:cNvPr>
          <p:cNvSpPr txBox="1"/>
          <p:nvPr/>
        </p:nvSpPr>
        <p:spPr>
          <a:xfrm>
            <a:off x="391312" y="144602"/>
            <a:ext cx="10973864" cy="1446550"/>
          </a:xfrm>
          <a:prstGeom prst="rect">
            <a:avLst/>
          </a:prstGeom>
          <a:noFill/>
          <a:ln>
            <a:noFill/>
          </a:ln>
        </p:spPr>
        <p:txBody>
          <a:bodyPr wrap="square" rtlCol="0" anchor="ctr">
            <a:spAutoFit/>
          </a:bodyPr>
          <a:lstStyle/>
          <a:p>
            <a:pPr algn="ctr"/>
            <a:r>
              <a:rPr lang="en-US" sz="3200" b="1" dirty="0"/>
              <a:t>ELEMENT 4: UNDERSTANDING</a:t>
            </a:r>
          </a:p>
          <a:p>
            <a:r>
              <a:rPr lang="en-US" sz="2800" i="1" dirty="0"/>
              <a:t>Individual’s comprehension of their rights, the process, and how decisions are made.</a:t>
            </a:r>
          </a:p>
        </p:txBody>
      </p:sp>
      <p:sp>
        <p:nvSpPr>
          <p:cNvPr id="8" name="Speech Bubble: Rectangle with Corners Rounded 7">
            <a:extLst>
              <a:ext uri="{FF2B5EF4-FFF2-40B4-BE49-F238E27FC236}">
                <a16:creationId xmlns:a16="http://schemas.microsoft.com/office/drawing/2014/main" id="{8997DFA6-2964-4E0E-9837-E35CCCD55848}"/>
              </a:ext>
            </a:extLst>
          </p:cNvPr>
          <p:cNvSpPr/>
          <p:nvPr/>
        </p:nvSpPr>
        <p:spPr>
          <a:xfrm>
            <a:off x="805560" y="1989062"/>
            <a:ext cx="3970603" cy="2879876"/>
          </a:xfrm>
          <a:prstGeom prst="wedgeRoundRectCallou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4472C4">
                    <a:lumMod val="50000"/>
                  </a:srgbClr>
                </a:solidFill>
              </a:rPr>
              <a:t>“Procedural justice is providing participants with the opportunity to be fully part of the process so that they can make informed decisions.” </a:t>
            </a:r>
          </a:p>
          <a:p>
            <a:pPr lvl="0" algn="ctr"/>
            <a:r>
              <a:rPr lang="en-US" sz="2400" dirty="0">
                <a:solidFill>
                  <a:srgbClr val="4472C4">
                    <a:lumMod val="50000"/>
                  </a:srgbClr>
                </a:solidFill>
              </a:rPr>
              <a:t>-- </a:t>
            </a:r>
            <a:r>
              <a:rPr lang="en-US" dirty="0">
                <a:solidFill>
                  <a:srgbClr val="4472C4">
                    <a:lumMod val="50000"/>
                  </a:srgbClr>
                </a:solidFill>
              </a:rPr>
              <a:t>Former ACA, Los Angeles City Attorney’s Office</a:t>
            </a:r>
          </a:p>
        </p:txBody>
      </p:sp>
      <p:graphicFrame>
        <p:nvGraphicFramePr>
          <p:cNvPr id="10" name="Diagram 9">
            <a:extLst>
              <a:ext uri="{FF2B5EF4-FFF2-40B4-BE49-F238E27FC236}">
                <a16:creationId xmlns:a16="http://schemas.microsoft.com/office/drawing/2014/main" id="{63EADAF6-FB2E-4495-8B5D-6191F3ADC33C}"/>
              </a:ext>
            </a:extLst>
          </p:cNvPr>
          <p:cNvGraphicFramePr/>
          <p:nvPr>
            <p:extLst>
              <p:ext uri="{D42A27DB-BD31-4B8C-83A1-F6EECF244321}">
                <p14:modId xmlns:p14="http://schemas.microsoft.com/office/powerpoint/2010/main" val="521370143"/>
              </p:ext>
            </p:extLst>
          </p:nvPr>
        </p:nvGraphicFramePr>
        <p:xfrm>
          <a:off x="2790862" y="2079432"/>
          <a:ext cx="8367823" cy="4413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492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F26F21-4267-475E-BAE9-392C1A259B7E}"/>
              </a:ext>
            </a:extLst>
          </p:cNvPr>
          <p:cNvSpPr/>
          <p:nvPr/>
        </p:nvSpPr>
        <p:spPr>
          <a:xfrm>
            <a:off x="1994052" y="3429000"/>
            <a:ext cx="10197947" cy="3429000"/>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6" name="Rectangle: Rounded Corners 5">
            <a:extLst>
              <a:ext uri="{FF2B5EF4-FFF2-40B4-BE49-F238E27FC236}">
                <a16:creationId xmlns:a16="http://schemas.microsoft.com/office/drawing/2014/main" id="{99633B85-BE78-44E4-A3D4-F2E176CF86A4}"/>
              </a:ext>
            </a:extLst>
          </p:cNvPr>
          <p:cNvSpPr/>
          <p:nvPr/>
        </p:nvSpPr>
        <p:spPr>
          <a:xfrm>
            <a:off x="142246" y="201567"/>
            <a:ext cx="11471997" cy="135853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C0AB8066-1AFA-4AC4-B672-33B56E335CE4}"/>
              </a:ext>
            </a:extLst>
          </p:cNvPr>
          <p:cNvSpPr/>
          <p:nvPr/>
        </p:nvSpPr>
        <p:spPr>
          <a:xfrm>
            <a:off x="1682929" y="2566181"/>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solidFill>
                  <a:schemeClr val="accent1">
                    <a:lumMod val="50000"/>
                  </a:schemeClr>
                </a:solidFill>
              </a:rPr>
              <a:t> </a:t>
            </a:r>
            <a:r>
              <a:rPr lang="en-US" sz="2000" b="1" dirty="0">
                <a:solidFill>
                  <a:srgbClr val="FF0000"/>
                </a:solidFill>
              </a:rPr>
              <a:t>Show</a:t>
            </a:r>
            <a:r>
              <a:rPr lang="en-US" sz="2000" dirty="0">
                <a:solidFill>
                  <a:schemeClr val="accent1">
                    <a:lumMod val="50000"/>
                  </a:schemeClr>
                </a:solidFill>
              </a:rPr>
              <a:t> the victim or witness that you heard them and </a:t>
            </a:r>
            <a:r>
              <a:rPr lang="en-US" sz="2000" b="1" dirty="0">
                <a:solidFill>
                  <a:srgbClr val="FF0000"/>
                </a:solidFill>
              </a:rPr>
              <a:t>ask</a:t>
            </a:r>
            <a:r>
              <a:rPr lang="en-US" sz="2000" dirty="0">
                <a:solidFill>
                  <a:schemeClr val="accent1">
                    <a:lumMod val="50000"/>
                  </a:schemeClr>
                </a:solidFill>
              </a:rPr>
              <a:t> if </a:t>
            </a:r>
            <a:r>
              <a:rPr lang="en-US" sz="2000" i="1" dirty="0">
                <a:solidFill>
                  <a:schemeClr val="accent1">
                    <a:lumMod val="50000"/>
                  </a:schemeClr>
                </a:solidFill>
              </a:rPr>
              <a:t>your understanding</a:t>
            </a:r>
            <a:r>
              <a:rPr lang="en-US" sz="2000" dirty="0">
                <a:solidFill>
                  <a:schemeClr val="accent1">
                    <a:lumMod val="50000"/>
                  </a:schemeClr>
                </a:solidFill>
              </a:rPr>
              <a:t> is accurate.</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 </a:t>
            </a:r>
            <a:r>
              <a:rPr lang="en-US" sz="2000" b="1" dirty="0">
                <a:solidFill>
                  <a:srgbClr val="FF0000"/>
                </a:solidFill>
              </a:rPr>
              <a:t>Provide</a:t>
            </a:r>
            <a:r>
              <a:rPr lang="en-US" sz="2000" dirty="0">
                <a:solidFill>
                  <a:schemeClr val="accent1">
                    <a:lumMod val="50000"/>
                  </a:schemeClr>
                </a:solidFill>
              </a:rPr>
              <a:t> the victim or witness with step-by-step </a:t>
            </a:r>
            <a:r>
              <a:rPr lang="en-US" sz="2000" b="1" dirty="0">
                <a:solidFill>
                  <a:srgbClr val="FF0000"/>
                </a:solidFill>
              </a:rPr>
              <a:t>information</a:t>
            </a:r>
            <a:r>
              <a:rPr lang="en-US" sz="2000" dirty="0">
                <a:solidFill>
                  <a:schemeClr val="accent1">
                    <a:lumMod val="50000"/>
                  </a:schemeClr>
                </a:solidFill>
              </a:rPr>
              <a:t> on what to expect when </a:t>
            </a:r>
            <a:r>
              <a:rPr lang="en-US" sz="2000" b="1" dirty="0">
                <a:solidFill>
                  <a:srgbClr val="FF0000"/>
                </a:solidFill>
              </a:rPr>
              <a:t>navigating</a:t>
            </a:r>
            <a:r>
              <a:rPr lang="en-US" sz="2000" dirty="0">
                <a:solidFill>
                  <a:schemeClr val="accent1">
                    <a:lumMod val="50000"/>
                  </a:schemeClr>
                </a:solidFill>
              </a:rPr>
              <a:t> the system</a:t>
            </a:r>
            <a:endParaRPr lang="en-US" dirty="0"/>
          </a:p>
        </p:txBody>
      </p:sp>
      <p:sp>
        <p:nvSpPr>
          <p:cNvPr id="15" name="Rectangle: Rounded Corners 14">
            <a:extLst>
              <a:ext uri="{FF2B5EF4-FFF2-40B4-BE49-F238E27FC236}">
                <a16:creationId xmlns:a16="http://schemas.microsoft.com/office/drawing/2014/main" id="{E012D235-03AC-4CED-90B6-FED3E7FADEF4}"/>
              </a:ext>
            </a:extLst>
          </p:cNvPr>
          <p:cNvSpPr/>
          <p:nvPr/>
        </p:nvSpPr>
        <p:spPr>
          <a:xfrm>
            <a:off x="1682930" y="1830856"/>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92C969FE-5A73-4F6B-9D26-DC1CEF91DF92}"/>
              </a:ext>
            </a:extLst>
          </p:cNvPr>
          <p:cNvSpPr/>
          <p:nvPr/>
        </p:nvSpPr>
        <p:spPr>
          <a:xfrm>
            <a:off x="5053829" y="1818881"/>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4C28D05D-729F-4EC2-A364-3629E72424EC}"/>
              </a:ext>
            </a:extLst>
          </p:cNvPr>
          <p:cNvSpPr/>
          <p:nvPr/>
        </p:nvSpPr>
        <p:spPr>
          <a:xfrm>
            <a:off x="8424728" y="1818881"/>
            <a:ext cx="3189515" cy="534307"/>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649DC0BF-4E28-45B8-9EF4-B2362C991899}"/>
              </a:ext>
            </a:extLst>
          </p:cNvPr>
          <p:cNvSpPr/>
          <p:nvPr/>
        </p:nvSpPr>
        <p:spPr>
          <a:xfrm>
            <a:off x="5053829" y="2560068"/>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lumMod val="50000"/>
                  </a:schemeClr>
                </a:solidFill>
              </a:rPr>
              <a:t> </a:t>
            </a:r>
            <a:r>
              <a:rPr lang="en-US" sz="2000" b="1" dirty="0">
                <a:solidFill>
                  <a:srgbClr val="FF0000"/>
                </a:solidFill>
              </a:rPr>
              <a:t>Provide</a:t>
            </a:r>
            <a:r>
              <a:rPr lang="en-US" sz="2000" dirty="0">
                <a:solidFill>
                  <a:schemeClr val="accent1">
                    <a:lumMod val="50000"/>
                  </a:schemeClr>
                </a:solidFill>
              </a:rPr>
              <a:t> defense attorneys with discovery as </a:t>
            </a:r>
            <a:r>
              <a:rPr lang="en-US" sz="2000" b="1" dirty="0">
                <a:solidFill>
                  <a:srgbClr val="FF0000"/>
                </a:solidFill>
              </a:rPr>
              <a:t>soon</a:t>
            </a:r>
            <a:r>
              <a:rPr lang="en-US" sz="2000" dirty="0">
                <a:solidFill>
                  <a:schemeClr val="accent1">
                    <a:lumMod val="50000"/>
                  </a:schemeClr>
                </a:solidFill>
              </a:rPr>
              <a:t> as possible</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Candidly </a:t>
            </a:r>
            <a:r>
              <a:rPr lang="en-US" sz="2000" b="1" dirty="0">
                <a:solidFill>
                  <a:srgbClr val="FF0000"/>
                </a:solidFill>
              </a:rPr>
              <a:t>explain</a:t>
            </a:r>
            <a:r>
              <a:rPr lang="en-US" sz="2000" dirty="0">
                <a:solidFill>
                  <a:schemeClr val="accent1">
                    <a:lumMod val="50000"/>
                  </a:schemeClr>
                </a:solidFill>
              </a:rPr>
              <a:t> </a:t>
            </a:r>
            <a:r>
              <a:rPr lang="en-US" sz="2000" b="1" dirty="0">
                <a:solidFill>
                  <a:srgbClr val="FF0000"/>
                </a:solidFill>
              </a:rPr>
              <a:t>reason</a:t>
            </a:r>
            <a:r>
              <a:rPr lang="en-US" sz="2000" dirty="0">
                <a:solidFill>
                  <a:schemeClr val="accent1">
                    <a:lumMod val="50000"/>
                  </a:schemeClr>
                </a:solidFill>
              </a:rPr>
              <a:t> for not being ready for trial</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 </a:t>
            </a:r>
            <a:r>
              <a:rPr lang="en-US" sz="2000" b="1" dirty="0">
                <a:solidFill>
                  <a:srgbClr val="FF0000"/>
                </a:solidFill>
              </a:rPr>
              <a:t>Provide</a:t>
            </a:r>
            <a:r>
              <a:rPr lang="en-US" sz="2000" dirty="0">
                <a:solidFill>
                  <a:schemeClr val="accent1">
                    <a:lumMod val="50000"/>
                  </a:schemeClr>
                </a:solidFill>
              </a:rPr>
              <a:t> defense attorney with </a:t>
            </a:r>
            <a:r>
              <a:rPr lang="en-US" sz="2000" b="1" dirty="0">
                <a:solidFill>
                  <a:srgbClr val="FF0000"/>
                </a:solidFill>
              </a:rPr>
              <a:t>reason</a:t>
            </a:r>
            <a:r>
              <a:rPr lang="en-US" sz="2000" dirty="0">
                <a:solidFill>
                  <a:schemeClr val="accent1">
                    <a:lumMod val="50000"/>
                  </a:schemeClr>
                </a:solidFill>
              </a:rPr>
              <a:t> when ATI is not available</a:t>
            </a:r>
          </a:p>
        </p:txBody>
      </p:sp>
      <p:sp>
        <p:nvSpPr>
          <p:cNvPr id="20" name="Rectangle: Rounded Corners 19">
            <a:extLst>
              <a:ext uri="{FF2B5EF4-FFF2-40B4-BE49-F238E27FC236}">
                <a16:creationId xmlns:a16="http://schemas.microsoft.com/office/drawing/2014/main" id="{F226FCB4-0269-431A-B8D0-78E6B48DD641}"/>
              </a:ext>
            </a:extLst>
          </p:cNvPr>
          <p:cNvSpPr/>
          <p:nvPr/>
        </p:nvSpPr>
        <p:spPr>
          <a:xfrm>
            <a:off x="8424729" y="2557104"/>
            <a:ext cx="3189514" cy="409932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lumMod val="50000"/>
                  </a:schemeClr>
                </a:solidFill>
              </a:rPr>
              <a:t>Provide </a:t>
            </a:r>
            <a:r>
              <a:rPr lang="en-US" sz="2000" b="1" dirty="0">
                <a:solidFill>
                  <a:srgbClr val="FF0000"/>
                </a:solidFill>
              </a:rPr>
              <a:t>opportunities</a:t>
            </a:r>
            <a:r>
              <a:rPr lang="en-US" sz="2000" dirty="0">
                <a:solidFill>
                  <a:schemeClr val="accent1">
                    <a:lumMod val="50000"/>
                  </a:schemeClr>
                </a:solidFill>
              </a:rPr>
              <a:t> for community to </a:t>
            </a:r>
            <a:r>
              <a:rPr lang="en-US" sz="2000" b="1" dirty="0">
                <a:solidFill>
                  <a:srgbClr val="FF0000"/>
                </a:solidFill>
              </a:rPr>
              <a:t>understand</a:t>
            </a:r>
            <a:r>
              <a:rPr lang="en-US" sz="2000" dirty="0">
                <a:solidFill>
                  <a:schemeClr val="accent1">
                    <a:lumMod val="50000"/>
                  </a:schemeClr>
                </a:solidFill>
              </a:rPr>
              <a:t> how the criminal justice system works</a:t>
            </a:r>
          </a:p>
          <a:p>
            <a:pPr marL="342900" indent="-342900">
              <a:buFont typeface="Arial" panose="020B0604020202020204" pitchFamily="34" charset="0"/>
              <a:buChar char="•"/>
            </a:pPr>
            <a:endParaRPr lang="en-US" sz="2000" dirty="0">
              <a:solidFill>
                <a:schemeClr val="accent1">
                  <a:lumMod val="50000"/>
                </a:schemeClr>
              </a:solidFill>
            </a:endParaRPr>
          </a:p>
          <a:p>
            <a:pPr marL="342900" indent="-342900">
              <a:buFont typeface="Arial" panose="020B0604020202020204" pitchFamily="34" charset="0"/>
              <a:buChar char="•"/>
            </a:pPr>
            <a:r>
              <a:rPr lang="en-US" sz="2000" dirty="0">
                <a:solidFill>
                  <a:schemeClr val="accent1">
                    <a:lumMod val="50000"/>
                  </a:schemeClr>
                </a:solidFill>
              </a:rPr>
              <a:t>Openly </a:t>
            </a:r>
            <a:r>
              <a:rPr lang="en-US" sz="2000" b="1" dirty="0">
                <a:solidFill>
                  <a:srgbClr val="FF0000"/>
                </a:solidFill>
              </a:rPr>
              <a:t>share data </a:t>
            </a:r>
            <a:r>
              <a:rPr lang="en-US" sz="2000" dirty="0">
                <a:solidFill>
                  <a:schemeClr val="accent1">
                    <a:lumMod val="50000"/>
                  </a:schemeClr>
                </a:solidFill>
              </a:rPr>
              <a:t>on case </a:t>
            </a:r>
            <a:r>
              <a:rPr lang="en-US" sz="2000" b="1" dirty="0">
                <a:solidFill>
                  <a:srgbClr val="FF0000"/>
                </a:solidFill>
              </a:rPr>
              <a:t>dispositions</a:t>
            </a:r>
            <a:r>
              <a:rPr lang="en-US" sz="2000" dirty="0">
                <a:solidFill>
                  <a:schemeClr val="accent1">
                    <a:lumMod val="50000"/>
                  </a:schemeClr>
                </a:solidFill>
              </a:rPr>
              <a:t> and use of </a:t>
            </a:r>
            <a:r>
              <a:rPr lang="en-US" sz="2000" b="1" dirty="0">
                <a:solidFill>
                  <a:srgbClr val="FF0000"/>
                </a:solidFill>
              </a:rPr>
              <a:t>diversion/ATI </a:t>
            </a:r>
            <a:r>
              <a:rPr lang="en-US" sz="2000" dirty="0">
                <a:solidFill>
                  <a:schemeClr val="accent1">
                    <a:lumMod val="50000"/>
                  </a:schemeClr>
                </a:solidFill>
              </a:rPr>
              <a:t>with community </a:t>
            </a:r>
          </a:p>
          <a:p>
            <a:pPr algn="ctr"/>
            <a:endParaRPr lang="en-US" dirty="0"/>
          </a:p>
        </p:txBody>
      </p:sp>
      <p:sp>
        <p:nvSpPr>
          <p:cNvPr id="21" name="TextBox 20">
            <a:extLst>
              <a:ext uri="{FF2B5EF4-FFF2-40B4-BE49-F238E27FC236}">
                <a16:creationId xmlns:a16="http://schemas.microsoft.com/office/drawing/2014/main" id="{81A28120-525F-48B9-989B-AC93D06B56BD}"/>
              </a:ext>
            </a:extLst>
          </p:cNvPr>
          <p:cNvSpPr txBox="1"/>
          <p:nvPr/>
        </p:nvSpPr>
        <p:spPr>
          <a:xfrm>
            <a:off x="1808114" y="1901368"/>
            <a:ext cx="2939143" cy="369332"/>
          </a:xfrm>
          <a:prstGeom prst="rect">
            <a:avLst/>
          </a:prstGeom>
          <a:noFill/>
        </p:spPr>
        <p:txBody>
          <a:bodyPr wrap="square" rtlCol="0" anchor="ctr">
            <a:spAutoFit/>
          </a:bodyPr>
          <a:lstStyle/>
          <a:p>
            <a:pPr algn="ctr"/>
            <a:r>
              <a:rPr lang="en-US" dirty="0"/>
              <a:t>THE VICTIM/WITNESS</a:t>
            </a:r>
          </a:p>
        </p:txBody>
      </p:sp>
      <p:sp>
        <p:nvSpPr>
          <p:cNvPr id="22" name="TextBox 21">
            <a:extLst>
              <a:ext uri="{FF2B5EF4-FFF2-40B4-BE49-F238E27FC236}">
                <a16:creationId xmlns:a16="http://schemas.microsoft.com/office/drawing/2014/main" id="{AB2532FE-A578-47BD-91DE-36A201589308}"/>
              </a:ext>
            </a:extLst>
          </p:cNvPr>
          <p:cNvSpPr txBox="1"/>
          <p:nvPr/>
        </p:nvSpPr>
        <p:spPr>
          <a:xfrm>
            <a:off x="8549913" y="1898492"/>
            <a:ext cx="2939143" cy="369332"/>
          </a:xfrm>
          <a:prstGeom prst="rect">
            <a:avLst/>
          </a:prstGeom>
          <a:noFill/>
        </p:spPr>
        <p:txBody>
          <a:bodyPr wrap="square" rtlCol="0" anchor="ctr">
            <a:spAutoFit/>
          </a:bodyPr>
          <a:lstStyle/>
          <a:p>
            <a:pPr algn="ctr"/>
            <a:r>
              <a:rPr lang="en-US" dirty="0"/>
              <a:t>THE COMMUNITY</a:t>
            </a:r>
          </a:p>
        </p:txBody>
      </p:sp>
      <p:sp>
        <p:nvSpPr>
          <p:cNvPr id="23" name="TextBox 22">
            <a:extLst>
              <a:ext uri="{FF2B5EF4-FFF2-40B4-BE49-F238E27FC236}">
                <a16:creationId xmlns:a16="http://schemas.microsoft.com/office/drawing/2014/main" id="{1D5862E3-BCF6-49A7-9D80-8480CCE13AEB}"/>
              </a:ext>
            </a:extLst>
          </p:cNvPr>
          <p:cNvSpPr txBox="1"/>
          <p:nvPr/>
        </p:nvSpPr>
        <p:spPr>
          <a:xfrm>
            <a:off x="5179014" y="1898492"/>
            <a:ext cx="2939143" cy="369332"/>
          </a:xfrm>
          <a:prstGeom prst="rect">
            <a:avLst/>
          </a:prstGeom>
          <a:noFill/>
        </p:spPr>
        <p:txBody>
          <a:bodyPr wrap="square" rtlCol="0" anchor="ctr">
            <a:spAutoFit/>
          </a:bodyPr>
          <a:lstStyle/>
          <a:p>
            <a:pPr algn="ctr"/>
            <a:r>
              <a:rPr lang="en-US" dirty="0"/>
              <a:t>THE ACCUSED</a:t>
            </a:r>
          </a:p>
        </p:txBody>
      </p:sp>
      <p:sp>
        <p:nvSpPr>
          <p:cNvPr id="24" name="TextBox 23">
            <a:extLst>
              <a:ext uri="{FF2B5EF4-FFF2-40B4-BE49-F238E27FC236}">
                <a16:creationId xmlns:a16="http://schemas.microsoft.com/office/drawing/2014/main" id="{2D9FDB08-7F80-451E-BABE-7CAEA702AB4C}"/>
              </a:ext>
            </a:extLst>
          </p:cNvPr>
          <p:cNvSpPr txBox="1"/>
          <p:nvPr/>
        </p:nvSpPr>
        <p:spPr>
          <a:xfrm>
            <a:off x="391312" y="83047"/>
            <a:ext cx="10973864" cy="1569660"/>
          </a:xfrm>
          <a:prstGeom prst="rect">
            <a:avLst/>
          </a:prstGeom>
          <a:noFill/>
          <a:ln>
            <a:noFill/>
          </a:ln>
        </p:spPr>
        <p:txBody>
          <a:bodyPr wrap="square" rtlCol="0" anchor="ctr">
            <a:spAutoFit/>
          </a:bodyPr>
          <a:lstStyle/>
          <a:p>
            <a:pPr algn="ctr"/>
            <a:r>
              <a:rPr lang="en-US" sz="3200" b="1" dirty="0"/>
              <a:t>ELEMENT 4: UNDERSTANDING</a:t>
            </a:r>
          </a:p>
          <a:p>
            <a:r>
              <a:rPr lang="en-US" sz="3200" i="1" dirty="0"/>
              <a:t>Individual’s comprehension of their rights, the process, and how decisions are made.</a:t>
            </a:r>
          </a:p>
        </p:txBody>
      </p:sp>
    </p:spTree>
    <p:extLst>
      <p:ext uri="{BB962C8B-B14F-4D97-AF65-F5344CB8AC3E}">
        <p14:creationId xmlns:p14="http://schemas.microsoft.com/office/powerpoint/2010/main" val="69513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334AC-5EAB-4181-BCDD-790BBB257319}"/>
              </a:ext>
            </a:extLst>
          </p:cNvPr>
          <p:cNvSpPr/>
          <p:nvPr/>
        </p:nvSpPr>
        <p:spPr>
          <a:xfrm>
            <a:off x="0" y="0"/>
            <a:ext cx="12192000"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DD738A-1C87-4015-8267-6517D332799B}"/>
              </a:ext>
            </a:extLst>
          </p:cNvPr>
          <p:cNvSpPr/>
          <p:nvPr/>
        </p:nvSpPr>
        <p:spPr>
          <a:xfrm>
            <a:off x="156126" y="198222"/>
            <a:ext cx="11879747" cy="6461554"/>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rPr>
              <a:t>TAKEAWAY</a:t>
            </a:r>
          </a:p>
          <a:p>
            <a:pPr algn="ctr"/>
            <a:endParaRPr lang="en-US" sz="3600" dirty="0">
              <a:solidFill>
                <a:srgbClr val="002060"/>
              </a:solidFill>
            </a:endParaRPr>
          </a:p>
          <a:p>
            <a:pPr algn="ctr"/>
            <a:r>
              <a:rPr lang="en-US" sz="3600" dirty="0">
                <a:solidFill>
                  <a:srgbClr val="002060"/>
                </a:solidFill>
              </a:rPr>
              <a:t>Take 5 minutes and write down your commitment to practice each of the elements: respect, voice, neutrality, and understanding.</a:t>
            </a:r>
          </a:p>
        </p:txBody>
      </p:sp>
    </p:spTree>
    <p:extLst>
      <p:ext uri="{BB962C8B-B14F-4D97-AF65-F5344CB8AC3E}">
        <p14:creationId xmlns:p14="http://schemas.microsoft.com/office/powerpoint/2010/main" val="987726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B74395-9931-423E-A85B-D1AEA4D786AD}"/>
              </a:ext>
            </a:extLst>
          </p:cNvPr>
          <p:cNvSpPr/>
          <p:nvPr/>
        </p:nvSpPr>
        <p:spPr>
          <a:xfrm>
            <a:off x="0" y="0"/>
            <a:ext cx="12192000" cy="4252511"/>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A05FAF-BB75-4FA5-ADBF-3517284CA645}"/>
              </a:ext>
            </a:extLst>
          </p:cNvPr>
          <p:cNvSpPr>
            <a:spLocks noGrp="1"/>
          </p:cNvSpPr>
          <p:nvPr>
            <p:ph type="ctrTitle"/>
          </p:nvPr>
        </p:nvSpPr>
        <p:spPr>
          <a:xfrm>
            <a:off x="1524000" y="932455"/>
            <a:ext cx="9144000" cy="2387600"/>
          </a:xfrm>
        </p:spPr>
        <p:txBody>
          <a:bodyPr anchor="ctr"/>
          <a:lstStyle/>
          <a:p>
            <a:r>
              <a:rPr lang="en-US" b="1" dirty="0"/>
              <a:t>PROCEDURAL JUSTICE FOR PROSECUTORS</a:t>
            </a:r>
          </a:p>
        </p:txBody>
      </p:sp>
      <p:sp>
        <p:nvSpPr>
          <p:cNvPr id="3" name="Subtitle 2">
            <a:extLst>
              <a:ext uri="{FF2B5EF4-FFF2-40B4-BE49-F238E27FC236}">
                <a16:creationId xmlns:a16="http://schemas.microsoft.com/office/drawing/2014/main" id="{4F6F75EB-E23B-482B-B928-A8D8E10E29AD}"/>
              </a:ext>
            </a:extLst>
          </p:cNvPr>
          <p:cNvSpPr>
            <a:spLocks noGrp="1"/>
          </p:cNvSpPr>
          <p:nvPr>
            <p:ph type="subTitle" idx="1"/>
          </p:nvPr>
        </p:nvSpPr>
        <p:spPr>
          <a:xfrm>
            <a:off x="1524000" y="4546993"/>
            <a:ext cx="9144000" cy="1655762"/>
          </a:xfrm>
        </p:spPr>
        <p:txBody>
          <a:bodyPr anchor="ctr">
            <a:normAutofit/>
          </a:bodyPr>
          <a:lstStyle/>
          <a:p>
            <a:r>
              <a:rPr lang="en-US" sz="8000" dirty="0"/>
              <a:t>15 MIN BREAK</a:t>
            </a:r>
          </a:p>
        </p:txBody>
      </p:sp>
      <p:pic>
        <p:nvPicPr>
          <p:cNvPr id="10" name="Picture 9" descr="prosecution.org">
            <a:extLst>
              <a:ext uri="{FF2B5EF4-FFF2-40B4-BE49-F238E27FC236}">
                <a16:creationId xmlns:a16="http://schemas.microsoft.com/office/drawing/2014/main" id="{6C67845E-D176-45A1-A09B-1C61EF7F0276}"/>
              </a:ext>
            </a:extLst>
          </p:cNvPr>
          <p:cNvPicPr/>
          <p:nvPr/>
        </p:nvPicPr>
        <p:blipFill rotWithShape="1">
          <a:blip r:embed="rId2">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Tree>
    <p:extLst>
      <p:ext uri="{BB962C8B-B14F-4D97-AF65-F5344CB8AC3E}">
        <p14:creationId xmlns:p14="http://schemas.microsoft.com/office/powerpoint/2010/main" val="1613816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65420-A373-45B7-8CB6-653901DFB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36" y="347263"/>
            <a:ext cx="6396944" cy="6387982"/>
          </a:xfrm>
          <a:prstGeom prst="rect">
            <a:avLst/>
          </a:prstGeom>
        </p:spPr>
      </p:pic>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4">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BCBC60-CE46-45D9-9BF9-A1B5A3F7D88F}"/>
              </a:ext>
            </a:extLst>
          </p:cNvPr>
          <p:cNvSpPr txBox="1"/>
          <p:nvPr/>
        </p:nvSpPr>
        <p:spPr>
          <a:xfrm>
            <a:off x="6708702" y="2090172"/>
            <a:ext cx="4889131" cy="2677656"/>
          </a:xfrm>
          <a:prstGeom prst="rect">
            <a:avLst/>
          </a:prstGeom>
          <a:noFill/>
        </p:spPr>
        <p:txBody>
          <a:bodyPr wrap="square" rtlCol="0">
            <a:spAutoFit/>
          </a:bodyPr>
          <a:lstStyle/>
          <a:p>
            <a:r>
              <a:rPr lang="en-US" sz="2800" b="1" i="1" dirty="0"/>
              <a:t>We must acknowledge that trauma responses are mechanisms to keep ourselves safe. Even when those decisions to remain safe break laws in place.</a:t>
            </a:r>
          </a:p>
        </p:txBody>
      </p:sp>
    </p:spTree>
    <p:extLst>
      <p:ext uri="{BB962C8B-B14F-4D97-AF65-F5344CB8AC3E}">
        <p14:creationId xmlns:p14="http://schemas.microsoft.com/office/powerpoint/2010/main" val="3210691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F26F21-4267-475E-BAE9-392C1A259B7E}"/>
              </a:ext>
            </a:extLst>
          </p:cNvPr>
          <p:cNvSpPr/>
          <p:nvPr/>
        </p:nvSpPr>
        <p:spPr>
          <a:xfrm>
            <a:off x="1994052" y="3429000"/>
            <a:ext cx="10197947" cy="3429000"/>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anose="020B0604020202020204" pitchFamily="34" charset="0"/>
              <a:buChar char="•"/>
            </a:pPr>
            <a:r>
              <a:rPr lang="en-US" sz="2600" dirty="0">
                <a:solidFill>
                  <a:srgbClr val="002060"/>
                </a:solidFill>
                <a:latin typeface="Franklin Gothic Book" panose="020B0503020102020204" pitchFamily="34" charset="0"/>
              </a:rPr>
              <a:t>Operate under a </a:t>
            </a:r>
            <a:r>
              <a:rPr lang="en-US" sz="2600" b="1" dirty="0">
                <a:solidFill>
                  <a:srgbClr val="002060"/>
                </a:solidFill>
                <a:latin typeface="Franklin Gothic Book" panose="020B0503020102020204" pitchFamily="34" charset="0"/>
              </a:rPr>
              <a:t>universal expectation of trauma</a:t>
            </a:r>
          </a:p>
          <a:p>
            <a:pPr marL="1371600" lvl="2" indent="-457200">
              <a:buFont typeface="Arial" panose="020B0604020202020204" pitchFamily="34" charset="0"/>
              <a:buChar char="•"/>
            </a:pPr>
            <a:r>
              <a:rPr lang="en-US" sz="2600" dirty="0">
                <a:solidFill>
                  <a:srgbClr val="002060"/>
                </a:solidFill>
                <a:latin typeface="Franklin Gothic Book" panose="020B0503020102020204" pitchFamily="34" charset="0"/>
              </a:rPr>
              <a:t>anyone in any system or program, no matter their position, whether they are people who use services or staff, can be a trauma survivor</a:t>
            </a:r>
          </a:p>
          <a:p>
            <a:pPr marL="914400" lvl="1" indent="-457200">
              <a:buFont typeface="Arial" panose="020B0604020202020204" pitchFamily="34" charset="0"/>
              <a:buChar char="•"/>
            </a:pPr>
            <a:r>
              <a:rPr lang="en-US" sz="2600" dirty="0">
                <a:solidFill>
                  <a:srgbClr val="002060"/>
                </a:solidFill>
                <a:latin typeface="Franklin Gothic Book" panose="020B0503020102020204" pitchFamily="34" charset="0"/>
              </a:rPr>
              <a:t>Identify how your own values, biases, and “hot spots” affect your behavior and communication</a:t>
            </a:r>
          </a:p>
          <a:p>
            <a:pPr marL="914400" lvl="1" indent="-457200">
              <a:buFont typeface="Arial" panose="020B0604020202020204" pitchFamily="34" charset="0"/>
              <a:buChar char="•"/>
            </a:pPr>
            <a:r>
              <a:rPr lang="en-US" sz="2600" dirty="0">
                <a:solidFill>
                  <a:srgbClr val="002060"/>
                </a:solidFill>
                <a:latin typeface="Franklin Gothic Book" panose="020B0503020102020204" pitchFamily="34" charset="0"/>
              </a:rPr>
              <a:t>Rely on the tools at your disposal and your relationships with court parties</a:t>
            </a:r>
          </a:p>
        </p:txBody>
      </p:sp>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2" name="TextBox 1">
            <a:extLst>
              <a:ext uri="{FF2B5EF4-FFF2-40B4-BE49-F238E27FC236}">
                <a16:creationId xmlns:a16="http://schemas.microsoft.com/office/drawing/2014/main" id="{3E07DB97-95D1-42E2-AFFA-68A275F24F8C}"/>
              </a:ext>
            </a:extLst>
          </p:cNvPr>
          <p:cNvSpPr txBox="1"/>
          <p:nvPr/>
        </p:nvSpPr>
        <p:spPr>
          <a:xfrm>
            <a:off x="613272" y="527869"/>
            <a:ext cx="10973482" cy="1754326"/>
          </a:xfrm>
          <a:prstGeom prst="rect">
            <a:avLst/>
          </a:prstGeom>
          <a:noFill/>
        </p:spPr>
        <p:txBody>
          <a:bodyPr wrap="square" rtlCol="0">
            <a:spAutoFit/>
          </a:bodyPr>
          <a:lstStyle>
            <a:defPPr>
              <a:defRPr lang="en-US"/>
            </a:defPPr>
            <a:lvl1pPr algn="ctr">
              <a:defRPr sz="5400" b="1">
                <a:solidFill>
                  <a:schemeClr val="tx2"/>
                </a:solidFill>
                <a:latin typeface="Franklin Gothic Book" panose="020B0503020102020204" pitchFamily="34" charset="0"/>
              </a:defRPr>
            </a:lvl1pPr>
          </a:lstStyle>
          <a:p>
            <a:r>
              <a:rPr lang="en-US" dirty="0"/>
              <a:t>Combining Procedural Justice with </a:t>
            </a:r>
            <a:r>
              <a:rPr lang="en-US"/>
              <a:t>trauma-informed practices</a:t>
            </a:r>
            <a:endParaRPr lang="en-US" dirty="0"/>
          </a:p>
        </p:txBody>
      </p:sp>
    </p:spTree>
    <p:extLst>
      <p:ext uri="{BB962C8B-B14F-4D97-AF65-F5344CB8AC3E}">
        <p14:creationId xmlns:p14="http://schemas.microsoft.com/office/powerpoint/2010/main" val="138295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334AC-5EAB-4181-BCDD-790BBB257319}"/>
              </a:ext>
            </a:extLst>
          </p:cNvPr>
          <p:cNvSpPr/>
          <p:nvPr/>
        </p:nvSpPr>
        <p:spPr>
          <a:xfrm>
            <a:off x="0" y="0"/>
            <a:ext cx="12192000"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4703F8-A9A2-43A2-B9E3-6348551C5A22}"/>
              </a:ext>
            </a:extLst>
          </p:cNvPr>
          <p:cNvSpPr/>
          <p:nvPr/>
        </p:nvSpPr>
        <p:spPr>
          <a:xfrm>
            <a:off x="156117" y="173422"/>
            <a:ext cx="11879747" cy="6461554"/>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rPr>
              <a:t>WARNING!</a:t>
            </a:r>
          </a:p>
          <a:p>
            <a:pPr algn="ctr"/>
            <a:endParaRPr lang="en-US" sz="4400" dirty="0">
              <a:solidFill>
                <a:srgbClr val="002060"/>
              </a:solidFill>
            </a:endParaRPr>
          </a:p>
          <a:p>
            <a:pPr algn="ctr"/>
            <a:r>
              <a:rPr lang="en-US" sz="4400" b="1" dirty="0">
                <a:solidFill>
                  <a:srgbClr val="FF0000"/>
                </a:solidFill>
              </a:rPr>
              <a:t>These videos may be disturbing to some and may make others uncomfortable.</a:t>
            </a:r>
          </a:p>
        </p:txBody>
      </p:sp>
      <p:pic>
        <p:nvPicPr>
          <p:cNvPr id="4" name="Picture 3" descr="prosecution.org">
            <a:extLst>
              <a:ext uri="{FF2B5EF4-FFF2-40B4-BE49-F238E27FC236}">
                <a16:creationId xmlns:a16="http://schemas.microsoft.com/office/drawing/2014/main" id="{48DD6925-4C8D-4E22-A56F-CD0BAD13C169}"/>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Tree>
    <p:extLst>
      <p:ext uri="{BB962C8B-B14F-4D97-AF65-F5344CB8AC3E}">
        <p14:creationId xmlns:p14="http://schemas.microsoft.com/office/powerpoint/2010/main" val="1899758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444265C-15A8-4ABE-A3A8-A41449ACB086}"/>
              </a:ext>
            </a:extLst>
          </p:cNvPr>
          <p:cNvSpPr>
            <a:spLocks noGrp="1"/>
          </p:cNvSpPr>
          <p:nvPr>
            <p:ph type="title"/>
          </p:nvPr>
        </p:nvSpPr>
        <p:spPr>
          <a:xfrm>
            <a:off x="379164" y="173422"/>
            <a:ext cx="6494009" cy="646331"/>
          </a:xfrm>
          <a:noFill/>
        </p:spPr>
        <p:txBody>
          <a:bodyPr vert="horz" wrap="square" lIns="91440" tIns="45720" rIns="91440" bIns="45720" rtlCol="0" anchor="ctr">
            <a:spAutoFit/>
          </a:bodyPr>
          <a:lstStyle/>
          <a:p>
            <a:r>
              <a:rPr lang="en-US" sz="4000" b="1" dirty="0">
                <a:solidFill>
                  <a:schemeClr val="tx2"/>
                </a:solidFill>
                <a:latin typeface="Franklin Gothic Book" panose="020B0503020102020204" pitchFamily="34" charset="0"/>
                <a:ea typeface="+mn-ea"/>
                <a:cs typeface="+mn-cs"/>
              </a:rPr>
              <a:t>Juveniles and Young Adults</a:t>
            </a:r>
          </a:p>
        </p:txBody>
      </p:sp>
      <p:sp>
        <p:nvSpPr>
          <p:cNvPr id="8" name="Text Placeholder 7">
            <a:extLst>
              <a:ext uri="{FF2B5EF4-FFF2-40B4-BE49-F238E27FC236}">
                <a16:creationId xmlns:a16="http://schemas.microsoft.com/office/drawing/2014/main" id="{88740A17-1F91-4C6E-A1C9-4848ADE75C6F}"/>
              </a:ext>
            </a:extLst>
          </p:cNvPr>
          <p:cNvSpPr>
            <a:spLocks noGrp="1"/>
          </p:cNvSpPr>
          <p:nvPr>
            <p:ph type="body" sz="half" idx="2"/>
          </p:nvPr>
        </p:nvSpPr>
        <p:spPr>
          <a:xfrm>
            <a:off x="862222" y="5838399"/>
            <a:ext cx="10718157" cy="651410"/>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000" b="1" i="1" dirty="0">
                <a:solidFill>
                  <a:schemeClr val="tx1"/>
                </a:solidFill>
              </a:rPr>
              <a:t>The pre-frontal cortex (responsible for decision making) is not fully developed until 25 years old!</a:t>
            </a:r>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9189FCE-457C-4869-8037-410C4CBA07E3}"/>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a:extLst>
              <a:ext uri="{FF2B5EF4-FFF2-40B4-BE49-F238E27FC236}">
                <a16:creationId xmlns:a16="http://schemas.microsoft.com/office/drawing/2014/main" id="{694FC2B8-C5E9-4E7C-AB47-815B46DC6966}"/>
              </a:ext>
            </a:extLst>
          </p:cNvPr>
          <p:cNvSpPr txBox="1">
            <a:spLocks noChangeArrowheads="1"/>
          </p:cNvSpPr>
          <p:nvPr/>
        </p:nvSpPr>
        <p:spPr>
          <a:xfrm>
            <a:off x="613272" y="1290809"/>
            <a:ext cx="5364958" cy="4067559"/>
          </a:xfrm>
          <a:prstGeom prst="rect">
            <a:avLst/>
          </a:prstGeom>
          <a:ln>
            <a:no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spcBef>
                <a:spcPts val="2184"/>
              </a:spcBef>
              <a:buClr>
                <a:srgbClr val="002060"/>
              </a:buClr>
              <a:buFont typeface="Arial" panose="020B0604020202020204" pitchFamily="34" charset="0"/>
              <a:buNone/>
            </a:pPr>
            <a:r>
              <a:rPr lang="en-US" sz="11200" dirty="0">
                <a:solidFill>
                  <a:srgbClr val="002060"/>
                </a:solidFill>
                <a:latin typeface="Franklin Gothic Book" panose="020B0503020102020204" pitchFamily="34" charset="0"/>
              </a:rPr>
              <a:t>Among juvenile respondents surveyed after first appearance and sentencing:</a:t>
            </a:r>
          </a:p>
          <a:p>
            <a:pPr fontAlgn="ctr">
              <a:spcBef>
                <a:spcPts val="2184"/>
              </a:spcBef>
              <a:buClr>
                <a:srgbClr val="002060"/>
              </a:buClr>
              <a:buSzPct val="75000"/>
            </a:pPr>
            <a:r>
              <a:rPr lang="en-US" sz="11200" dirty="0">
                <a:solidFill>
                  <a:srgbClr val="002060"/>
                </a:solidFill>
                <a:latin typeface="Franklin Gothic Book" panose="020B0503020102020204" pitchFamily="34" charset="0"/>
              </a:rPr>
              <a:t>What % did not know they were represented by counsel?  </a:t>
            </a:r>
          </a:p>
          <a:p>
            <a:pPr marL="457200" lvl="1" indent="0" fontAlgn="ctr">
              <a:spcBef>
                <a:spcPts val="2184"/>
              </a:spcBef>
              <a:buClr>
                <a:srgbClr val="002060"/>
              </a:buClr>
              <a:buSzPct val="75000"/>
              <a:buNone/>
            </a:pPr>
            <a:r>
              <a:rPr lang="en-US" sz="10800" dirty="0">
                <a:solidFill>
                  <a:srgbClr val="FF0000"/>
                </a:solidFill>
                <a:latin typeface="Franklin Gothic Book" panose="020B0503020102020204" pitchFamily="34" charset="0"/>
              </a:rPr>
              <a:t>3 out of 10</a:t>
            </a:r>
          </a:p>
          <a:p>
            <a:pPr fontAlgn="ctr">
              <a:spcBef>
                <a:spcPts val="2184"/>
              </a:spcBef>
              <a:buClr>
                <a:srgbClr val="002060"/>
              </a:buClr>
              <a:buSzPct val="75000"/>
            </a:pPr>
            <a:r>
              <a:rPr lang="en-US" sz="11200" dirty="0">
                <a:solidFill>
                  <a:srgbClr val="002060"/>
                </a:solidFill>
                <a:latin typeface="Franklin Gothic Book" panose="020B0503020102020204" pitchFamily="34" charset="0"/>
              </a:rPr>
              <a:t>What % of release and sentence conditions did they remember? </a:t>
            </a:r>
          </a:p>
          <a:p>
            <a:pPr marL="457200" lvl="1" indent="0" fontAlgn="ctr">
              <a:spcBef>
                <a:spcPts val="2184"/>
              </a:spcBef>
              <a:buClr>
                <a:srgbClr val="002060"/>
              </a:buClr>
              <a:buSzPct val="75000"/>
              <a:buNone/>
            </a:pPr>
            <a:r>
              <a:rPr lang="en-US" sz="10800" dirty="0">
                <a:solidFill>
                  <a:srgbClr val="FF0000"/>
                </a:solidFill>
                <a:latin typeface="Franklin Gothic Book" panose="020B0503020102020204" pitchFamily="34" charset="0"/>
              </a:rPr>
              <a:t>1 out of 3</a:t>
            </a:r>
            <a:endParaRPr lang="en-US" sz="4000" dirty="0">
              <a:latin typeface="Franklin Gothic Book" panose="020B0503020102020204" pitchFamily="34" charset="0"/>
              <a:cs typeface="Arial" pitchFamily="34" charset="0"/>
            </a:endParaRPr>
          </a:p>
          <a:p>
            <a:pPr marL="0" indent="0" algn="ctr" fontAlgn="ctr">
              <a:spcBef>
                <a:spcPts val="2184"/>
              </a:spcBef>
              <a:buClr>
                <a:srgbClr val="002060"/>
              </a:buClr>
              <a:buFont typeface="Arial" panose="020B0604020202020204" pitchFamily="34" charset="0"/>
              <a:buNone/>
            </a:pPr>
            <a:r>
              <a:rPr lang="en-US" sz="4800" i="1" dirty="0">
                <a:solidFill>
                  <a:srgbClr val="F0F0F0"/>
                </a:solidFill>
                <a:latin typeface="Franklin Gothic Book" panose="020B0503020102020204" pitchFamily="34" charset="0"/>
                <a:cs typeface="Arial" pitchFamily="34" charset="0"/>
              </a:rPr>
              <a:t>Source: Washington Judicial Colloquies Project  </a:t>
            </a:r>
          </a:p>
        </p:txBody>
      </p:sp>
      <p:sp>
        <p:nvSpPr>
          <p:cNvPr id="7" name="TextBox 6">
            <a:extLst>
              <a:ext uri="{FF2B5EF4-FFF2-40B4-BE49-F238E27FC236}">
                <a16:creationId xmlns:a16="http://schemas.microsoft.com/office/drawing/2014/main" id="{69E7C233-548E-4A95-B3E1-867FA7F9D422}"/>
              </a:ext>
            </a:extLst>
          </p:cNvPr>
          <p:cNvSpPr txBox="1"/>
          <p:nvPr/>
        </p:nvSpPr>
        <p:spPr>
          <a:xfrm>
            <a:off x="7088659" y="4174064"/>
            <a:ext cx="4120864" cy="338554"/>
          </a:xfrm>
          <a:prstGeom prst="rect">
            <a:avLst/>
          </a:prstGeom>
          <a:noFill/>
        </p:spPr>
        <p:txBody>
          <a:bodyPr wrap="square" rtlCol="0">
            <a:spAutoFit/>
          </a:bodyPr>
          <a:lstStyle/>
          <a:p>
            <a:pPr algn="ctr"/>
            <a:r>
              <a:rPr lang="en-US" sz="1600" dirty="0">
                <a:solidFill>
                  <a:srgbClr val="F0F0F0"/>
                </a:solidFill>
              </a:rPr>
              <a:t>Source: </a:t>
            </a:r>
            <a:r>
              <a:rPr lang="en-US" sz="1600" dirty="0">
                <a:solidFill>
                  <a:srgbClr val="F0F0F0"/>
                </a:solidFill>
                <a:hlinkClick r:id="rId4">
                  <a:extLst>
                    <a:ext uri="{A12FA001-AC4F-418D-AE19-62706E023703}">
                      <ahyp:hlinkClr xmlns:ahyp="http://schemas.microsoft.com/office/drawing/2018/hyperlinkcolor" val="tx"/>
                    </a:ext>
                  </a:extLst>
                </a:hlinkClick>
              </a:rPr>
              <a:t>TED Blog</a:t>
            </a:r>
            <a:endParaRPr lang="en-US" sz="1600" dirty="0">
              <a:solidFill>
                <a:srgbClr val="F0F0F0"/>
              </a:solidFill>
            </a:endParaRPr>
          </a:p>
        </p:txBody>
      </p:sp>
      <p:pic>
        <p:nvPicPr>
          <p:cNvPr id="13" name="Graphic 12" descr="Lightbulb and gear">
            <a:extLst>
              <a:ext uri="{FF2B5EF4-FFF2-40B4-BE49-F238E27FC236}">
                <a16:creationId xmlns:a16="http://schemas.microsoft.com/office/drawing/2014/main" id="{3632C02B-A306-46AA-ACD5-3773E50E08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253" y="5833911"/>
            <a:ext cx="655898" cy="655898"/>
          </a:xfrm>
          <a:prstGeom prst="rect">
            <a:avLst/>
          </a:prstGeom>
        </p:spPr>
      </p:pic>
      <p:pic>
        <p:nvPicPr>
          <p:cNvPr id="14" name="Picture 13" descr="prosecution.org">
            <a:extLst>
              <a:ext uri="{FF2B5EF4-FFF2-40B4-BE49-F238E27FC236}">
                <a16:creationId xmlns:a16="http://schemas.microsoft.com/office/drawing/2014/main" id="{C831FAEB-C28C-461C-B5F6-377D9E7B8461}"/>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62079"/>
            <a:ext cx="471026" cy="484741"/>
          </a:xfrm>
          <a:prstGeom prst="rect">
            <a:avLst/>
          </a:prstGeom>
          <a:noFill/>
          <a:ln>
            <a:noFill/>
          </a:ln>
        </p:spPr>
      </p:pic>
      <p:pic>
        <p:nvPicPr>
          <p:cNvPr id="1030" name="Picture 6" descr="Image result for judge calabrese with youth">
            <a:extLst>
              <a:ext uri="{FF2B5EF4-FFF2-40B4-BE49-F238E27FC236}">
                <a16:creationId xmlns:a16="http://schemas.microsoft.com/office/drawing/2014/main" id="{F253E8A5-6512-463D-AEC8-E14DD9EBC8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8230" y="1014968"/>
            <a:ext cx="542925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75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6848ED-B51A-4821-9F28-2E706206AE0C}"/>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2BBA8C-C8BA-4833-92AE-ECAD8ECEE738}"/>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63E40E-51A9-4F2E-B9B7-257893AF85AD}"/>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8FCE2B1-499F-467F-8E87-FA06F21616C8}"/>
              </a:ext>
            </a:extLst>
          </p:cNvPr>
          <p:cNvSpPr/>
          <p:nvPr/>
        </p:nvSpPr>
        <p:spPr>
          <a:xfrm>
            <a:off x="1014581" y="5414817"/>
            <a:ext cx="10549889" cy="989538"/>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rgbClr val="002060"/>
                </a:solidFill>
              </a:rPr>
              <a:t>Ensure that the young person fully understands the parameters of their supervision and/or jail alternative</a:t>
            </a:r>
          </a:p>
        </p:txBody>
      </p:sp>
      <p:sp>
        <p:nvSpPr>
          <p:cNvPr id="9" name="Rectangle: Rounded Corners 8">
            <a:extLst>
              <a:ext uri="{FF2B5EF4-FFF2-40B4-BE49-F238E27FC236}">
                <a16:creationId xmlns:a16="http://schemas.microsoft.com/office/drawing/2014/main" id="{BB0B6742-5968-4B48-8127-D41A8C871737}"/>
              </a:ext>
            </a:extLst>
          </p:cNvPr>
          <p:cNvSpPr/>
          <p:nvPr/>
        </p:nvSpPr>
        <p:spPr>
          <a:xfrm>
            <a:off x="8709660" y="5069100"/>
            <a:ext cx="2783927" cy="53430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87EB62A3-A0F0-472D-A5D1-59FE0A303E09}"/>
              </a:ext>
            </a:extLst>
          </p:cNvPr>
          <p:cNvSpPr/>
          <p:nvPr/>
        </p:nvSpPr>
        <p:spPr>
          <a:xfrm>
            <a:off x="995606" y="3979015"/>
            <a:ext cx="10540142" cy="96630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rgbClr val="002060"/>
                </a:solidFill>
              </a:rPr>
              <a:t>Explain decision making processes where co-</a:t>
            </a:r>
            <a:r>
              <a:rPr lang="en-US" dirty="0" err="1">
                <a:solidFill>
                  <a:srgbClr val="002060"/>
                </a:solidFill>
              </a:rPr>
              <a:t>accuseds</a:t>
            </a:r>
            <a:r>
              <a:rPr lang="en-US" dirty="0">
                <a:solidFill>
                  <a:srgbClr val="002060"/>
                </a:solidFill>
              </a:rPr>
              <a:t> receive differing supervision and/or alternative options</a:t>
            </a:r>
          </a:p>
        </p:txBody>
      </p:sp>
      <p:sp>
        <p:nvSpPr>
          <p:cNvPr id="11" name="Rectangle: Rounded Corners 10">
            <a:extLst>
              <a:ext uri="{FF2B5EF4-FFF2-40B4-BE49-F238E27FC236}">
                <a16:creationId xmlns:a16="http://schemas.microsoft.com/office/drawing/2014/main" id="{4D3FA308-5FBC-4B5B-9526-456B76E0272A}"/>
              </a:ext>
            </a:extLst>
          </p:cNvPr>
          <p:cNvSpPr/>
          <p:nvPr/>
        </p:nvSpPr>
        <p:spPr>
          <a:xfrm>
            <a:off x="9420326" y="3631743"/>
            <a:ext cx="2086699" cy="53430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EF029D06-3B7F-4A37-BEFC-436FCA3C8894}"/>
              </a:ext>
            </a:extLst>
          </p:cNvPr>
          <p:cNvSpPr/>
          <p:nvPr/>
        </p:nvSpPr>
        <p:spPr>
          <a:xfrm>
            <a:off x="9753099" y="2219094"/>
            <a:ext cx="1740489" cy="53430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prosecution.org">
            <a:extLst>
              <a:ext uri="{FF2B5EF4-FFF2-40B4-BE49-F238E27FC236}">
                <a16:creationId xmlns:a16="http://schemas.microsoft.com/office/drawing/2014/main" id="{AB5A882B-44C8-46A2-84BA-535DDF8A8003}"/>
              </a:ext>
            </a:extLst>
          </p:cNvPr>
          <p:cNvPicPr/>
          <p:nvPr/>
        </p:nvPicPr>
        <p:blipFill rotWithShape="1">
          <a:blip r:embed="rId2">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5" name="Rectangle: Rounded Corners 14">
            <a:extLst>
              <a:ext uri="{FF2B5EF4-FFF2-40B4-BE49-F238E27FC236}">
                <a16:creationId xmlns:a16="http://schemas.microsoft.com/office/drawing/2014/main" id="{207BF001-2F62-4088-B3AA-4E3009D800DC}"/>
              </a:ext>
            </a:extLst>
          </p:cNvPr>
          <p:cNvSpPr/>
          <p:nvPr/>
        </p:nvSpPr>
        <p:spPr>
          <a:xfrm>
            <a:off x="1004833" y="1065321"/>
            <a:ext cx="10549889" cy="969215"/>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rgbClr val="002060"/>
                </a:solidFill>
              </a:rPr>
              <a:t>Do not make assumptions about a young person because of their criminal or family court history, where they live, or what affiliations they may have</a:t>
            </a:r>
          </a:p>
        </p:txBody>
      </p:sp>
      <p:sp>
        <p:nvSpPr>
          <p:cNvPr id="16" name="Rectangle: Rounded Corners 15">
            <a:extLst>
              <a:ext uri="{FF2B5EF4-FFF2-40B4-BE49-F238E27FC236}">
                <a16:creationId xmlns:a16="http://schemas.microsoft.com/office/drawing/2014/main" id="{A82CAE21-7D86-48D5-95FC-8FBCB0EC14FD}"/>
              </a:ext>
            </a:extLst>
          </p:cNvPr>
          <p:cNvSpPr/>
          <p:nvPr/>
        </p:nvSpPr>
        <p:spPr>
          <a:xfrm rot="5400000">
            <a:off x="10444119" y="197431"/>
            <a:ext cx="495081" cy="1603856"/>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 name="TextBox 16">
            <a:extLst>
              <a:ext uri="{FF2B5EF4-FFF2-40B4-BE49-F238E27FC236}">
                <a16:creationId xmlns:a16="http://schemas.microsoft.com/office/drawing/2014/main" id="{B5961559-D66D-4B61-B98A-0FBB97DF5FF7}"/>
              </a:ext>
            </a:extLst>
          </p:cNvPr>
          <p:cNvSpPr txBox="1"/>
          <p:nvPr/>
        </p:nvSpPr>
        <p:spPr>
          <a:xfrm rot="5400000">
            <a:off x="10383882" y="291348"/>
            <a:ext cx="615553" cy="1416021"/>
          </a:xfrm>
          <a:prstGeom prst="rect">
            <a:avLst/>
          </a:prstGeom>
          <a:noFill/>
        </p:spPr>
        <p:txBody>
          <a:bodyPr vert="vert270" wrap="square" rtlCol="0" anchor="ctr">
            <a:spAutoFit/>
          </a:bodyPr>
          <a:lstStyle/>
          <a:p>
            <a:pPr algn="ctr"/>
            <a:r>
              <a:rPr lang="en-US" sz="2800" b="1" dirty="0"/>
              <a:t>RESPECT</a:t>
            </a:r>
          </a:p>
        </p:txBody>
      </p:sp>
      <p:sp>
        <p:nvSpPr>
          <p:cNvPr id="18" name="TextBox 17">
            <a:extLst>
              <a:ext uri="{FF2B5EF4-FFF2-40B4-BE49-F238E27FC236}">
                <a16:creationId xmlns:a16="http://schemas.microsoft.com/office/drawing/2014/main" id="{8DB7D94F-21D3-48DA-B55D-C6761D14510E}"/>
              </a:ext>
            </a:extLst>
          </p:cNvPr>
          <p:cNvSpPr txBox="1"/>
          <p:nvPr/>
        </p:nvSpPr>
        <p:spPr>
          <a:xfrm>
            <a:off x="9832581" y="2207957"/>
            <a:ext cx="1603858" cy="523220"/>
          </a:xfrm>
          <a:prstGeom prst="rect">
            <a:avLst/>
          </a:prstGeom>
          <a:noFill/>
        </p:spPr>
        <p:txBody>
          <a:bodyPr wrap="square" rtlCol="0" anchor="ctr">
            <a:spAutoFit/>
          </a:bodyPr>
          <a:lstStyle>
            <a:defPPr>
              <a:defRPr lang="en-US"/>
            </a:defPPr>
            <a:lvl1pPr algn="ctr">
              <a:defRPr sz="2800" b="1"/>
            </a:lvl1pPr>
          </a:lstStyle>
          <a:p>
            <a:r>
              <a:rPr lang="en-US" dirty="0"/>
              <a:t>VOICE</a:t>
            </a:r>
          </a:p>
        </p:txBody>
      </p:sp>
      <p:sp>
        <p:nvSpPr>
          <p:cNvPr id="19" name="TextBox 18">
            <a:extLst>
              <a:ext uri="{FF2B5EF4-FFF2-40B4-BE49-F238E27FC236}">
                <a16:creationId xmlns:a16="http://schemas.microsoft.com/office/drawing/2014/main" id="{55812B54-1AD5-473A-B257-DF1C109ED0CD}"/>
              </a:ext>
            </a:extLst>
          </p:cNvPr>
          <p:cNvSpPr txBox="1"/>
          <p:nvPr/>
        </p:nvSpPr>
        <p:spPr>
          <a:xfrm>
            <a:off x="9491837" y="3615967"/>
            <a:ext cx="2029549" cy="523220"/>
          </a:xfrm>
          <a:prstGeom prst="rect">
            <a:avLst/>
          </a:prstGeom>
          <a:noFill/>
        </p:spPr>
        <p:txBody>
          <a:bodyPr wrap="square" rtlCol="0" anchor="ctr">
            <a:spAutoFit/>
          </a:bodyPr>
          <a:lstStyle/>
          <a:p>
            <a:pPr algn="ctr"/>
            <a:r>
              <a:rPr lang="en-US" sz="2800" b="1" dirty="0"/>
              <a:t>NEUTRALITY</a:t>
            </a:r>
          </a:p>
        </p:txBody>
      </p:sp>
      <p:sp>
        <p:nvSpPr>
          <p:cNvPr id="20" name="TextBox 19">
            <a:extLst>
              <a:ext uri="{FF2B5EF4-FFF2-40B4-BE49-F238E27FC236}">
                <a16:creationId xmlns:a16="http://schemas.microsoft.com/office/drawing/2014/main" id="{A7578604-8F22-4B24-85C8-9F1D1A24ADFD}"/>
              </a:ext>
            </a:extLst>
          </p:cNvPr>
          <p:cNvSpPr txBox="1"/>
          <p:nvPr/>
        </p:nvSpPr>
        <p:spPr>
          <a:xfrm>
            <a:off x="8719408" y="5080187"/>
            <a:ext cx="2816340" cy="523220"/>
          </a:xfrm>
          <a:prstGeom prst="rect">
            <a:avLst/>
          </a:prstGeom>
          <a:noFill/>
        </p:spPr>
        <p:txBody>
          <a:bodyPr wrap="square" rtlCol="0" anchor="ctr">
            <a:spAutoFit/>
          </a:bodyPr>
          <a:lstStyle/>
          <a:p>
            <a:pPr algn="ctr"/>
            <a:r>
              <a:rPr lang="en-US" sz="2800" b="1" dirty="0"/>
              <a:t>UNDERSTANDING</a:t>
            </a:r>
          </a:p>
        </p:txBody>
      </p:sp>
      <p:sp>
        <p:nvSpPr>
          <p:cNvPr id="21" name="Rectangle: Rounded Corners 20">
            <a:extLst>
              <a:ext uri="{FF2B5EF4-FFF2-40B4-BE49-F238E27FC236}">
                <a16:creationId xmlns:a16="http://schemas.microsoft.com/office/drawing/2014/main" id="{C3CBF239-67E5-4178-A8FE-ACC31394B6A0}"/>
              </a:ext>
            </a:extLst>
          </p:cNvPr>
          <p:cNvSpPr/>
          <p:nvPr/>
        </p:nvSpPr>
        <p:spPr>
          <a:xfrm>
            <a:off x="1004833" y="2442362"/>
            <a:ext cx="10549888" cy="969215"/>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rgbClr val="002060"/>
                </a:solidFill>
              </a:rPr>
              <a:t>Collaborate with defense attorneys to determine the best disposition</a:t>
            </a:r>
          </a:p>
        </p:txBody>
      </p:sp>
      <p:sp>
        <p:nvSpPr>
          <p:cNvPr id="22" name="Rectangle: Rounded Corners 21">
            <a:extLst>
              <a:ext uri="{FF2B5EF4-FFF2-40B4-BE49-F238E27FC236}">
                <a16:creationId xmlns:a16="http://schemas.microsoft.com/office/drawing/2014/main" id="{CE106A90-7CF0-4466-A596-9EECB553D732}"/>
              </a:ext>
            </a:extLst>
          </p:cNvPr>
          <p:cNvSpPr/>
          <p:nvPr/>
        </p:nvSpPr>
        <p:spPr>
          <a:xfrm>
            <a:off x="9753098" y="2161068"/>
            <a:ext cx="1740489" cy="53430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1313C07-6296-4AB7-89E5-12F62E363820}"/>
              </a:ext>
            </a:extLst>
          </p:cNvPr>
          <p:cNvSpPr txBox="1"/>
          <p:nvPr/>
        </p:nvSpPr>
        <p:spPr>
          <a:xfrm>
            <a:off x="9832580" y="2149931"/>
            <a:ext cx="1603858" cy="523220"/>
          </a:xfrm>
          <a:prstGeom prst="rect">
            <a:avLst/>
          </a:prstGeom>
          <a:noFill/>
        </p:spPr>
        <p:txBody>
          <a:bodyPr wrap="square" rtlCol="0" anchor="ctr">
            <a:spAutoFit/>
          </a:bodyPr>
          <a:lstStyle>
            <a:defPPr>
              <a:defRPr lang="en-US"/>
            </a:defPPr>
            <a:lvl1pPr algn="ctr">
              <a:defRPr sz="2800" b="1"/>
            </a:lvl1pPr>
          </a:lstStyle>
          <a:p>
            <a:r>
              <a:rPr lang="en-US" dirty="0"/>
              <a:t>VOICE</a:t>
            </a:r>
          </a:p>
        </p:txBody>
      </p:sp>
      <p:sp>
        <p:nvSpPr>
          <p:cNvPr id="24" name="Title 5">
            <a:extLst>
              <a:ext uri="{FF2B5EF4-FFF2-40B4-BE49-F238E27FC236}">
                <a16:creationId xmlns:a16="http://schemas.microsoft.com/office/drawing/2014/main" id="{A89C57A1-F9AC-47BE-BCDC-9B86779FBB2F}"/>
              </a:ext>
            </a:extLst>
          </p:cNvPr>
          <p:cNvSpPr>
            <a:spLocks noGrp="1"/>
          </p:cNvSpPr>
          <p:nvPr>
            <p:ph type="title"/>
          </p:nvPr>
        </p:nvSpPr>
        <p:spPr>
          <a:xfrm>
            <a:off x="379164" y="173422"/>
            <a:ext cx="6494009" cy="646331"/>
          </a:xfrm>
          <a:noFill/>
        </p:spPr>
        <p:txBody>
          <a:bodyPr vert="horz" wrap="square" lIns="91440" tIns="45720" rIns="91440" bIns="45720" rtlCol="0" anchor="ctr">
            <a:spAutoFit/>
          </a:bodyPr>
          <a:lstStyle/>
          <a:p>
            <a:r>
              <a:rPr lang="en-US" sz="4000" b="1" dirty="0">
                <a:solidFill>
                  <a:schemeClr val="tx2"/>
                </a:solidFill>
                <a:latin typeface="Franklin Gothic Book" panose="020B0503020102020204" pitchFamily="34" charset="0"/>
                <a:ea typeface="+mn-ea"/>
                <a:cs typeface="+mn-cs"/>
              </a:rPr>
              <a:t>Juveniles and Young Adults</a:t>
            </a:r>
          </a:p>
        </p:txBody>
      </p:sp>
    </p:spTree>
    <p:extLst>
      <p:ext uri="{BB962C8B-B14F-4D97-AF65-F5344CB8AC3E}">
        <p14:creationId xmlns:p14="http://schemas.microsoft.com/office/powerpoint/2010/main" val="331275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444265C-15A8-4ABE-A3A8-A41449ACB086}"/>
              </a:ext>
            </a:extLst>
          </p:cNvPr>
          <p:cNvSpPr>
            <a:spLocks noGrp="1"/>
          </p:cNvSpPr>
          <p:nvPr>
            <p:ph type="title"/>
          </p:nvPr>
        </p:nvSpPr>
        <p:spPr>
          <a:xfrm>
            <a:off x="379164" y="173422"/>
            <a:ext cx="6494009" cy="646331"/>
          </a:xfrm>
          <a:noFill/>
        </p:spPr>
        <p:txBody>
          <a:bodyPr vert="horz" wrap="square" lIns="91440" tIns="45720" rIns="91440" bIns="45720" rtlCol="0" anchor="ctr">
            <a:spAutoFit/>
          </a:bodyPr>
          <a:lstStyle/>
          <a:p>
            <a:r>
              <a:rPr lang="en-US" sz="4000" b="1" dirty="0">
                <a:solidFill>
                  <a:schemeClr val="tx2"/>
                </a:solidFill>
                <a:latin typeface="Franklin Gothic Book" panose="020B0503020102020204" pitchFamily="34" charset="0"/>
                <a:ea typeface="+mn-ea"/>
                <a:cs typeface="+mn-cs"/>
              </a:rPr>
              <a:t>Substance Use Disorders</a:t>
            </a:r>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9189FCE-457C-4869-8037-410C4CBA07E3}"/>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filtermag.org/wp-content/uploads/2019/05/Jail_substance_use_disorder.png">
            <a:extLst>
              <a:ext uri="{FF2B5EF4-FFF2-40B4-BE49-F238E27FC236}">
                <a16:creationId xmlns:a16="http://schemas.microsoft.com/office/drawing/2014/main" id="{0326CC4F-5C13-429E-AF06-0A450162B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726" y="883667"/>
            <a:ext cx="5789840" cy="43423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31D6472-94DB-4018-921A-46C0BE214908}"/>
              </a:ext>
            </a:extLst>
          </p:cNvPr>
          <p:cNvSpPr txBox="1"/>
          <p:nvPr/>
        </p:nvSpPr>
        <p:spPr>
          <a:xfrm>
            <a:off x="156136" y="1812862"/>
            <a:ext cx="5271562" cy="3121367"/>
          </a:xfrm>
          <a:prstGeom prst="rect">
            <a:avLst/>
          </a:prstGeom>
          <a:noFill/>
        </p:spPr>
        <p:txBody>
          <a:bodyPr wrap="square" rtlCol="0">
            <a:spAutoFit/>
          </a:bodyPr>
          <a:lstStyle/>
          <a:p>
            <a:pPr marL="457200" indent="-457200" fontAlgn="ctr">
              <a:lnSpc>
                <a:spcPct val="70000"/>
              </a:lnSpc>
              <a:spcBef>
                <a:spcPts val="2184"/>
              </a:spcBef>
              <a:buClr>
                <a:srgbClr val="002060"/>
              </a:buClr>
              <a:buFont typeface="Arial" panose="020B0604020202020204" pitchFamily="34" charset="0"/>
              <a:buChar char="•"/>
            </a:pPr>
            <a:r>
              <a:rPr lang="en-US" sz="2800" dirty="0">
                <a:solidFill>
                  <a:srgbClr val="002060"/>
                </a:solidFill>
                <a:latin typeface="Franklin Gothic Book" panose="020B0503020102020204" pitchFamily="34" charset="0"/>
              </a:rPr>
              <a:t>20% of the jail population don't meet criteria for a SUD diagnosis, but were under the influence when crime was committed (NIDA)</a:t>
            </a:r>
          </a:p>
          <a:p>
            <a:pPr marL="457200" indent="-457200" fontAlgn="ctr">
              <a:lnSpc>
                <a:spcPct val="70000"/>
              </a:lnSpc>
              <a:spcBef>
                <a:spcPts val="2184"/>
              </a:spcBef>
              <a:buClr>
                <a:srgbClr val="002060"/>
              </a:buClr>
              <a:buFont typeface="Arial" panose="020B0604020202020204" pitchFamily="34" charset="0"/>
              <a:buChar char="•"/>
            </a:pPr>
            <a:r>
              <a:rPr lang="en-US" sz="2800" dirty="0">
                <a:solidFill>
                  <a:srgbClr val="002060"/>
                </a:solidFill>
                <a:latin typeface="Franklin Gothic Book" panose="020B0503020102020204" pitchFamily="34" charset="0"/>
              </a:rPr>
              <a:t>More likely to need services that address key health determinants rather than a treatment mandate </a:t>
            </a:r>
          </a:p>
        </p:txBody>
      </p:sp>
      <p:sp>
        <p:nvSpPr>
          <p:cNvPr id="15" name="Rectangle 14">
            <a:extLst>
              <a:ext uri="{FF2B5EF4-FFF2-40B4-BE49-F238E27FC236}">
                <a16:creationId xmlns:a16="http://schemas.microsoft.com/office/drawing/2014/main" id="{95639E73-CC8C-4C5E-941E-3A7EEF77AE02}"/>
              </a:ext>
            </a:extLst>
          </p:cNvPr>
          <p:cNvSpPr/>
          <p:nvPr/>
        </p:nvSpPr>
        <p:spPr>
          <a:xfrm>
            <a:off x="1539433" y="5826501"/>
            <a:ext cx="9901133"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r>
              <a:rPr lang="en-US" sz="2000" b="1" i="1" dirty="0">
                <a:solidFill>
                  <a:schemeClr val="tx1"/>
                </a:solidFill>
              </a:rPr>
              <a:t>Not everyone who is justice-involved and uses illegal drugs has an SUD or needs treatment! </a:t>
            </a:r>
          </a:p>
        </p:txBody>
      </p:sp>
      <p:pic>
        <p:nvPicPr>
          <p:cNvPr id="17" name="Graphic 16" descr="Lightbulb and gear">
            <a:extLst>
              <a:ext uri="{FF2B5EF4-FFF2-40B4-BE49-F238E27FC236}">
                <a16:creationId xmlns:a16="http://schemas.microsoft.com/office/drawing/2014/main" id="{8BD8D82D-7F85-4A72-975C-2A0589F63E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2431" y="5816934"/>
            <a:ext cx="655898" cy="655898"/>
          </a:xfrm>
          <a:prstGeom prst="rect">
            <a:avLst/>
          </a:prstGeom>
        </p:spPr>
      </p:pic>
    </p:spTree>
    <p:extLst>
      <p:ext uri="{BB962C8B-B14F-4D97-AF65-F5344CB8AC3E}">
        <p14:creationId xmlns:p14="http://schemas.microsoft.com/office/powerpoint/2010/main" val="3802994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E5A273-BF1E-49C8-9B0F-2112C1C9D409}"/>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42635D8-8AC3-400E-9FF8-E5E8D33F42AB}"/>
              </a:ext>
            </a:extLst>
          </p:cNvPr>
          <p:cNvSpPr/>
          <p:nvPr/>
        </p:nvSpPr>
        <p:spPr>
          <a:xfrm>
            <a:off x="1004833" y="5260966"/>
            <a:ext cx="10549889" cy="989538"/>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rgbClr val="002060"/>
                </a:solidFill>
              </a:rPr>
              <a:t>Ensure litigants are fully aware of the court’s expectations re their substance use and treatment progress by creating a clear record in court </a:t>
            </a:r>
          </a:p>
        </p:txBody>
      </p:sp>
      <p:sp>
        <p:nvSpPr>
          <p:cNvPr id="30" name="Rectangle: Rounded Corners 29">
            <a:extLst>
              <a:ext uri="{FF2B5EF4-FFF2-40B4-BE49-F238E27FC236}">
                <a16:creationId xmlns:a16="http://schemas.microsoft.com/office/drawing/2014/main" id="{7C652BE5-DAD4-4A97-AAB4-78E19388EDF5}"/>
              </a:ext>
            </a:extLst>
          </p:cNvPr>
          <p:cNvSpPr/>
          <p:nvPr/>
        </p:nvSpPr>
        <p:spPr>
          <a:xfrm>
            <a:off x="8709660" y="4920315"/>
            <a:ext cx="2783927" cy="53430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825F5ACA-DC81-4A31-AF7F-0C415A281CC5}"/>
              </a:ext>
            </a:extLst>
          </p:cNvPr>
          <p:cNvSpPr/>
          <p:nvPr/>
        </p:nvSpPr>
        <p:spPr>
          <a:xfrm>
            <a:off x="1014581" y="3791608"/>
            <a:ext cx="10540142" cy="966309"/>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rgbClr val="002060"/>
                </a:solidFill>
              </a:rPr>
              <a:t>Interrogate personal beliefs regarding substance use </a:t>
            </a:r>
          </a:p>
          <a:p>
            <a:pPr marL="285750" indent="-285750" fontAlgn="base">
              <a:buFont typeface="Arial" panose="020B0604020202020204" pitchFamily="34" charset="0"/>
              <a:buChar char="•"/>
            </a:pPr>
            <a:r>
              <a:rPr lang="en-US" dirty="0">
                <a:solidFill>
                  <a:srgbClr val="002060"/>
                </a:solidFill>
              </a:rPr>
              <a:t>Avoid punishing litigants for perceived unwillingness or ambivalence about changing their substance use</a:t>
            </a:r>
          </a:p>
        </p:txBody>
      </p:sp>
      <p:sp>
        <p:nvSpPr>
          <p:cNvPr id="29" name="Rectangle: Rounded Corners 28">
            <a:extLst>
              <a:ext uri="{FF2B5EF4-FFF2-40B4-BE49-F238E27FC236}">
                <a16:creationId xmlns:a16="http://schemas.microsoft.com/office/drawing/2014/main" id="{12C01938-A7BD-45F7-9964-84F0267A45CE}"/>
              </a:ext>
            </a:extLst>
          </p:cNvPr>
          <p:cNvSpPr/>
          <p:nvPr/>
        </p:nvSpPr>
        <p:spPr>
          <a:xfrm>
            <a:off x="9406888" y="3545706"/>
            <a:ext cx="2086699" cy="53430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16808D78-9FC7-45BE-A569-00E700423E56}"/>
              </a:ext>
            </a:extLst>
          </p:cNvPr>
          <p:cNvSpPr/>
          <p:nvPr/>
        </p:nvSpPr>
        <p:spPr>
          <a:xfrm>
            <a:off x="9753099" y="2219094"/>
            <a:ext cx="1740489" cy="53430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4" name="TextBox 13">
            <a:extLst>
              <a:ext uri="{FF2B5EF4-FFF2-40B4-BE49-F238E27FC236}">
                <a16:creationId xmlns:a16="http://schemas.microsoft.com/office/drawing/2014/main" id="{37BC76B0-C883-459E-87F1-B51B15BABFD8}"/>
              </a:ext>
            </a:extLst>
          </p:cNvPr>
          <p:cNvSpPr txBox="1"/>
          <p:nvPr/>
        </p:nvSpPr>
        <p:spPr>
          <a:xfrm>
            <a:off x="240599" y="173042"/>
            <a:ext cx="9943531" cy="646331"/>
          </a:xfrm>
          <a:prstGeom prst="rect">
            <a:avLst/>
          </a:prstGeom>
          <a:noFill/>
        </p:spPr>
        <p:txBody>
          <a:bodyPr vert="horz" wrap="square" lIns="91440" tIns="45720" rIns="91440" bIns="45720" rtlCol="0" anchor="ctr">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Substance Use Disorders</a:t>
            </a:r>
          </a:p>
        </p:txBody>
      </p:sp>
      <p:sp>
        <p:nvSpPr>
          <p:cNvPr id="16" name="Rectangle: Rounded Corners 15">
            <a:extLst>
              <a:ext uri="{FF2B5EF4-FFF2-40B4-BE49-F238E27FC236}">
                <a16:creationId xmlns:a16="http://schemas.microsoft.com/office/drawing/2014/main" id="{53EB953E-422A-45C6-AA94-CE1FF3413EE1}"/>
              </a:ext>
            </a:extLst>
          </p:cNvPr>
          <p:cNvSpPr/>
          <p:nvPr/>
        </p:nvSpPr>
        <p:spPr>
          <a:xfrm>
            <a:off x="1004833" y="1065321"/>
            <a:ext cx="10549889" cy="969215"/>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rgbClr val="002060"/>
                </a:solidFill>
              </a:rPr>
              <a:t>Use non-stigmatizing language; trauma-informed tone and demeanor ​</a:t>
            </a:r>
          </a:p>
          <a:p>
            <a:pPr marL="285750" indent="-285750" fontAlgn="base">
              <a:buFont typeface="Arial" panose="020B0604020202020204" pitchFamily="34" charset="0"/>
              <a:buChar char="•"/>
            </a:pPr>
            <a:r>
              <a:rPr lang="en-US" dirty="0">
                <a:solidFill>
                  <a:srgbClr val="002060"/>
                </a:solidFill>
              </a:rPr>
              <a:t>Avoid language that disparages drug use or drug-using communities as it will often evoke pushback or resistance  </a:t>
            </a:r>
          </a:p>
        </p:txBody>
      </p:sp>
      <p:sp>
        <p:nvSpPr>
          <p:cNvPr id="17" name="Rectangle: Rounded Corners 16">
            <a:extLst>
              <a:ext uri="{FF2B5EF4-FFF2-40B4-BE49-F238E27FC236}">
                <a16:creationId xmlns:a16="http://schemas.microsoft.com/office/drawing/2014/main" id="{1F982C58-6ECE-478D-8ADF-96674C8A9645}"/>
              </a:ext>
            </a:extLst>
          </p:cNvPr>
          <p:cNvSpPr/>
          <p:nvPr/>
        </p:nvSpPr>
        <p:spPr>
          <a:xfrm rot="5400000">
            <a:off x="10444119" y="197431"/>
            <a:ext cx="495081" cy="1603856"/>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 name="TextBox 17">
            <a:extLst>
              <a:ext uri="{FF2B5EF4-FFF2-40B4-BE49-F238E27FC236}">
                <a16:creationId xmlns:a16="http://schemas.microsoft.com/office/drawing/2014/main" id="{57BCE4DC-57E9-4D8C-AD38-6853E77E3804}"/>
              </a:ext>
            </a:extLst>
          </p:cNvPr>
          <p:cNvSpPr txBox="1"/>
          <p:nvPr/>
        </p:nvSpPr>
        <p:spPr>
          <a:xfrm rot="5400000">
            <a:off x="10383882" y="291348"/>
            <a:ext cx="615553" cy="1416021"/>
          </a:xfrm>
          <a:prstGeom prst="rect">
            <a:avLst/>
          </a:prstGeom>
          <a:noFill/>
        </p:spPr>
        <p:txBody>
          <a:bodyPr vert="vert270" wrap="square" rtlCol="0" anchor="ctr">
            <a:spAutoFit/>
          </a:bodyPr>
          <a:lstStyle/>
          <a:p>
            <a:pPr algn="ctr"/>
            <a:r>
              <a:rPr lang="en-US" sz="2800" b="1" dirty="0"/>
              <a:t>RESPECT</a:t>
            </a:r>
          </a:p>
        </p:txBody>
      </p:sp>
      <p:sp>
        <p:nvSpPr>
          <p:cNvPr id="23" name="TextBox 22">
            <a:extLst>
              <a:ext uri="{FF2B5EF4-FFF2-40B4-BE49-F238E27FC236}">
                <a16:creationId xmlns:a16="http://schemas.microsoft.com/office/drawing/2014/main" id="{1F6711E6-4182-4E88-9081-4C0F98B8219F}"/>
              </a:ext>
            </a:extLst>
          </p:cNvPr>
          <p:cNvSpPr txBox="1"/>
          <p:nvPr/>
        </p:nvSpPr>
        <p:spPr>
          <a:xfrm>
            <a:off x="9832581" y="2207957"/>
            <a:ext cx="1603858" cy="523220"/>
          </a:xfrm>
          <a:prstGeom prst="rect">
            <a:avLst/>
          </a:prstGeom>
          <a:noFill/>
        </p:spPr>
        <p:txBody>
          <a:bodyPr wrap="square" rtlCol="0" anchor="ctr">
            <a:spAutoFit/>
          </a:bodyPr>
          <a:lstStyle>
            <a:defPPr>
              <a:defRPr lang="en-US"/>
            </a:defPPr>
            <a:lvl1pPr algn="ctr">
              <a:defRPr sz="2800" b="1"/>
            </a:lvl1pPr>
          </a:lstStyle>
          <a:p>
            <a:r>
              <a:rPr lang="en-US" dirty="0"/>
              <a:t>VOICE</a:t>
            </a:r>
          </a:p>
        </p:txBody>
      </p:sp>
      <p:sp>
        <p:nvSpPr>
          <p:cNvPr id="25" name="TextBox 24">
            <a:extLst>
              <a:ext uri="{FF2B5EF4-FFF2-40B4-BE49-F238E27FC236}">
                <a16:creationId xmlns:a16="http://schemas.microsoft.com/office/drawing/2014/main" id="{5C4B3ABA-0420-43F4-82F8-6FB9469C8C35}"/>
              </a:ext>
            </a:extLst>
          </p:cNvPr>
          <p:cNvSpPr txBox="1"/>
          <p:nvPr/>
        </p:nvSpPr>
        <p:spPr>
          <a:xfrm>
            <a:off x="9441179" y="3552858"/>
            <a:ext cx="2029549" cy="523220"/>
          </a:xfrm>
          <a:prstGeom prst="rect">
            <a:avLst/>
          </a:prstGeom>
          <a:noFill/>
        </p:spPr>
        <p:txBody>
          <a:bodyPr wrap="square" rtlCol="0" anchor="ctr">
            <a:spAutoFit/>
          </a:bodyPr>
          <a:lstStyle/>
          <a:p>
            <a:pPr algn="ctr"/>
            <a:r>
              <a:rPr lang="en-US" sz="2800" b="1" dirty="0"/>
              <a:t>NEUTRALITY</a:t>
            </a:r>
          </a:p>
        </p:txBody>
      </p:sp>
      <p:sp>
        <p:nvSpPr>
          <p:cNvPr id="27" name="TextBox 26">
            <a:extLst>
              <a:ext uri="{FF2B5EF4-FFF2-40B4-BE49-F238E27FC236}">
                <a16:creationId xmlns:a16="http://schemas.microsoft.com/office/drawing/2014/main" id="{262BB293-0564-49A7-95D7-42B6B585645D}"/>
              </a:ext>
            </a:extLst>
          </p:cNvPr>
          <p:cNvSpPr txBox="1"/>
          <p:nvPr/>
        </p:nvSpPr>
        <p:spPr>
          <a:xfrm>
            <a:off x="8709660" y="4926336"/>
            <a:ext cx="2816340" cy="523220"/>
          </a:xfrm>
          <a:prstGeom prst="rect">
            <a:avLst/>
          </a:prstGeom>
          <a:noFill/>
        </p:spPr>
        <p:txBody>
          <a:bodyPr wrap="square" rtlCol="0" anchor="ctr">
            <a:spAutoFit/>
          </a:bodyPr>
          <a:lstStyle/>
          <a:p>
            <a:pPr algn="ctr"/>
            <a:r>
              <a:rPr lang="en-US" sz="2800" b="1" dirty="0"/>
              <a:t>UNDERSTANDING</a:t>
            </a:r>
          </a:p>
        </p:txBody>
      </p:sp>
      <p:sp>
        <p:nvSpPr>
          <p:cNvPr id="31" name="Rectangle: Rounded Corners 30">
            <a:extLst>
              <a:ext uri="{FF2B5EF4-FFF2-40B4-BE49-F238E27FC236}">
                <a16:creationId xmlns:a16="http://schemas.microsoft.com/office/drawing/2014/main" id="{11BFA425-F22D-40C7-B424-04BD5006A052}"/>
              </a:ext>
            </a:extLst>
          </p:cNvPr>
          <p:cNvSpPr/>
          <p:nvPr/>
        </p:nvSpPr>
        <p:spPr>
          <a:xfrm>
            <a:off x="1004833" y="2442362"/>
            <a:ext cx="10549888" cy="969215"/>
          </a:xfrm>
          <a:prstGeom prst="roundRect">
            <a:avLst/>
          </a:prstGeom>
          <a:solidFill>
            <a:srgbClr val="E4EEF8"/>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rgbClr val="002060"/>
                </a:solidFill>
              </a:rPr>
              <a:t>Avoid treating litigants with SUD as inherently untrustworthy or “in denial” about their use</a:t>
            </a:r>
          </a:p>
          <a:p>
            <a:pPr marL="285750" indent="-285750" fontAlgn="base">
              <a:buFont typeface="Arial" panose="020B0604020202020204" pitchFamily="34" charset="0"/>
              <a:buChar char="•"/>
            </a:pPr>
            <a:r>
              <a:rPr lang="en-US" dirty="0">
                <a:solidFill>
                  <a:srgbClr val="002060"/>
                </a:solidFill>
              </a:rPr>
              <a:t>SUD treatment planning is always more successful when collaborative; ensure litigant POV is valued​</a:t>
            </a:r>
          </a:p>
        </p:txBody>
      </p:sp>
      <p:sp>
        <p:nvSpPr>
          <p:cNvPr id="32" name="Rectangle: Rounded Corners 31">
            <a:extLst>
              <a:ext uri="{FF2B5EF4-FFF2-40B4-BE49-F238E27FC236}">
                <a16:creationId xmlns:a16="http://schemas.microsoft.com/office/drawing/2014/main" id="{9A280559-1262-4435-917E-EE701D72EC20}"/>
              </a:ext>
            </a:extLst>
          </p:cNvPr>
          <p:cNvSpPr/>
          <p:nvPr/>
        </p:nvSpPr>
        <p:spPr>
          <a:xfrm>
            <a:off x="9753098" y="2161068"/>
            <a:ext cx="1740489" cy="53430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201C1EF-B34D-4AFA-95E1-F25E5FE7D483}"/>
              </a:ext>
            </a:extLst>
          </p:cNvPr>
          <p:cNvSpPr txBox="1"/>
          <p:nvPr/>
        </p:nvSpPr>
        <p:spPr>
          <a:xfrm>
            <a:off x="9832580" y="2149931"/>
            <a:ext cx="1603858" cy="523220"/>
          </a:xfrm>
          <a:prstGeom prst="rect">
            <a:avLst/>
          </a:prstGeom>
          <a:noFill/>
        </p:spPr>
        <p:txBody>
          <a:bodyPr wrap="square" rtlCol="0" anchor="ctr">
            <a:spAutoFit/>
          </a:bodyPr>
          <a:lstStyle>
            <a:defPPr>
              <a:defRPr lang="en-US"/>
            </a:defPPr>
            <a:lvl1pPr algn="ctr">
              <a:defRPr sz="2800" b="1"/>
            </a:lvl1pPr>
          </a:lstStyle>
          <a:p>
            <a:r>
              <a:rPr lang="en-US" dirty="0"/>
              <a:t>VOICE</a:t>
            </a:r>
          </a:p>
        </p:txBody>
      </p:sp>
    </p:spTree>
    <p:extLst>
      <p:ext uri="{BB962C8B-B14F-4D97-AF65-F5344CB8AC3E}">
        <p14:creationId xmlns:p14="http://schemas.microsoft.com/office/powerpoint/2010/main" val="1418068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rot="2478000">
            <a:off x="5714425" y="-2622495"/>
            <a:ext cx="11308398" cy="121080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rot="20240954">
            <a:off x="5686587" y="-5303933"/>
            <a:ext cx="10941296" cy="9291282"/>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444265C-15A8-4ABE-A3A8-A41449ACB086}"/>
              </a:ext>
            </a:extLst>
          </p:cNvPr>
          <p:cNvSpPr>
            <a:spLocks noGrp="1"/>
          </p:cNvSpPr>
          <p:nvPr>
            <p:ph type="title"/>
          </p:nvPr>
        </p:nvSpPr>
        <p:spPr>
          <a:xfrm>
            <a:off x="6550526" y="1699754"/>
            <a:ext cx="5257936" cy="1920526"/>
          </a:xfrm>
          <a:noFill/>
        </p:spPr>
        <p:txBody>
          <a:bodyPr vert="horz" wrap="square" lIns="91440" tIns="45720" rIns="91440" bIns="45720" rtlCol="0" anchor="ctr">
            <a:spAutoFit/>
          </a:bodyPr>
          <a:lstStyle/>
          <a:p>
            <a:pPr algn="ctr"/>
            <a:r>
              <a:rPr lang="en-US" sz="6600" b="1" dirty="0">
                <a:solidFill>
                  <a:schemeClr val="tx2"/>
                </a:solidFill>
                <a:latin typeface="Franklin Gothic Book" panose="020B0503020102020204" pitchFamily="34" charset="0"/>
                <a:ea typeface="+mn-ea"/>
                <a:cs typeface="+mn-cs"/>
              </a:rPr>
              <a:t>BREAKOUT </a:t>
            </a:r>
            <a:br>
              <a:rPr lang="en-US" sz="6600" b="1" dirty="0">
                <a:solidFill>
                  <a:schemeClr val="tx2"/>
                </a:solidFill>
                <a:latin typeface="Franklin Gothic Book" panose="020B0503020102020204" pitchFamily="34" charset="0"/>
                <a:ea typeface="+mn-ea"/>
                <a:cs typeface="+mn-cs"/>
              </a:rPr>
            </a:br>
            <a:r>
              <a:rPr lang="en-US" sz="6600" b="1" dirty="0">
                <a:solidFill>
                  <a:schemeClr val="tx2"/>
                </a:solidFill>
                <a:latin typeface="Franklin Gothic Book" panose="020B0503020102020204" pitchFamily="34" charset="0"/>
                <a:ea typeface="+mn-ea"/>
                <a:cs typeface="+mn-cs"/>
              </a:rPr>
              <a:t>SESSION</a:t>
            </a:r>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Tree>
    <p:extLst>
      <p:ext uri="{BB962C8B-B14F-4D97-AF65-F5344CB8AC3E}">
        <p14:creationId xmlns:p14="http://schemas.microsoft.com/office/powerpoint/2010/main" val="349887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5FC6CB-8E54-44CD-B282-92DD2ABB03DB}"/>
              </a:ext>
            </a:extLst>
          </p:cNvPr>
          <p:cNvSpPr txBox="1">
            <a:spLocks/>
          </p:cNvSpPr>
          <p:nvPr/>
        </p:nvSpPr>
        <p:spPr>
          <a:xfrm>
            <a:off x="670560" y="1395220"/>
            <a:ext cx="10850880" cy="406755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b="1" dirty="0">
                <a:solidFill>
                  <a:srgbClr val="002060"/>
                </a:solidFill>
                <a:latin typeface="Franklin Gothic Book" panose="020B0503020102020204" pitchFamily="34" charset="0"/>
              </a:rPr>
              <a:t>You are working a busy arraignment shift. A person is being charged with aggravated assault of an intimate partner. When addressing the court:</a:t>
            </a:r>
          </a:p>
          <a:p>
            <a:pPr marL="514350" lvl="0" indent="-514350">
              <a:spcAft>
                <a:spcPts val="1200"/>
              </a:spcAft>
              <a:buFont typeface="+mj-lt"/>
              <a:buAutoNum type="arabicPeriod"/>
            </a:pPr>
            <a:r>
              <a:rPr lang="en-US" b="1" dirty="0">
                <a:solidFill>
                  <a:srgbClr val="002060"/>
                </a:solidFill>
                <a:latin typeface="Franklin Gothic Book" panose="020B0503020102020204" pitchFamily="34" charset="0"/>
              </a:rPr>
              <a:t>Do you call the accused “Mr./Ms.______” or “Defendant”?</a:t>
            </a:r>
          </a:p>
          <a:p>
            <a:pPr marL="514350" lvl="0" indent="-514350">
              <a:spcAft>
                <a:spcPts val="1200"/>
              </a:spcAft>
              <a:buFont typeface="+mj-lt"/>
              <a:buAutoNum type="arabicPeriod"/>
            </a:pPr>
            <a:r>
              <a:rPr lang="en-US" b="1" dirty="0">
                <a:solidFill>
                  <a:srgbClr val="002060"/>
                </a:solidFill>
                <a:latin typeface="Franklin Gothic Book" panose="020B0503020102020204" pitchFamily="34" charset="0"/>
              </a:rPr>
              <a:t>Does your answer change if you know the person’s family is in the courtroom?</a:t>
            </a:r>
          </a:p>
          <a:p>
            <a:pPr marL="514350" lvl="0" indent="-514350">
              <a:spcAft>
                <a:spcPts val="1200"/>
              </a:spcAft>
              <a:buFont typeface="+mj-lt"/>
              <a:buAutoNum type="arabicPeriod"/>
            </a:pPr>
            <a:r>
              <a:rPr lang="en-US" b="1" dirty="0">
                <a:solidFill>
                  <a:srgbClr val="002060"/>
                </a:solidFill>
                <a:latin typeface="Franklin Gothic Book" panose="020B0503020102020204" pitchFamily="34" charset="0"/>
              </a:rPr>
              <a:t>Does your answer change if the accused has multiple prior convictions for similar acts against the same person?</a:t>
            </a:r>
          </a:p>
        </p:txBody>
      </p:sp>
      <p:sp>
        <p:nvSpPr>
          <p:cNvPr id="7" name="TextBox 6">
            <a:extLst>
              <a:ext uri="{FF2B5EF4-FFF2-40B4-BE49-F238E27FC236}">
                <a16:creationId xmlns:a16="http://schemas.microsoft.com/office/drawing/2014/main" id="{82A55402-E900-46D5-B055-287E863FB593}"/>
              </a:ext>
            </a:extLst>
          </p:cNvPr>
          <p:cNvSpPr txBox="1"/>
          <p:nvPr/>
        </p:nvSpPr>
        <p:spPr>
          <a:xfrm>
            <a:off x="377759" y="229950"/>
            <a:ext cx="10069417" cy="6463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Courtroom Scenario 1</a:t>
            </a:r>
          </a:p>
        </p:txBody>
      </p:sp>
    </p:spTree>
    <p:extLst>
      <p:ext uri="{BB962C8B-B14F-4D97-AF65-F5344CB8AC3E}">
        <p14:creationId xmlns:p14="http://schemas.microsoft.com/office/powerpoint/2010/main" val="2395134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5FC6CB-8E54-44CD-B282-92DD2ABB03DB}"/>
              </a:ext>
            </a:extLst>
          </p:cNvPr>
          <p:cNvSpPr txBox="1">
            <a:spLocks/>
          </p:cNvSpPr>
          <p:nvPr/>
        </p:nvSpPr>
        <p:spPr>
          <a:xfrm>
            <a:off x="670560" y="1548114"/>
            <a:ext cx="10850880" cy="37617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80000"/>
              </a:lnSpc>
              <a:spcAft>
                <a:spcPts val="1200"/>
              </a:spcAft>
            </a:pPr>
            <a:r>
              <a:rPr lang="en-US" sz="3000" b="1" dirty="0">
                <a:solidFill>
                  <a:srgbClr val="002060"/>
                </a:solidFill>
                <a:latin typeface="Franklin Gothic Book" panose="020B0503020102020204" pitchFamily="34" charset="0"/>
              </a:rPr>
              <a:t>You are picking a jury and want to make sure the jury knows how ‘dangerous’ the accused is, in your opinion.</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Do you call the accused “Mr./Ms.______” or “the Defendant”?</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Does your answer change if you know the person’s family is in the courtroom?</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What is the effect of calling the accused “the defendant”?</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What is lost by calling the accused by their name?</a:t>
            </a:r>
          </a:p>
        </p:txBody>
      </p:sp>
      <p:sp>
        <p:nvSpPr>
          <p:cNvPr id="7" name="TextBox 6">
            <a:extLst>
              <a:ext uri="{FF2B5EF4-FFF2-40B4-BE49-F238E27FC236}">
                <a16:creationId xmlns:a16="http://schemas.microsoft.com/office/drawing/2014/main" id="{E8105009-11AF-484B-A3B3-BFB620ABFEE3}"/>
              </a:ext>
            </a:extLst>
          </p:cNvPr>
          <p:cNvSpPr txBox="1"/>
          <p:nvPr/>
        </p:nvSpPr>
        <p:spPr>
          <a:xfrm>
            <a:off x="377759" y="229950"/>
            <a:ext cx="10069417" cy="6463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Courtroom Scenario 2</a:t>
            </a:r>
          </a:p>
        </p:txBody>
      </p:sp>
    </p:spTree>
    <p:extLst>
      <p:ext uri="{BB962C8B-B14F-4D97-AF65-F5344CB8AC3E}">
        <p14:creationId xmlns:p14="http://schemas.microsoft.com/office/powerpoint/2010/main" val="374955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5FC6CB-8E54-44CD-B282-92DD2ABB03DB}"/>
              </a:ext>
            </a:extLst>
          </p:cNvPr>
          <p:cNvSpPr txBox="1">
            <a:spLocks/>
          </p:cNvSpPr>
          <p:nvPr/>
        </p:nvSpPr>
        <p:spPr>
          <a:xfrm>
            <a:off x="289367" y="1264525"/>
            <a:ext cx="11174785" cy="46269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80000"/>
              </a:lnSpc>
              <a:spcAft>
                <a:spcPts val="1200"/>
              </a:spcAft>
            </a:pPr>
            <a:r>
              <a:rPr lang="en-US" sz="3000" b="1" dirty="0">
                <a:solidFill>
                  <a:srgbClr val="002060"/>
                </a:solidFill>
                <a:latin typeface="Franklin Gothic Book" panose="020B0503020102020204" pitchFamily="34" charset="0"/>
              </a:rPr>
              <a:t>You are working arraignments and step out of the courtroom for a moment. As soon as you enter the hallway, a woman who is visibly distraught approaches you and tells you her son was just arraigned (you were the prosecutor of record) and bail was set. She says this is her first time ever being in a courtroom and has no idea where her son is going or when his next court date is and asks if you can give her any information. </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What information, if any, would you share with her?</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How would you handle this situation if the woman was angry and aggressive when speaking with you?</a:t>
            </a:r>
          </a:p>
        </p:txBody>
      </p:sp>
      <p:sp>
        <p:nvSpPr>
          <p:cNvPr id="7" name="TextBox 6">
            <a:extLst>
              <a:ext uri="{FF2B5EF4-FFF2-40B4-BE49-F238E27FC236}">
                <a16:creationId xmlns:a16="http://schemas.microsoft.com/office/drawing/2014/main" id="{804E405A-3A51-4188-8E6F-C1FC1BA636F2}"/>
              </a:ext>
            </a:extLst>
          </p:cNvPr>
          <p:cNvSpPr txBox="1"/>
          <p:nvPr/>
        </p:nvSpPr>
        <p:spPr>
          <a:xfrm>
            <a:off x="377759" y="229950"/>
            <a:ext cx="10069417" cy="6463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Courthouse Scenario 1</a:t>
            </a:r>
          </a:p>
        </p:txBody>
      </p:sp>
    </p:spTree>
    <p:extLst>
      <p:ext uri="{BB962C8B-B14F-4D97-AF65-F5344CB8AC3E}">
        <p14:creationId xmlns:p14="http://schemas.microsoft.com/office/powerpoint/2010/main" val="124950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5FC6CB-8E54-44CD-B282-92DD2ABB03DB}"/>
              </a:ext>
            </a:extLst>
          </p:cNvPr>
          <p:cNvSpPr txBox="1">
            <a:spLocks/>
          </p:cNvSpPr>
          <p:nvPr/>
        </p:nvSpPr>
        <p:spPr>
          <a:xfrm>
            <a:off x="670560" y="1750670"/>
            <a:ext cx="10850880" cy="3356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80000"/>
              </a:lnSpc>
              <a:spcAft>
                <a:spcPts val="1200"/>
              </a:spcAft>
            </a:pPr>
            <a:r>
              <a:rPr lang="en-US" sz="3000" b="1" dirty="0">
                <a:solidFill>
                  <a:srgbClr val="002060"/>
                </a:solidFill>
                <a:latin typeface="Franklin Gothic Book" panose="020B0503020102020204" pitchFamily="34" charset="0"/>
              </a:rPr>
              <a:t>You are about to enter a courtroom where only misdemeanor cases are heard, and a young man stops you. He has a warrant, is afraid to go into the courtroom, and doesn’t know what to do. </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What do you tell the young man?</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Would your response differ if the courtroom you were about to enter only handled felony cases?</a:t>
            </a:r>
          </a:p>
        </p:txBody>
      </p:sp>
      <p:sp>
        <p:nvSpPr>
          <p:cNvPr id="7" name="TextBox 6">
            <a:extLst>
              <a:ext uri="{FF2B5EF4-FFF2-40B4-BE49-F238E27FC236}">
                <a16:creationId xmlns:a16="http://schemas.microsoft.com/office/drawing/2014/main" id="{D625FFAA-C112-43B5-8011-3C462DCFECAA}"/>
              </a:ext>
            </a:extLst>
          </p:cNvPr>
          <p:cNvSpPr txBox="1"/>
          <p:nvPr/>
        </p:nvSpPr>
        <p:spPr>
          <a:xfrm>
            <a:off x="377759" y="229950"/>
            <a:ext cx="10069417" cy="6463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Courthouse Scenario 2</a:t>
            </a:r>
          </a:p>
        </p:txBody>
      </p:sp>
    </p:spTree>
    <p:extLst>
      <p:ext uri="{BB962C8B-B14F-4D97-AF65-F5344CB8AC3E}">
        <p14:creationId xmlns:p14="http://schemas.microsoft.com/office/powerpoint/2010/main" val="3745565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5FC6CB-8E54-44CD-B282-92DD2ABB03DB}"/>
              </a:ext>
            </a:extLst>
          </p:cNvPr>
          <p:cNvSpPr txBox="1">
            <a:spLocks/>
          </p:cNvSpPr>
          <p:nvPr/>
        </p:nvSpPr>
        <p:spPr>
          <a:xfrm>
            <a:off x="670560" y="1932963"/>
            <a:ext cx="10850880" cy="29920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80000"/>
              </a:lnSpc>
              <a:spcAft>
                <a:spcPts val="1200"/>
              </a:spcAft>
            </a:pPr>
            <a:r>
              <a:rPr lang="en-US" sz="3000" b="1" dirty="0">
                <a:solidFill>
                  <a:srgbClr val="002060"/>
                </a:solidFill>
                <a:latin typeface="Franklin Gothic Book" panose="020B0503020102020204" pitchFamily="34" charset="0"/>
              </a:rPr>
              <a:t>You are walking back to your office after spending the morning waiting for a trial to start. Your colleague makes a racially disparaging comment about one of accused men in your case. </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What do you say to your colleague? </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Does your response depend on your colleague’s racial background? Why or why not?</a:t>
            </a:r>
          </a:p>
        </p:txBody>
      </p:sp>
      <p:sp>
        <p:nvSpPr>
          <p:cNvPr id="7" name="TextBox 6">
            <a:extLst>
              <a:ext uri="{FF2B5EF4-FFF2-40B4-BE49-F238E27FC236}">
                <a16:creationId xmlns:a16="http://schemas.microsoft.com/office/drawing/2014/main" id="{B46A3DDE-00AA-48BB-B4AA-4FDAA1AC8551}"/>
              </a:ext>
            </a:extLst>
          </p:cNvPr>
          <p:cNvSpPr txBox="1"/>
          <p:nvPr/>
        </p:nvSpPr>
        <p:spPr>
          <a:xfrm>
            <a:off x="377759" y="229950"/>
            <a:ext cx="10069417" cy="6463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Office Scenario 1</a:t>
            </a:r>
          </a:p>
        </p:txBody>
      </p:sp>
    </p:spTree>
    <p:extLst>
      <p:ext uri="{BB962C8B-B14F-4D97-AF65-F5344CB8AC3E}">
        <p14:creationId xmlns:p14="http://schemas.microsoft.com/office/powerpoint/2010/main" val="336790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334AC-5EAB-4181-BCDD-790BBB257319}"/>
              </a:ext>
            </a:extLst>
          </p:cNvPr>
          <p:cNvSpPr/>
          <p:nvPr/>
        </p:nvSpPr>
        <p:spPr>
          <a:xfrm>
            <a:off x="0" y="0"/>
            <a:ext cx="12192000"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4703F8-A9A2-43A2-B9E3-6348551C5A22}"/>
              </a:ext>
            </a:extLst>
          </p:cNvPr>
          <p:cNvSpPr/>
          <p:nvPr/>
        </p:nvSpPr>
        <p:spPr>
          <a:xfrm>
            <a:off x="156117" y="173422"/>
            <a:ext cx="11879747" cy="6461554"/>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a:hlinkClick r:id="" action="ppaction://media"/>
            <a:extLst>
              <a:ext uri="{FF2B5EF4-FFF2-40B4-BE49-F238E27FC236}">
                <a16:creationId xmlns:a16="http://schemas.microsoft.com/office/drawing/2014/main" id="{5BCFE754-E0AA-402A-9D12-D77FE2F8C395}"/>
              </a:ext>
            </a:extLst>
          </p:cNvPr>
          <p:cNvPicPr>
            <a:picLocks noRot="1" noChangeAspect="1"/>
          </p:cNvPicPr>
          <p:nvPr>
            <a:videoFile r:link="rId1"/>
          </p:nvPr>
        </p:nvPicPr>
        <p:blipFill>
          <a:blip r:embed="rId4"/>
          <a:stretch>
            <a:fillRect/>
          </a:stretch>
        </p:blipFill>
        <p:spPr>
          <a:xfrm>
            <a:off x="817756" y="459988"/>
            <a:ext cx="10556488" cy="5938024"/>
          </a:xfrm>
          <a:prstGeom prst="rect">
            <a:avLst/>
          </a:prstGeom>
        </p:spPr>
      </p:pic>
      <p:pic>
        <p:nvPicPr>
          <p:cNvPr id="8" name="Picture 7" descr="prosecution.org">
            <a:extLst>
              <a:ext uri="{FF2B5EF4-FFF2-40B4-BE49-F238E27FC236}">
                <a16:creationId xmlns:a16="http://schemas.microsoft.com/office/drawing/2014/main" id="{3F87DF79-0ADD-4938-8EFD-7E21F231C12A}"/>
              </a:ext>
            </a:extLst>
          </p:cNvPr>
          <p:cNvPicPr/>
          <p:nvPr/>
        </p:nvPicPr>
        <p:blipFill rotWithShape="1">
          <a:blip r:embed="rId5">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Tree>
    <p:extLst>
      <p:ext uri="{BB962C8B-B14F-4D97-AF65-F5344CB8AC3E}">
        <p14:creationId xmlns:p14="http://schemas.microsoft.com/office/powerpoint/2010/main" val="4033709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5FC6CB-8E54-44CD-B282-92DD2ABB03DB}"/>
              </a:ext>
            </a:extLst>
          </p:cNvPr>
          <p:cNvSpPr txBox="1">
            <a:spLocks/>
          </p:cNvSpPr>
          <p:nvPr/>
        </p:nvSpPr>
        <p:spPr>
          <a:xfrm>
            <a:off x="670560" y="1536539"/>
            <a:ext cx="10850880" cy="37849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80000"/>
              </a:lnSpc>
              <a:spcAft>
                <a:spcPts val="1200"/>
              </a:spcAft>
            </a:pPr>
            <a:r>
              <a:rPr lang="en-US" sz="3000" b="1" dirty="0">
                <a:solidFill>
                  <a:srgbClr val="002060"/>
                </a:solidFill>
                <a:latin typeface="Franklin Gothic Book" panose="020B0503020102020204" pitchFamily="34" charset="0"/>
              </a:rPr>
              <a:t>A junior prosecutor in your bureau won their first trial and the conviction carries a mandatory prison sentence. They stop by your office and excitedly tell you they are going to celebrate the big win at the local bar and would like you to join. </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How do you respond? </a:t>
            </a:r>
          </a:p>
          <a:p>
            <a:pPr marL="514350" lvl="0" indent="-514350">
              <a:lnSpc>
                <a:spcPct val="80000"/>
              </a:lnSpc>
              <a:spcAft>
                <a:spcPts val="1200"/>
              </a:spcAft>
              <a:buFont typeface="+mj-lt"/>
              <a:buAutoNum type="arabicPeriod"/>
            </a:pPr>
            <a:r>
              <a:rPr lang="en-US" sz="3000" b="1" dirty="0">
                <a:solidFill>
                  <a:srgbClr val="002060"/>
                </a:solidFill>
                <a:latin typeface="Franklin Gothic Book" panose="020B0503020102020204" pitchFamily="34" charset="0"/>
              </a:rPr>
              <a:t>Should a mandatory prison sentence be celebrated? Why or why not?</a:t>
            </a:r>
          </a:p>
        </p:txBody>
      </p:sp>
      <p:sp>
        <p:nvSpPr>
          <p:cNvPr id="7" name="TextBox 6">
            <a:extLst>
              <a:ext uri="{FF2B5EF4-FFF2-40B4-BE49-F238E27FC236}">
                <a16:creationId xmlns:a16="http://schemas.microsoft.com/office/drawing/2014/main" id="{6A64AD8A-291E-4F32-BD56-899929177974}"/>
              </a:ext>
            </a:extLst>
          </p:cNvPr>
          <p:cNvSpPr txBox="1"/>
          <p:nvPr/>
        </p:nvSpPr>
        <p:spPr>
          <a:xfrm>
            <a:off x="377759" y="229950"/>
            <a:ext cx="10069417" cy="6463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Office Scenario 2</a:t>
            </a:r>
          </a:p>
        </p:txBody>
      </p:sp>
    </p:spTree>
    <p:extLst>
      <p:ext uri="{BB962C8B-B14F-4D97-AF65-F5344CB8AC3E}">
        <p14:creationId xmlns:p14="http://schemas.microsoft.com/office/powerpoint/2010/main" val="405154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5FC6CB-8E54-44CD-B282-92DD2ABB03DB}"/>
              </a:ext>
            </a:extLst>
          </p:cNvPr>
          <p:cNvSpPr txBox="1">
            <a:spLocks/>
          </p:cNvSpPr>
          <p:nvPr/>
        </p:nvSpPr>
        <p:spPr>
          <a:xfrm>
            <a:off x="613272" y="1103532"/>
            <a:ext cx="10850880" cy="516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80000"/>
              </a:lnSpc>
              <a:spcAft>
                <a:spcPts val="1200"/>
              </a:spcAft>
            </a:pPr>
            <a:r>
              <a:rPr lang="en-US" sz="2400" b="1" dirty="0">
                <a:solidFill>
                  <a:srgbClr val="002060"/>
                </a:solidFill>
                <a:latin typeface="Franklin Gothic Book" panose="020B0503020102020204" pitchFamily="34" charset="0"/>
              </a:rPr>
              <a:t>A junior prosecutor is prepping their first felony trial, the result of a longstanding feud between the accused and victim. A supervisor has assigned to second seat the trial is present during prep with the arresting officer. During prep the officer says he is looking forward to “putting this animal away.”</a:t>
            </a:r>
          </a:p>
          <a:p>
            <a:pPr marL="457200" indent="-457200">
              <a:lnSpc>
                <a:spcPct val="80000"/>
              </a:lnSpc>
              <a:spcAft>
                <a:spcPts val="1200"/>
              </a:spcAft>
              <a:buFont typeface="+mj-lt"/>
              <a:buAutoNum type="arabicPeriod"/>
            </a:pPr>
            <a:r>
              <a:rPr lang="en-US" sz="2400" b="1" dirty="0">
                <a:solidFill>
                  <a:srgbClr val="002060"/>
                </a:solidFill>
                <a:latin typeface="Franklin Gothic Book" panose="020B0503020102020204" pitchFamily="34" charset="0"/>
              </a:rPr>
              <a:t>What should you do as the junior prosecutor in this situation? </a:t>
            </a:r>
          </a:p>
          <a:p>
            <a:pPr marL="457200" lvl="0" indent="-457200">
              <a:lnSpc>
                <a:spcPct val="80000"/>
              </a:lnSpc>
              <a:spcAft>
                <a:spcPts val="1200"/>
              </a:spcAft>
              <a:buFont typeface="+mj-lt"/>
              <a:buAutoNum type="arabicPeriod"/>
            </a:pPr>
            <a:r>
              <a:rPr lang="en-US" sz="2400" b="1" dirty="0">
                <a:solidFill>
                  <a:srgbClr val="002060"/>
                </a:solidFill>
                <a:latin typeface="Franklin Gothic Book" panose="020B0503020102020204" pitchFamily="34" charset="0"/>
              </a:rPr>
              <a:t>Does the possibility of offending a key witness impact your decision on how to respond to the officer? </a:t>
            </a:r>
          </a:p>
          <a:p>
            <a:pPr marL="457200" lvl="0" indent="-457200">
              <a:lnSpc>
                <a:spcPct val="80000"/>
              </a:lnSpc>
              <a:spcAft>
                <a:spcPts val="1200"/>
              </a:spcAft>
              <a:buFont typeface="+mj-lt"/>
              <a:buAutoNum type="arabicPeriod"/>
            </a:pPr>
            <a:r>
              <a:rPr lang="en-US" sz="2400" b="1" dirty="0">
                <a:solidFill>
                  <a:srgbClr val="002060"/>
                </a:solidFill>
                <a:latin typeface="Franklin Gothic Book" panose="020B0503020102020204" pitchFamily="34" charset="0"/>
              </a:rPr>
              <a:t>Does the action or inaction of the senior prosecutor influence your decision? If so, how?  </a:t>
            </a:r>
          </a:p>
          <a:p>
            <a:pPr marL="457200" lvl="0" indent="-457200">
              <a:lnSpc>
                <a:spcPct val="80000"/>
              </a:lnSpc>
              <a:spcAft>
                <a:spcPts val="1200"/>
              </a:spcAft>
              <a:buFont typeface="+mj-lt"/>
              <a:buAutoNum type="arabicPeriod"/>
            </a:pPr>
            <a:r>
              <a:rPr lang="en-US" sz="2400" b="1" dirty="0">
                <a:solidFill>
                  <a:srgbClr val="002060"/>
                </a:solidFill>
                <a:latin typeface="Franklin Gothic Book" panose="020B0503020102020204" pitchFamily="34" charset="0"/>
              </a:rPr>
              <a:t>As the senior prosecutor, what should you do? </a:t>
            </a:r>
          </a:p>
          <a:p>
            <a:pPr marL="457200" lvl="0" indent="-457200">
              <a:lnSpc>
                <a:spcPct val="80000"/>
              </a:lnSpc>
              <a:spcAft>
                <a:spcPts val="1200"/>
              </a:spcAft>
              <a:buFont typeface="+mj-lt"/>
              <a:buAutoNum type="arabicPeriod"/>
            </a:pPr>
            <a:r>
              <a:rPr lang="en-US" sz="2400" b="1" dirty="0">
                <a:solidFill>
                  <a:srgbClr val="002060"/>
                </a:solidFill>
                <a:latin typeface="Franklin Gothic Book" panose="020B0503020102020204" pitchFamily="34" charset="0"/>
              </a:rPr>
              <a:t>How do you use this as a moment to model the office’s mission to both the </a:t>
            </a:r>
            <a:r>
              <a:rPr lang="en-US" sz="2400" b="1">
                <a:solidFill>
                  <a:srgbClr val="002060"/>
                </a:solidFill>
                <a:latin typeface="Franklin Gothic Book" panose="020B0503020102020204" pitchFamily="34" charset="0"/>
              </a:rPr>
              <a:t>junior prosecutor </a:t>
            </a:r>
            <a:r>
              <a:rPr lang="en-US" sz="2400" b="1" dirty="0">
                <a:solidFill>
                  <a:srgbClr val="002060"/>
                </a:solidFill>
                <a:latin typeface="Franklin Gothic Book" panose="020B0503020102020204" pitchFamily="34" charset="0"/>
              </a:rPr>
              <a:t>and the officer? </a:t>
            </a:r>
          </a:p>
        </p:txBody>
      </p:sp>
      <p:sp>
        <p:nvSpPr>
          <p:cNvPr id="7" name="TextBox 6">
            <a:extLst>
              <a:ext uri="{FF2B5EF4-FFF2-40B4-BE49-F238E27FC236}">
                <a16:creationId xmlns:a16="http://schemas.microsoft.com/office/drawing/2014/main" id="{9E1B8925-7D7F-4E0F-9E6B-AEC0C6A45E1C}"/>
              </a:ext>
            </a:extLst>
          </p:cNvPr>
          <p:cNvSpPr txBox="1"/>
          <p:nvPr/>
        </p:nvSpPr>
        <p:spPr>
          <a:xfrm>
            <a:off x="377759" y="229950"/>
            <a:ext cx="10069417" cy="6463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Law Enforcement Scenario 1</a:t>
            </a:r>
          </a:p>
        </p:txBody>
      </p:sp>
    </p:spTree>
    <p:extLst>
      <p:ext uri="{BB962C8B-B14F-4D97-AF65-F5344CB8AC3E}">
        <p14:creationId xmlns:p14="http://schemas.microsoft.com/office/powerpoint/2010/main" val="2817599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5FC6CB-8E54-44CD-B282-92DD2ABB03DB}"/>
              </a:ext>
            </a:extLst>
          </p:cNvPr>
          <p:cNvSpPr txBox="1">
            <a:spLocks/>
          </p:cNvSpPr>
          <p:nvPr/>
        </p:nvSpPr>
        <p:spPr>
          <a:xfrm>
            <a:off x="613272" y="1099550"/>
            <a:ext cx="10850880" cy="51509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80000"/>
              </a:lnSpc>
              <a:spcAft>
                <a:spcPts val="1200"/>
              </a:spcAft>
            </a:pPr>
            <a:r>
              <a:rPr lang="en-US" sz="2600" b="1" dirty="0">
                <a:solidFill>
                  <a:srgbClr val="002060"/>
                </a:solidFill>
                <a:latin typeface="Franklin Gothic Book" panose="020B0503020102020204" pitchFamily="34" charset="0"/>
              </a:rPr>
              <a:t>You are the senior attorney in night arraignments on Saturday night and are about to arraign your twentieth case. As paperwork is being passed to the judge the bridge officer says “just a heads up, the next character has a lot of family in the court so be careful about what you say. You know how those people are and we don’t want to have to deal with them acting crazy in the hallways.” The bridge officer’s comments were loud enough to be heard by the rookie prosecutor shadowing you, the defense attorney, court reporter, and the judge. </a:t>
            </a:r>
          </a:p>
          <a:p>
            <a:pPr marL="514350" indent="-514350">
              <a:lnSpc>
                <a:spcPct val="80000"/>
              </a:lnSpc>
              <a:spcAft>
                <a:spcPts val="1200"/>
              </a:spcAft>
              <a:buFont typeface="+mj-lt"/>
              <a:buAutoNum type="arabicPeriod"/>
            </a:pPr>
            <a:r>
              <a:rPr lang="en-US" sz="2600" b="1" dirty="0">
                <a:solidFill>
                  <a:srgbClr val="002060"/>
                </a:solidFill>
                <a:latin typeface="Franklin Gothic Book" panose="020B0503020102020204" pitchFamily="34" charset="0"/>
              </a:rPr>
              <a:t>How do you respond to the bridge officer? </a:t>
            </a:r>
          </a:p>
          <a:p>
            <a:pPr marL="514350" lvl="0" indent="-514350">
              <a:lnSpc>
                <a:spcPct val="80000"/>
              </a:lnSpc>
              <a:spcAft>
                <a:spcPts val="1200"/>
              </a:spcAft>
              <a:buFont typeface="+mj-lt"/>
              <a:buAutoNum type="arabicPeriod"/>
            </a:pPr>
            <a:r>
              <a:rPr lang="en-US" sz="2600" b="1" dirty="0">
                <a:solidFill>
                  <a:srgbClr val="002060"/>
                </a:solidFill>
                <a:latin typeface="Franklin Gothic Book" panose="020B0503020102020204" pitchFamily="34" charset="0"/>
              </a:rPr>
              <a:t>Assume you chose not to respond, and the rookie prosecutor asks why you didn’t say anything. What do you tell him/her? </a:t>
            </a:r>
          </a:p>
          <a:p>
            <a:pPr marL="514350" lvl="0" indent="-514350">
              <a:lnSpc>
                <a:spcPct val="80000"/>
              </a:lnSpc>
              <a:spcAft>
                <a:spcPts val="1200"/>
              </a:spcAft>
              <a:buFont typeface="+mj-lt"/>
              <a:buAutoNum type="arabicPeriod"/>
            </a:pPr>
            <a:r>
              <a:rPr lang="en-US" sz="2600" b="1" dirty="0">
                <a:solidFill>
                  <a:srgbClr val="002060"/>
                </a:solidFill>
                <a:latin typeface="Franklin Gothic Book" panose="020B0503020102020204" pitchFamily="34" charset="0"/>
              </a:rPr>
              <a:t>How does the bridge officer’s comment affect how you proceed with the arraignment?</a:t>
            </a:r>
          </a:p>
        </p:txBody>
      </p:sp>
      <p:sp>
        <p:nvSpPr>
          <p:cNvPr id="7" name="TextBox 6">
            <a:extLst>
              <a:ext uri="{FF2B5EF4-FFF2-40B4-BE49-F238E27FC236}">
                <a16:creationId xmlns:a16="http://schemas.microsoft.com/office/drawing/2014/main" id="{8D7F4D8C-0171-45B7-ADC1-609695797847}"/>
              </a:ext>
            </a:extLst>
          </p:cNvPr>
          <p:cNvSpPr txBox="1"/>
          <p:nvPr/>
        </p:nvSpPr>
        <p:spPr>
          <a:xfrm>
            <a:off x="377759" y="229950"/>
            <a:ext cx="10069417" cy="6463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Law Enforcement Scenario 2</a:t>
            </a:r>
          </a:p>
        </p:txBody>
      </p:sp>
    </p:spTree>
    <p:extLst>
      <p:ext uri="{BB962C8B-B14F-4D97-AF65-F5344CB8AC3E}">
        <p14:creationId xmlns:p14="http://schemas.microsoft.com/office/powerpoint/2010/main" val="106800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5FC6CB-8E54-44CD-B282-92DD2ABB03DB}"/>
              </a:ext>
            </a:extLst>
          </p:cNvPr>
          <p:cNvSpPr txBox="1">
            <a:spLocks/>
          </p:cNvSpPr>
          <p:nvPr/>
        </p:nvSpPr>
        <p:spPr>
          <a:xfrm>
            <a:off x="613272" y="1283157"/>
            <a:ext cx="10850880" cy="4560470"/>
          </a:xfrm>
          <a:prstGeom prst="rect">
            <a:avLst/>
          </a:prstGeom>
        </p:spPr>
        <p:txBody>
          <a:bodyPr vert="horz" lIns="91440" tIns="45720" rIns="91440" bIns="45720" rtlCol="0">
            <a:noAutofit/>
          </a:bodyPr>
          <a:lstStyle>
            <a:defPPr>
              <a:defRPr lang="en-US"/>
            </a:defPPr>
            <a:lvl1pPr indent="0">
              <a:lnSpc>
                <a:spcPct val="80000"/>
              </a:lnSpc>
              <a:spcBef>
                <a:spcPts val="1000"/>
              </a:spcBef>
              <a:spcAft>
                <a:spcPts val="1200"/>
              </a:spcAft>
              <a:buFont typeface="Arial" panose="020B0604020202020204" pitchFamily="34" charset="0"/>
              <a:buNone/>
              <a:defRPr sz="2600" b="1">
                <a:solidFill>
                  <a:srgbClr val="002060"/>
                </a:solidFill>
                <a:latin typeface="Franklin Gothic Book" panose="020B0503020102020204" pitchFamily="34" charset="0"/>
              </a:defRPr>
            </a:lvl1pPr>
            <a:lvl2pPr indent="0">
              <a:lnSpc>
                <a:spcPct val="90000"/>
              </a:lnSpc>
              <a:spcBef>
                <a:spcPts val="500"/>
              </a:spcBef>
              <a:buFont typeface="Arial" panose="020B0604020202020204" pitchFamily="34" charset="0"/>
              <a:buNone/>
              <a:defRPr sz="2800"/>
            </a:lvl2pPr>
            <a:lvl3pPr indent="0">
              <a:lnSpc>
                <a:spcPct val="90000"/>
              </a:lnSpc>
              <a:spcBef>
                <a:spcPts val="500"/>
              </a:spcBef>
              <a:buFont typeface="Arial" panose="020B0604020202020204" pitchFamily="34" charset="0"/>
              <a:buNone/>
              <a:defRPr sz="2400"/>
            </a:lvl3pPr>
            <a:lvl4pPr indent="0">
              <a:lnSpc>
                <a:spcPct val="90000"/>
              </a:lnSpc>
              <a:spcBef>
                <a:spcPts val="500"/>
              </a:spcBef>
              <a:buFont typeface="Arial" panose="020B0604020202020204" pitchFamily="34" charset="0"/>
              <a:buNone/>
              <a:defRPr sz="2000"/>
            </a:lvl4pPr>
            <a:lvl5pPr indent="0">
              <a:lnSpc>
                <a:spcPct val="90000"/>
              </a:lnSpc>
              <a:spcBef>
                <a:spcPts val="500"/>
              </a:spcBef>
              <a:buFont typeface="Arial" panose="020B0604020202020204" pitchFamily="34" charset="0"/>
              <a:buNone/>
              <a:defRPr sz="2000"/>
            </a:lvl5pPr>
            <a:lvl6pPr indent="0">
              <a:lnSpc>
                <a:spcPct val="90000"/>
              </a:lnSpc>
              <a:spcBef>
                <a:spcPts val="500"/>
              </a:spcBef>
              <a:buFont typeface="Arial" panose="020B0604020202020204" pitchFamily="34" charset="0"/>
              <a:buNone/>
              <a:defRPr sz="2000"/>
            </a:lvl6pPr>
            <a:lvl7pPr indent="0">
              <a:lnSpc>
                <a:spcPct val="90000"/>
              </a:lnSpc>
              <a:spcBef>
                <a:spcPts val="500"/>
              </a:spcBef>
              <a:buFont typeface="Arial" panose="020B0604020202020204" pitchFamily="34" charset="0"/>
              <a:buNone/>
              <a:defRPr sz="2000"/>
            </a:lvl7pPr>
            <a:lvl8pPr indent="0">
              <a:lnSpc>
                <a:spcPct val="90000"/>
              </a:lnSpc>
              <a:spcBef>
                <a:spcPts val="500"/>
              </a:spcBef>
              <a:buFont typeface="Arial" panose="020B0604020202020204" pitchFamily="34" charset="0"/>
              <a:buNone/>
              <a:defRPr sz="2000"/>
            </a:lvl8pPr>
            <a:lvl9pPr indent="0">
              <a:lnSpc>
                <a:spcPct val="90000"/>
              </a:lnSpc>
              <a:spcBef>
                <a:spcPts val="500"/>
              </a:spcBef>
              <a:buFont typeface="Arial" panose="020B0604020202020204" pitchFamily="34" charset="0"/>
              <a:buNone/>
              <a:defRPr sz="2000"/>
            </a:lvl9pPr>
          </a:lstStyle>
          <a:p>
            <a:r>
              <a:rPr lang="en-US" dirty="0"/>
              <a:t>During one of your first shifts in the complaint room, you write up a misdemeanor assault resulting from a fight between two 19-year-old men. There is an 18-yo co-accused charged with acting in concert, who was not a direct participant in the fight. You are not clear what the reason was for this arrest and begin to question the arresting officer to determine whether there was probable cause for the 18-year old’s arrest. The officer gets annoyed by your questions and blurts out, “What’s the big deal here? Just write it up as I told you and let the courts sort it all out.”</a:t>
            </a:r>
          </a:p>
          <a:p>
            <a:pPr marL="514350" indent="-514350">
              <a:buFont typeface="+mj-lt"/>
              <a:buAutoNum type="arabicPeriod"/>
            </a:pPr>
            <a:r>
              <a:rPr lang="en-US" dirty="0"/>
              <a:t>Should you respond to the officer?</a:t>
            </a:r>
          </a:p>
          <a:p>
            <a:pPr marL="514350" indent="-514350">
              <a:buFont typeface="+mj-lt"/>
              <a:buAutoNum type="arabicPeriod"/>
            </a:pPr>
            <a:r>
              <a:rPr lang="en-US" dirty="0"/>
              <a:t>If so, what would you say?</a:t>
            </a:r>
          </a:p>
          <a:p>
            <a:pPr marL="514350" indent="-514350">
              <a:buFont typeface="+mj-lt"/>
              <a:buAutoNum type="arabicPeriod"/>
            </a:pPr>
            <a:r>
              <a:rPr lang="en-US" dirty="0"/>
              <a:t>Would you consult with a supervisor before responding to the officer?</a:t>
            </a:r>
          </a:p>
        </p:txBody>
      </p:sp>
      <p:sp>
        <p:nvSpPr>
          <p:cNvPr id="7" name="TextBox 6">
            <a:extLst>
              <a:ext uri="{FF2B5EF4-FFF2-40B4-BE49-F238E27FC236}">
                <a16:creationId xmlns:a16="http://schemas.microsoft.com/office/drawing/2014/main" id="{8D7F4D8C-0171-45B7-ADC1-609695797847}"/>
              </a:ext>
            </a:extLst>
          </p:cNvPr>
          <p:cNvSpPr txBox="1"/>
          <p:nvPr/>
        </p:nvSpPr>
        <p:spPr>
          <a:xfrm>
            <a:off x="377759" y="229950"/>
            <a:ext cx="10069417" cy="6463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Complaint Room Scenario 1</a:t>
            </a:r>
          </a:p>
        </p:txBody>
      </p:sp>
    </p:spTree>
    <p:extLst>
      <p:ext uri="{BB962C8B-B14F-4D97-AF65-F5344CB8AC3E}">
        <p14:creationId xmlns:p14="http://schemas.microsoft.com/office/powerpoint/2010/main" val="2751910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11AEE6-122F-4D2B-A5E1-82F8B691E8F7}"/>
              </a:ext>
            </a:extLst>
          </p:cNvPr>
          <p:cNvSpPr/>
          <p:nvPr/>
        </p:nvSpPr>
        <p:spPr>
          <a:xfrm>
            <a:off x="9199084" y="1"/>
            <a:ext cx="2992916" cy="43513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7629E-A481-47B0-A07D-BCDBD8186777}"/>
              </a:ext>
            </a:extLst>
          </p:cNvPr>
          <p:cNvSpPr/>
          <p:nvPr/>
        </p:nvSpPr>
        <p:spPr>
          <a:xfrm>
            <a:off x="9042948" y="173422"/>
            <a:ext cx="2992916" cy="4351338"/>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rosecution.org">
            <a:extLst>
              <a:ext uri="{FF2B5EF4-FFF2-40B4-BE49-F238E27FC236}">
                <a16:creationId xmlns:a16="http://schemas.microsoft.com/office/drawing/2014/main" id="{89CE38AB-2425-4BD6-9EEF-10E0F202A1E7}"/>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11" name="Rectangle 10">
            <a:extLst>
              <a:ext uri="{FF2B5EF4-FFF2-40B4-BE49-F238E27FC236}">
                <a16:creationId xmlns:a16="http://schemas.microsoft.com/office/drawing/2014/main" id="{60C38DDF-3F36-43E6-BC86-0CFCB16376C0}"/>
              </a:ext>
            </a:extLst>
          </p:cNvPr>
          <p:cNvSpPr/>
          <p:nvPr/>
        </p:nvSpPr>
        <p:spPr>
          <a:xfrm>
            <a:off x="8887326" y="457201"/>
            <a:ext cx="2823823" cy="40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5FC6CB-8E54-44CD-B282-92DD2ABB03DB}"/>
              </a:ext>
            </a:extLst>
          </p:cNvPr>
          <p:cNvSpPr txBox="1">
            <a:spLocks/>
          </p:cNvSpPr>
          <p:nvPr/>
        </p:nvSpPr>
        <p:spPr>
          <a:xfrm>
            <a:off x="613272" y="1242646"/>
            <a:ext cx="10850880" cy="4641493"/>
          </a:xfrm>
          <a:prstGeom prst="rect">
            <a:avLst/>
          </a:prstGeom>
        </p:spPr>
        <p:txBody>
          <a:bodyPr vert="horz" lIns="91440" tIns="45720" rIns="91440" bIns="45720" rtlCol="0">
            <a:noAutofit/>
          </a:bodyPr>
          <a:lstStyle>
            <a:defPPr>
              <a:defRPr lang="en-US"/>
            </a:defPPr>
            <a:lvl1pPr indent="0">
              <a:lnSpc>
                <a:spcPct val="80000"/>
              </a:lnSpc>
              <a:spcBef>
                <a:spcPts val="1000"/>
              </a:spcBef>
              <a:spcAft>
                <a:spcPts val="1200"/>
              </a:spcAft>
              <a:buFont typeface="Arial" panose="020B0604020202020204" pitchFamily="34" charset="0"/>
              <a:buNone/>
              <a:defRPr sz="2600" b="1">
                <a:solidFill>
                  <a:srgbClr val="002060"/>
                </a:solidFill>
                <a:latin typeface="Franklin Gothic Book" panose="020B0503020102020204" pitchFamily="34" charset="0"/>
              </a:defRPr>
            </a:lvl1pPr>
            <a:lvl2pPr indent="0">
              <a:lnSpc>
                <a:spcPct val="90000"/>
              </a:lnSpc>
              <a:spcBef>
                <a:spcPts val="500"/>
              </a:spcBef>
              <a:buFont typeface="Arial" panose="020B0604020202020204" pitchFamily="34" charset="0"/>
              <a:buNone/>
              <a:defRPr sz="2800"/>
            </a:lvl2pPr>
            <a:lvl3pPr indent="0">
              <a:lnSpc>
                <a:spcPct val="90000"/>
              </a:lnSpc>
              <a:spcBef>
                <a:spcPts val="500"/>
              </a:spcBef>
              <a:buFont typeface="Arial" panose="020B0604020202020204" pitchFamily="34" charset="0"/>
              <a:buNone/>
              <a:defRPr sz="2400"/>
            </a:lvl3pPr>
            <a:lvl4pPr indent="0">
              <a:lnSpc>
                <a:spcPct val="90000"/>
              </a:lnSpc>
              <a:spcBef>
                <a:spcPts val="500"/>
              </a:spcBef>
              <a:buFont typeface="Arial" panose="020B0604020202020204" pitchFamily="34" charset="0"/>
              <a:buNone/>
              <a:defRPr sz="2000"/>
            </a:lvl4pPr>
            <a:lvl5pPr indent="0">
              <a:lnSpc>
                <a:spcPct val="90000"/>
              </a:lnSpc>
              <a:spcBef>
                <a:spcPts val="500"/>
              </a:spcBef>
              <a:buFont typeface="Arial" panose="020B0604020202020204" pitchFamily="34" charset="0"/>
              <a:buNone/>
              <a:defRPr sz="2000"/>
            </a:lvl5pPr>
            <a:lvl6pPr indent="0">
              <a:lnSpc>
                <a:spcPct val="90000"/>
              </a:lnSpc>
              <a:spcBef>
                <a:spcPts val="500"/>
              </a:spcBef>
              <a:buFont typeface="Arial" panose="020B0604020202020204" pitchFamily="34" charset="0"/>
              <a:buNone/>
              <a:defRPr sz="2000"/>
            </a:lvl6pPr>
            <a:lvl7pPr indent="0">
              <a:lnSpc>
                <a:spcPct val="90000"/>
              </a:lnSpc>
              <a:spcBef>
                <a:spcPts val="500"/>
              </a:spcBef>
              <a:buFont typeface="Arial" panose="020B0604020202020204" pitchFamily="34" charset="0"/>
              <a:buNone/>
              <a:defRPr sz="2000"/>
            </a:lvl7pPr>
            <a:lvl8pPr indent="0">
              <a:lnSpc>
                <a:spcPct val="90000"/>
              </a:lnSpc>
              <a:spcBef>
                <a:spcPts val="500"/>
              </a:spcBef>
              <a:buFont typeface="Arial" panose="020B0604020202020204" pitchFamily="34" charset="0"/>
              <a:buNone/>
              <a:defRPr sz="2000"/>
            </a:lvl8pPr>
            <a:lvl9pPr indent="0">
              <a:lnSpc>
                <a:spcPct val="90000"/>
              </a:lnSpc>
              <a:spcBef>
                <a:spcPts val="500"/>
              </a:spcBef>
              <a:buFont typeface="Arial" panose="020B0604020202020204" pitchFamily="34" charset="0"/>
              <a:buNone/>
              <a:defRPr sz="2000"/>
            </a:lvl9pPr>
          </a:lstStyle>
          <a:p>
            <a:r>
              <a:rPr lang="en-US" dirty="0"/>
              <a:t>During your first night shift in the complaint room, you are writing up a petit larceny where a woman was stealing baby formula from a local drug store. When you take the complaint to your supervisor for approval, he tells you to add a robbery charge since the accused used force when pushing past the security officer. You were hoping to convince your supervisor to decline to prosecute because you do not believe that the facts of this case warrant a felony charge. </a:t>
            </a:r>
          </a:p>
          <a:p>
            <a:pPr marL="514350" indent="-514350">
              <a:buFont typeface="+mj-lt"/>
              <a:buAutoNum type="arabicPeriod"/>
            </a:pPr>
            <a:r>
              <a:rPr lang="en-US" dirty="0"/>
              <a:t>How do you respond to your supervisor?</a:t>
            </a:r>
          </a:p>
          <a:p>
            <a:pPr marL="514350" indent="-514350">
              <a:buFont typeface="+mj-lt"/>
              <a:buAutoNum type="arabicPeriod"/>
            </a:pPr>
            <a:r>
              <a:rPr lang="en-US" dirty="0"/>
              <a:t>What do you do if your supervisor tells you to continue drafting the complaint as instructed?</a:t>
            </a:r>
          </a:p>
        </p:txBody>
      </p:sp>
      <p:sp>
        <p:nvSpPr>
          <p:cNvPr id="7" name="TextBox 6">
            <a:extLst>
              <a:ext uri="{FF2B5EF4-FFF2-40B4-BE49-F238E27FC236}">
                <a16:creationId xmlns:a16="http://schemas.microsoft.com/office/drawing/2014/main" id="{8D7F4D8C-0171-45B7-ADC1-609695797847}"/>
              </a:ext>
            </a:extLst>
          </p:cNvPr>
          <p:cNvSpPr txBox="1"/>
          <p:nvPr/>
        </p:nvSpPr>
        <p:spPr>
          <a:xfrm>
            <a:off x="377759" y="229950"/>
            <a:ext cx="10069417" cy="646331"/>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chemeClr val="tx2"/>
                </a:solidFill>
                <a:latin typeface="Franklin Gothic Book" panose="020B0503020102020204" pitchFamily="34" charset="0"/>
              </a:defRPr>
            </a:lvl1pPr>
          </a:lstStyle>
          <a:p>
            <a:r>
              <a:rPr lang="en-US" dirty="0"/>
              <a:t>Complaint Room Scenario 2</a:t>
            </a:r>
          </a:p>
        </p:txBody>
      </p:sp>
    </p:spTree>
    <p:extLst>
      <p:ext uri="{BB962C8B-B14F-4D97-AF65-F5344CB8AC3E}">
        <p14:creationId xmlns:p14="http://schemas.microsoft.com/office/powerpoint/2010/main" val="3722211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334AC-5EAB-4181-BCDD-790BBB257319}"/>
              </a:ext>
            </a:extLst>
          </p:cNvPr>
          <p:cNvSpPr/>
          <p:nvPr/>
        </p:nvSpPr>
        <p:spPr>
          <a:xfrm>
            <a:off x="0" y="0"/>
            <a:ext cx="12192000"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4703F8-A9A2-43A2-B9E3-6348551C5A22}"/>
              </a:ext>
            </a:extLst>
          </p:cNvPr>
          <p:cNvSpPr/>
          <p:nvPr/>
        </p:nvSpPr>
        <p:spPr>
          <a:xfrm>
            <a:off x="156117" y="215954"/>
            <a:ext cx="11879747" cy="6461554"/>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002060"/>
              </a:solidFill>
            </a:endParaRPr>
          </a:p>
        </p:txBody>
      </p:sp>
      <p:pic>
        <p:nvPicPr>
          <p:cNvPr id="5" name="Picture 4">
            <a:extLst>
              <a:ext uri="{FF2B5EF4-FFF2-40B4-BE49-F238E27FC236}">
                <a16:creationId xmlns:a16="http://schemas.microsoft.com/office/drawing/2014/main" id="{24875FC5-9C1E-433C-9644-3B1AB74741C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96" t="6850" r="6887" b="6579"/>
          <a:stretch/>
        </p:blipFill>
        <p:spPr>
          <a:xfrm>
            <a:off x="692547" y="1612274"/>
            <a:ext cx="10806886" cy="3668914"/>
          </a:xfrm>
          <a:prstGeom prst="rect">
            <a:avLst/>
          </a:prstGeom>
        </p:spPr>
      </p:pic>
    </p:spTree>
    <p:extLst>
      <p:ext uri="{BB962C8B-B14F-4D97-AF65-F5344CB8AC3E}">
        <p14:creationId xmlns:p14="http://schemas.microsoft.com/office/powerpoint/2010/main" val="1207928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B74395-9931-423E-A85B-D1AEA4D786AD}"/>
              </a:ext>
            </a:extLst>
          </p:cNvPr>
          <p:cNvSpPr/>
          <p:nvPr/>
        </p:nvSpPr>
        <p:spPr>
          <a:xfrm>
            <a:off x="0" y="0"/>
            <a:ext cx="12192000" cy="4252511"/>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A05FAF-BB75-4FA5-ADBF-3517284CA645}"/>
              </a:ext>
            </a:extLst>
          </p:cNvPr>
          <p:cNvSpPr>
            <a:spLocks noGrp="1"/>
          </p:cNvSpPr>
          <p:nvPr>
            <p:ph type="ctrTitle"/>
          </p:nvPr>
        </p:nvSpPr>
        <p:spPr>
          <a:xfrm>
            <a:off x="1524000" y="932455"/>
            <a:ext cx="9144000" cy="2387600"/>
          </a:xfrm>
        </p:spPr>
        <p:txBody>
          <a:bodyPr anchor="ctr"/>
          <a:lstStyle/>
          <a:p>
            <a:r>
              <a:rPr lang="en-US" b="1" dirty="0"/>
              <a:t>PROCEDURAL JUSTICE FOR PROSECUTORS</a:t>
            </a:r>
          </a:p>
        </p:txBody>
      </p:sp>
      <p:sp>
        <p:nvSpPr>
          <p:cNvPr id="3" name="Subtitle 2">
            <a:extLst>
              <a:ext uri="{FF2B5EF4-FFF2-40B4-BE49-F238E27FC236}">
                <a16:creationId xmlns:a16="http://schemas.microsoft.com/office/drawing/2014/main" id="{4F6F75EB-E23B-482B-B928-A8D8E10E29AD}"/>
              </a:ext>
            </a:extLst>
          </p:cNvPr>
          <p:cNvSpPr>
            <a:spLocks noGrp="1"/>
          </p:cNvSpPr>
          <p:nvPr>
            <p:ph type="subTitle" idx="1"/>
          </p:nvPr>
        </p:nvSpPr>
        <p:spPr>
          <a:xfrm>
            <a:off x="1524000" y="4546993"/>
            <a:ext cx="9144000" cy="1655762"/>
          </a:xfrm>
        </p:spPr>
        <p:txBody>
          <a:bodyPr anchor="ctr">
            <a:normAutofit/>
          </a:bodyPr>
          <a:lstStyle/>
          <a:p>
            <a:r>
              <a:rPr lang="en-US" sz="8000" dirty="0"/>
              <a:t>THANK YOU!</a:t>
            </a:r>
          </a:p>
        </p:txBody>
      </p:sp>
      <p:pic>
        <p:nvPicPr>
          <p:cNvPr id="10" name="Picture 9" descr="prosecution.org">
            <a:extLst>
              <a:ext uri="{FF2B5EF4-FFF2-40B4-BE49-F238E27FC236}">
                <a16:creationId xmlns:a16="http://schemas.microsoft.com/office/drawing/2014/main" id="{6C67845E-D176-45A1-A09B-1C61EF7F0276}"/>
              </a:ext>
            </a:extLst>
          </p:cNvPr>
          <p:cNvPicPr/>
          <p:nvPr/>
        </p:nvPicPr>
        <p:blipFill rotWithShape="1">
          <a:blip r:embed="rId2">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Tree>
    <p:extLst>
      <p:ext uri="{BB962C8B-B14F-4D97-AF65-F5344CB8AC3E}">
        <p14:creationId xmlns:p14="http://schemas.microsoft.com/office/powerpoint/2010/main" val="388212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F26F21-4267-475E-BAE9-392C1A259B7E}"/>
              </a:ext>
            </a:extLst>
          </p:cNvPr>
          <p:cNvSpPr/>
          <p:nvPr/>
        </p:nvSpPr>
        <p:spPr>
          <a:xfrm>
            <a:off x="1994052" y="3429000"/>
            <a:ext cx="10197947" cy="3429000"/>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2" name="TextBox 1">
            <a:extLst>
              <a:ext uri="{FF2B5EF4-FFF2-40B4-BE49-F238E27FC236}">
                <a16:creationId xmlns:a16="http://schemas.microsoft.com/office/drawing/2014/main" id="{3E07DB97-95D1-42E2-AFFA-68A275F24F8C}"/>
              </a:ext>
            </a:extLst>
          </p:cNvPr>
          <p:cNvSpPr txBox="1"/>
          <p:nvPr/>
        </p:nvSpPr>
        <p:spPr>
          <a:xfrm>
            <a:off x="613272" y="862149"/>
            <a:ext cx="10973482" cy="1754326"/>
          </a:xfrm>
          <a:prstGeom prst="rect">
            <a:avLst/>
          </a:prstGeom>
          <a:noFill/>
        </p:spPr>
        <p:txBody>
          <a:bodyPr wrap="square" rtlCol="0">
            <a:spAutoFit/>
          </a:bodyPr>
          <a:lstStyle>
            <a:defPPr>
              <a:defRPr lang="en-US"/>
            </a:defPPr>
            <a:lvl1pPr algn="ctr">
              <a:defRPr sz="7200" b="1">
                <a:solidFill>
                  <a:schemeClr val="tx2"/>
                </a:solidFill>
                <a:latin typeface="Franklin Gothic Book" panose="020B0503020102020204" pitchFamily="34" charset="0"/>
              </a:defRPr>
            </a:lvl1pPr>
          </a:lstStyle>
          <a:p>
            <a:r>
              <a:rPr lang="en-US" sz="5400" dirty="0"/>
              <a:t>HOW DOES THIS VIDEO RELATE TO YOUR JOB AS A PROSECUTOR?</a:t>
            </a:r>
          </a:p>
        </p:txBody>
      </p:sp>
      <p:sp>
        <p:nvSpPr>
          <p:cNvPr id="12" name="TextBox 11">
            <a:extLst>
              <a:ext uri="{FF2B5EF4-FFF2-40B4-BE49-F238E27FC236}">
                <a16:creationId xmlns:a16="http://schemas.microsoft.com/office/drawing/2014/main" id="{033DD15C-6547-40F8-88A3-9F37C5553588}"/>
              </a:ext>
            </a:extLst>
          </p:cNvPr>
          <p:cNvSpPr txBox="1"/>
          <p:nvPr/>
        </p:nvSpPr>
        <p:spPr>
          <a:xfrm>
            <a:off x="2451568" y="4112448"/>
            <a:ext cx="9282914" cy="2062103"/>
          </a:xfrm>
          <a:prstGeom prst="rect">
            <a:avLst/>
          </a:prstGeom>
          <a:noFill/>
        </p:spPr>
        <p:txBody>
          <a:bodyPr wrap="square" rtlCol="0" anchor="ctr">
            <a:spAutoFit/>
          </a:bodyPr>
          <a:lstStyle/>
          <a:p>
            <a:pPr algn="ctr"/>
            <a:r>
              <a:rPr lang="en-US" sz="3200" dirty="0"/>
              <a:t>“</a:t>
            </a:r>
            <a:r>
              <a:rPr lang="en-US" sz="3200" i="1" dirty="0"/>
              <a:t>The negotiation of a plea bargain, rather than the unfolding of a trial, is almost always the critical point for a defendant…It is the criminal justice system.</a:t>
            </a:r>
            <a:r>
              <a:rPr lang="en-US" sz="3200" dirty="0"/>
              <a:t>” </a:t>
            </a:r>
          </a:p>
          <a:p>
            <a:pPr algn="ctr"/>
            <a:r>
              <a:rPr lang="en-US" sz="3200" dirty="0"/>
              <a:t>– Justice Anthony Kennedy</a:t>
            </a:r>
          </a:p>
        </p:txBody>
      </p:sp>
    </p:spTree>
    <p:extLst>
      <p:ext uri="{BB962C8B-B14F-4D97-AF65-F5344CB8AC3E}">
        <p14:creationId xmlns:p14="http://schemas.microsoft.com/office/powerpoint/2010/main" val="123181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334AC-5EAB-4181-BCDD-790BBB257319}"/>
              </a:ext>
            </a:extLst>
          </p:cNvPr>
          <p:cNvSpPr/>
          <p:nvPr/>
        </p:nvSpPr>
        <p:spPr>
          <a:xfrm>
            <a:off x="0" y="0"/>
            <a:ext cx="12192000"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4703F8-A9A2-43A2-B9E3-6348551C5A22}"/>
              </a:ext>
            </a:extLst>
          </p:cNvPr>
          <p:cNvSpPr/>
          <p:nvPr/>
        </p:nvSpPr>
        <p:spPr>
          <a:xfrm>
            <a:off x="156117" y="173422"/>
            <a:ext cx="11879747" cy="6461554"/>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a:hlinkClick r:id="" action="ppaction://media"/>
            <a:extLst>
              <a:ext uri="{FF2B5EF4-FFF2-40B4-BE49-F238E27FC236}">
                <a16:creationId xmlns:a16="http://schemas.microsoft.com/office/drawing/2014/main" id="{EAAFA3BB-934D-4C92-A505-F72C3D7F072D}"/>
              </a:ext>
            </a:extLst>
          </p:cNvPr>
          <p:cNvPicPr>
            <a:picLocks noRot="1" noChangeAspect="1"/>
          </p:cNvPicPr>
          <p:nvPr>
            <a:videoFile r:link="rId1"/>
          </p:nvPr>
        </p:nvPicPr>
        <p:blipFill>
          <a:blip r:embed="rId4"/>
          <a:stretch>
            <a:fillRect/>
          </a:stretch>
        </p:blipFill>
        <p:spPr>
          <a:xfrm>
            <a:off x="939801" y="528638"/>
            <a:ext cx="10312398" cy="5800724"/>
          </a:xfrm>
          <a:prstGeom prst="rect">
            <a:avLst/>
          </a:prstGeom>
        </p:spPr>
      </p:pic>
      <p:pic>
        <p:nvPicPr>
          <p:cNvPr id="5" name="Picture 4" descr="prosecution.org">
            <a:extLst>
              <a:ext uri="{FF2B5EF4-FFF2-40B4-BE49-F238E27FC236}">
                <a16:creationId xmlns:a16="http://schemas.microsoft.com/office/drawing/2014/main" id="{BBC21BC6-54C9-4500-B423-C2DE535BC16C}"/>
              </a:ext>
            </a:extLst>
          </p:cNvPr>
          <p:cNvPicPr/>
          <p:nvPr/>
        </p:nvPicPr>
        <p:blipFill rotWithShape="1">
          <a:blip r:embed="rId5">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Tree>
    <p:extLst>
      <p:ext uri="{BB962C8B-B14F-4D97-AF65-F5344CB8AC3E}">
        <p14:creationId xmlns:p14="http://schemas.microsoft.com/office/powerpoint/2010/main" val="346091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F26F21-4267-475E-BAE9-392C1A259B7E}"/>
              </a:ext>
            </a:extLst>
          </p:cNvPr>
          <p:cNvSpPr/>
          <p:nvPr/>
        </p:nvSpPr>
        <p:spPr>
          <a:xfrm>
            <a:off x="1994052" y="3429000"/>
            <a:ext cx="10197947" cy="3429000"/>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2" name="TextBox 1">
            <a:extLst>
              <a:ext uri="{FF2B5EF4-FFF2-40B4-BE49-F238E27FC236}">
                <a16:creationId xmlns:a16="http://schemas.microsoft.com/office/drawing/2014/main" id="{3E07DB97-95D1-42E2-AFFA-68A275F24F8C}"/>
              </a:ext>
            </a:extLst>
          </p:cNvPr>
          <p:cNvSpPr txBox="1"/>
          <p:nvPr/>
        </p:nvSpPr>
        <p:spPr>
          <a:xfrm>
            <a:off x="613272" y="862149"/>
            <a:ext cx="10973482" cy="1754326"/>
          </a:xfrm>
          <a:prstGeom prst="rect">
            <a:avLst/>
          </a:prstGeom>
          <a:noFill/>
        </p:spPr>
        <p:txBody>
          <a:bodyPr wrap="square" rtlCol="0">
            <a:spAutoFit/>
          </a:bodyPr>
          <a:lstStyle>
            <a:defPPr>
              <a:defRPr lang="en-US"/>
            </a:defPPr>
            <a:lvl1pPr algn="ctr">
              <a:defRPr sz="8000" b="1">
                <a:solidFill>
                  <a:schemeClr val="tx2"/>
                </a:solidFill>
                <a:latin typeface="Franklin Gothic Book" panose="020B0503020102020204" pitchFamily="34" charset="0"/>
              </a:defRPr>
            </a:lvl1pPr>
          </a:lstStyle>
          <a:p>
            <a:r>
              <a:rPr lang="en-US" sz="5400" dirty="0"/>
              <a:t>DOES THIS VIDEO CHANGE YOUR ANSWER?</a:t>
            </a:r>
          </a:p>
        </p:txBody>
      </p:sp>
      <p:sp>
        <p:nvSpPr>
          <p:cNvPr id="12" name="TextBox 11">
            <a:extLst>
              <a:ext uri="{FF2B5EF4-FFF2-40B4-BE49-F238E27FC236}">
                <a16:creationId xmlns:a16="http://schemas.microsoft.com/office/drawing/2014/main" id="{033DD15C-6547-40F8-88A3-9F37C5553588}"/>
              </a:ext>
            </a:extLst>
          </p:cNvPr>
          <p:cNvSpPr txBox="1"/>
          <p:nvPr/>
        </p:nvSpPr>
        <p:spPr>
          <a:xfrm>
            <a:off x="2451568" y="4543335"/>
            <a:ext cx="9282914" cy="1200329"/>
          </a:xfrm>
          <a:prstGeom prst="rect">
            <a:avLst/>
          </a:prstGeom>
          <a:noFill/>
        </p:spPr>
        <p:txBody>
          <a:bodyPr wrap="square" rtlCol="0" anchor="ctr">
            <a:spAutoFit/>
          </a:bodyPr>
          <a:lstStyle/>
          <a:p>
            <a:pPr algn="ctr"/>
            <a:r>
              <a:rPr lang="en-US" sz="4000" dirty="0"/>
              <a:t>“</a:t>
            </a:r>
            <a:r>
              <a:rPr lang="en-US" sz="4000" i="1" dirty="0"/>
              <a:t>Policing and prosecution go hand in hand.</a:t>
            </a:r>
            <a:r>
              <a:rPr lang="en-US" sz="4000" dirty="0"/>
              <a:t>” </a:t>
            </a:r>
          </a:p>
          <a:p>
            <a:pPr algn="ctr"/>
            <a:r>
              <a:rPr lang="en-US" sz="3200" dirty="0"/>
              <a:t>– Kim Foxx, Cook County State’s Attorney</a:t>
            </a:r>
          </a:p>
        </p:txBody>
      </p:sp>
    </p:spTree>
    <p:extLst>
      <p:ext uri="{BB962C8B-B14F-4D97-AF65-F5344CB8AC3E}">
        <p14:creationId xmlns:p14="http://schemas.microsoft.com/office/powerpoint/2010/main" val="396949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F26F21-4267-475E-BAE9-392C1A259B7E}"/>
              </a:ext>
            </a:extLst>
          </p:cNvPr>
          <p:cNvSpPr/>
          <p:nvPr/>
        </p:nvSpPr>
        <p:spPr>
          <a:xfrm>
            <a:off x="1994052" y="3429000"/>
            <a:ext cx="10197947" cy="3429000"/>
          </a:xfrm>
          <a:prstGeom prst="rect">
            <a:avLst/>
          </a:prstGeom>
          <a:solidFill>
            <a:srgbClr val="E4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secution.org">
            <a:extLst>
              <a:ext uri="{FF2B5EF4-FFF2-40B4-BE49-F238E27FC236}">
                <a16:creationId xmlns:a16="http://schemas.microsoft.com/office/drawing/2014/main" id="{A7186B94-9081-4D10-9174-1BAE8B3B8C54}"/>
              </a:ext>
            </a:extLst>
          </p:cNvPr>
          <p:cNvPicPr/>
          <p:nvPr/>
        </p:nvPicPr>
        <p:blipFill rotWithShape="1">
          <a:blip r:embed="rId3">
            <a:lum bright="70000" contrast="-70000"/>
            <a:extLst>
              <a:ext uri="{28A0092B-C50C-407E-A947-70E740481C1C}">
                <a14:useLocalDpi xmlns:a14="http://schemas.microsoft.com/office/drawing/2010/main" val="0"/>
              </a:ext>
            </a:extLst>
          </a:blip>
          <a:srcRect t="-1" r="57418" b="-1786"/>
          <a:stretch/>
        </p:blipFill>
        <p:spPr bwMode="auto">
          <a:xfrm>
            <a:off x="142246" y="6250504"/>
            <a:ext cx="471026" cy="484741"/>
          </a:xfrm>
          <a:prstGeom prst="rect">
            <a:avLst/>
          </a:prstGeom>
          <a:noFill/>
          <a:ln>
            <a:noFill/>
          </a:ln>
        </p:spPr>
      </p:pic>
      <p:sp>
        <p:nvSpPr>
          <p:cNvPr id="2" name="TextBox 1">
            <a:extLst>
              <a:ext uri="{FF2B5EF4-FFF2-40B4-BE49-F238E27FC236}">
                <a16:creationId xmlns:a16="http://schemas.microsoft.com/office/drawing/2014/main" id="{3E07DB97-95D1-42E2-AFFA-68A275F24F8C}"/>
              </a:ext>
            </a:extLst>
          </p:cNvPr>
          <p:cNvSpPr txBox="1"/>
          <p:nvPr/>
        </p:nvSpPr>
        <p:spPr>
          <a:xfrm>
            <a:off x="613272" y="862149"/>
            <a:ext cx="10973482" cy="2554545"/>
          </a:xfrm>
          <a:prstGeom prst="rect">
            <a:avLst/>
          </a:prstGeom>
          <a:noFill/>
        </p:spPr>
        <p:txBody>
          <a:bodyPr wrap="square" rtlCol="0">
            <a:spAutoFit/>
          </a:bodyPr>
          <a:lstStyle>
            <a:defPPr>
              <a:defRPr lang="en-US"/>
            </a:defPPr>
            <a:lvl1pPr>
              <a:defRPr sz="4400">
                <a:solidFill>
                  <a:schemeClr val="tx2"/>
                </a:solidFill>
                <a:latin typeface="Franklin Gothic Book" panose="020B0503020102020204" pitchFamily="34" charset="0"/>
              </a:defRPr>
            </a:lvl1pPr>
          </a:lstStyle>
          <a:p>
            <a:pPr algn="ctr"/>
            <a:r>
              <a:rPr lang="en-US" sz="8000" b="1" dirty="0"/>
              <a:t>WHAT IS A PROSECUTOR?</a:t>
            </a:r>
          </a:p>
        </p:txBody>
      </p:sp>
    </p:spTree>
    <p:extLst>
      <p:ext uri="{BB962C8B-B14F-4D97-AF65-F5344CB8AC3E}">
        <p14:creationId xmlns:p14="http://schemas.microsoft.com/office/powerpoint/2010/main" val="2188255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FE683765DD374BA4E8BE82114AC223" ma:contentTypeVersion="11" ma:contentTypeDescription="Create a new document." ma:contentTypeScope="" ma:versionID="296f980be836b2411735c1449fdd3b06">
  <xsd:schema xmlns:xsd="http://www.w3.org/2001/XMLSchema" xmlns:xs="http://www.w3.org/2001/XMLSchema" xmlns:p="http://schemas.microsoft.com/office/2006/metadata/properties" xmlns:ns3="1459d30d-ea88-4e45-9a0b-8afd97579a18" xmlns:ns4="b0af39c2-7cb9-47e1-8275-1d5290e36f53" targetNamespace="http://schemas.microsoft.com/office/2006/metadata/properties" ma:root="true" ma:fieldsID="d44979dbc4b29c9ed6b7b2ac97b8ca8e" ns3:_="" ns4:_="">
    <xsd:import namespace="1459d30d-ea88-4e45-9a0b-8afd97579a18"/>
    <xsd:import namespace="b0af39c2-7cb9-47e1-8275-1d5290e36f5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9d30d-ea88-4e45-9a0b-8afd97579a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af39c2-7cb9-47e1-8275-1d5290e36f5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343B74-AEE5-421C-8103-9F9AFE9FE670}">
  <ds:schemaRefs>
    <ds:schemaRef ds:uri="1459d30d-ea88-4e45-9a0b-8afd97579a1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0af39c2-7cb9-47e1-8275-1d5290e36f53"/>
    <ds:schemaRef ds:uri="http://www.w3.org/XML/1998/namespace"/>
  </ds:schemaRefs>
</ds:datastoreItem>
</file>

<file path=customXml/itemProps2.xml><?xml version="1.0" encoding="utf-8"?>
<ds:datastoreItem xmlns:ds="http://schemas.openxmlformats.org/officeDocument/2006/customXml" ds:itemID="{50929892-97A0-4E25-8284-1E72C2C1E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9d30d-ea88-4e45-9a0b-8afd97579a18"/>
    <ds:schemaRef ds:uri="b0af39c2-7cb9-47e1-8275-1d5290e36f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DDE410-C3FD-4705-B9E9-CB2523DFFA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89359</TotalTime>
  <Words>2611</Words>
  <Application>Microsoft Office PowerPoint</Application>
  <PresentationFormat>Widescreen</PresentationFormat>
  <Paragraphs>325</Paragraphs>
  <Slides>56</Slides>
  <Notes>49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MS PGothic</vt:lpstr>
      <vt:lpstr>Arial</vt:lpstr>
      <vt:lpstr>Calibri</vt:lpstr>
      <vt:lpstr>Calibri Light</vt:lpstr>
      <vt:lpstr>Franklin Gothic Book</vt:lpstr>
      <vt:lpstr>Open Sans</vt:lpstr>
      <vt:lpstr>Wingdings</vt:lpstr>
      <vt:lpstr>Office Theme</vt:lpstr>
      <vt:lpstr>PROCEDURAL JUSTICE FOR PROSECUTORS</vt:lpstr>
      <vt:lpstr>INTRODUCTIONS</vt:lpstr>
      <vt:lpstr>TRAINING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“Views about legitimacy are rooted in the judgment that the police and the courts are acting fairly when they deal with community residents.”</vt:lpstr>
      <vt:lpstr>PowerPoint Presentation</vt:lpstr>
      <vt:lpstr>PowerPoint Presentation</vt:lpstr>
      <vt:lpstr>PowerPoint Presentation</vt:lpstr>
      <vt:lpstr>PowerPoint Presentation</vt:lpstr>
      <vt:lpstr>PUBLIC TRUST MATTERS</vt:lpstr>
      <vt:lpstr>PowerPoint Presentation</vt:lpstr>
      <vt:lpstr>PROCEDURAL JUSTICE FOR PROSECUTORS</vt:lpstr>
      <vt:lpstr>PowerPoint Presentation</vt:lpstr>
      <vt:lpstr>ELEMENTS OF PROCEDURAL JUSTICE</vt:lpstr>
      <vt:lpstr>PowerPoint Presentation</vt:lpstr>
      <vt:lpstr>BENEFITS OF PROCEDURAL JUSTICE</vt:lpstr>
      <vt:lpstr>BENEFITS OF PROCEDURAL JUSTICE</vt:lpstr>
      <vt:lpstr>National Initiative for Building Community Trust &amp; Justice</vt:lpstr>
      <vt:lpstr>PowerPoint Presentation</vt:lpstr>
      <vt:lpstr>Procedural Justice and Office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PROCEDURAL JUSTICE FOR PROSECUTORS</vt:lpstr>
      <vt:lpstr>PowerPoint Presentation</vt:lpstr>
      <vt:lpstr>PowerPoint Presentation</vt:lpstr>
      <vt:lpstr>Juveniles and Young Adults</vt:lpstr>
      <vt:lpstr>Juveniles and Young Adults</vt:lpstr>
      <vt:lpstr>Substance Use Disorders</vt:lpstr>
      <vt:lpstr>PowerPoint Presentation</vt:lpstr>
      <vt:lpstr>BREAKOUT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PROCEDURAL JUSTICE FOR PROSECUTORS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Center for Court Innovation</dc:creator>
  <cp:lastModifiedBy>Chloe Aquart</cp:lastModifiedBy>
  <cp:revision>26</cp:revision>
  <dcterms:created xsi:type="dcterms:W3CDTF">2020-05-21T14:59:22Z</dcterms:created>
  <dcterms:modified xsi:type="dcterms:W3CDTF">2020-11-19T21:00:43Z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0x010100E7FE683765DD374BA4E8BE82114AC223</vt:lpwstr>
  </property>
</Properties>
</file>