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20" r:id="rId30"/>
    <p:sldId id="284" r:id="rId31"/>
    <p:sldId id="285" r:id="rId32"/>
    <p:sldId id="286" r:id="rId33"/>
    <p:sldId id="322" r:id="rId34"/>
    <p:sldId id="288" r:id="rId35"/>
    <p:sldId id="289" r:id="rId36"/>
    <p:sldId id="323" r:id="rId37"/>
    <p:sldId id="291" r:id="rId38"/>
    <p:sldId id="292" r:id="rId39"/>
    <p:sldId id="293" r:id="rId40"/>
    <p:sldId id="294" r:id="rId41"/>
    <p:sldId id="295" r:id="rId42"/>
    <p:sldId id="296" r:id="rId43"/>
    <p:sldId id="297" r:id="rId44"/>
    <p:sldId id="299" r:id="rId45"/>
    <p:sldId id="324"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25" r:id="rId60"/>
    <p:sldId id="326" r:id="rId61"/>
    <p:sldId id="327" r:id="rId62"/>
    <p:sldId id="316" r:id="rId63"/>
    <p:sldId id="317" r:id="rId64"/>
    <p:sldId id="318" r:id="rId65"/>
    <p:sldId id="328" r:id="rId66"/>
    <p:sldId id="319" r:id="rId6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BFB"/>
    <a:srgbClr val="00AEEF"/>
    <a:srgbClr val="22274E"/>
    <a:srgbClr val="7778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38"/>
    <p:restoredTop sz="94728"/>
  </p:normalViewPr>
  <p:slideViewPr>
    <p:cSldViewPr snapToGrid="0">
      <p:cViewPr varScale="1">
        <p:scale>
          <a:sx n="136" d="100"/>
          <a:sy n="136" d="100"/>
        </p:scale>
        <p:origin x="376"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4-tcKYx24aA"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kirwaninstitute.osu.edu/research/understanding-implicit-bias/"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dictionary.apa.org/perception"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7d9917c0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77d9917c0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77d9917c0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77d9917c0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1200"/>
              </a:spcBef>
              <a:spcAft>
                <a:spcPts val="1200"/>
              </a:spcAft>
              <a:buClr>
                <a:schemeClr val="dk1"/>
              </a:buClr>
              <a:buSzPts val="1100"/>
              <a:buFont typeface="Arial"/>
              <a:buNone/>
            </a:pPr>
            <a:r>
              <a:rPr lang="en" sz="1200" u="sng" dirty="0">
                <a:solidFill>
                  <a:srgbClr val="1155CC"/>
                </a:solidFill>
                <a:latin typeface="Times New Roman"/>
                <a:ea typeface="Times New Roman"/>
                <a:cs typeface="Times New Roman"/>
                <a:sym typeface="Times New Roman"/>
                <a:hlinkClick r:id="rId3"/>
              </a:rPr>
              <a:t>https://www.youtube.com/watch?v=4-tcKYx24aA</a:t>
            </a:r>
            <a:r>
              <a:rPr lang="en" sz="1200" dirty="0">
                <a:solidFill>
                  <a:schemeClr val="dk1"/>
                </a:solidFill>
                <a:latin typeface="Times New Roman"/>
                <a:ea typeface="Times New Roman"/>
                <a:cs typeface="Times New Roman"/>
                <a:sym typeface="Times New Roman"/>
              </a:rPr>
              <a:t> (00:56-4:41)</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7d9917c05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7d9917c05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Possibly break this up and do visual for each</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77d9917c0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77d9917c05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7d9917c05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7d9917c05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77d9917c05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77d9917c05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7d9917c05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7d9917c0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77d9917c05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77d9917c05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77d9917c05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77d9917c05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Part 2 of this presentation identifies trauma touchpoints from intake to sentencing and suggests a trauma-informed approach to prosecution.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7d9917c05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7d9917c05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7d9917c0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7d9917c0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77d9917c05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77d9917c05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00" u="sng">
                <a:solidFill>
                  <a:srgbClr val="1155CC"/>
                </a:solidFill>
                <a:hlinkClick r:id="rId3"/>
              </a:rPr>
              <a:t>http://kirwaninstitute.osu.edu/research/understanding-implicit-bias/</a:t>
            </a:r>
            <a:endParaRPr/>
          </a:p>
          <a:p>
            <a:pPr marL="0" lvl="0" indent="0" algn="l" rtl="0">
              <a:spcBef>
                <a:spcPts val="0"/>
              </a:spcBef>
              <a:spcAft>
                <a:spcPts val="0"/>
              </a:spcAft>
              <a:buClr>
                <a:schemeClr val="dk1"/>
              </a:buClr>
              <a:buSzPts val="1100"/>
              <a:buFont typeface="Arial"/>
              <a:buNone/>
            </a:pPr>
            <a:r>
              <a:rPr lang="en" sz="1000">
                <a:solidFill>
                  <a:schemeClr val="dk1"/>
                </a:solidFill>
              </a:rPr>
              <a:t> </a:t>
            </a:r>
            <a:r>
              <a:rPr lang="en" sz="1000" u="sng">
                <a:solidFill>
                  <a:srgbClr val="1155CC"/>
                </a:solidFill>
                <a:hlinkClick r:id="rId4"/>
              </a:rPr>
              <a:t>https://dictionary.apa.org/perception</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7d9917c05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77d9917c05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Static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873087305b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873087305b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77d9917c05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77d9917c05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77d9917c05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77d9917c05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77d9917c05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77d9917c05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Differentiate as exercise slide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77d9917c05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77d9917c05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77d9917c05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77d9917c05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873087305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873087305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873087305b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873087305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Move up</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7d9917c0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7d9917c0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873087305b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873087305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873087305b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873087305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873087305b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873087305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12970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873087305b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873087305b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873087305b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873087305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873087305b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873087305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3644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73087305b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873087305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workbook</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873087305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873087305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workbook</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873087305b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873087305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873087305b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873087305b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7d9917c0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7d9917c0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873087305b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873087305b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873087305b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873087305b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873087305b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873087305b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873087305b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873087305b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873087305b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873087305b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66914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873087305b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873087305b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Pull from for supplemental worksheet.</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873087305b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873087305b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873087305b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873087305b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873087305b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873087305b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Sep slide for examples</a:t>
            </a:r>
            <a:endParaRPr/>
          </a:p>
          <a:p>
            <a:pPr marL="0" lvl="0" indent="0" algn="l" rtl="0">
              <a:spcBef>
                <a:spcPts val="0"/>
              </a:spcBef>
              <a:spcAft>
                <a:spcPts val="0"/>
              </a:spcAft>
              <a:buNone/>
            </a:pPr>
            <a:r>
              <a:rPr lang="en"/>
              <a:t>Include in supplmental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889dde611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889dde611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7d9917c0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77d9917c0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Transition for each para</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873087305b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873087305b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873087305b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873087305b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873087305b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873087305b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873087305b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873087305b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873087305b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873087305b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873087305b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873087305b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873087305b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873087305b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873087305b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873087305b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873087305b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873087305b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1076903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873087305b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873087305b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2585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7d9917c05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7d9917c05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873087305b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873087305b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289923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873087305b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873087305b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873087305b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873087305b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873087305b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873087305b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873087305b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873087305b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7885823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873087305b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9" name="Google Shape;429;g873087305b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7d9917c0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7d9917c0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7d9917c0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77d9917c0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Does Not need transition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7d9917c05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7d9917c0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video" Target="https://www.youtube.com/embed/4-tcKYx24aA?feature=oembed"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cdc.gov/violenceprevention/childabuseandneglect/aces/fastfact.html?CDC_AA_refVal=https%3A%2F%2Fwww.cdc.gov%2Fviolenceprevention%2Fchildabuseandneglect%2Facestudy%2Faboutace.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6.jpg"/><Relationship Id="rId4" Type="http://schemas.openxmlformats.org/officeDocument/2006/relationships/image" Target="../media/image5.jp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integration.samhsa.gov/clinical-practice/trauma"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www.nctsn.org/trauma-types" TargetMode="External"/><Relationship Id="rId4" Type="http://schemas.openxmlformats.org/officeDocument/2006/relationships/hyperlink" Target="https://www.brentwoodwellnesscounseling.com/single-post/2017/07/26/What-Is-The-Difference-Between-Acute-Trauma-And-Chronic-Trauma"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store.samhsa.gov/sites/default/files/d7/priv/sma14-4884.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8" name="Rectangle 27">
            <a:extLst>
              <a:ext uri="{FF2B5EF4-FFF2-40B4-BE49-F238E27FC236}">
                <a16:creationId xmlns:a16="http://schemas.microsoft.com/office/drawing/2014/main" id="{AA5064E6-20CD-4949-958B-61CB27ACFBD1}"/>
              </a:ext>
            </a:extLst>
          </p:cNvPr>
          <p:cNvSpPr/>
          <p:nvPr/>
        </p:nvSpPr>
        <p:spPr>
          <a:xfrm>
            <a:off x="0" y="18806"/>
            <a:ext cx="9144000" cy="4639818"/>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Google Shape;54;p13"/>
          <p:cNvSpPr txBox="1">
            <a:spLocks noGrp="1"/>
          </p:cNvSpPr>
          <p:nvPr>
            <p:ph type="ctrTitle"/>
          </p:nvPr>
        </p:nvSpPr>
        <p:spPr>
          <a:xfrm>
            <a:off x="3319660" y="1261229"/>
            <a:ext cx="5553210" cy="1740422"/>
          </a:xfrm>
          <a:prstGeom prst="rect">
            <a:avLst/>
          </a:prstGeom>
          <a:noFill/>
        </p:spPr>
        <p:txBody>
          <a:bodyPr spcFirstLastPara="1" wrap="square" lIns="91425" tIns="91425" rIns="91425" bIns="91425" anchor="b" anchorCtr="0">
            <a:noAutofit/>
          </a:bodyPr>
          <a:lstStyle/>
          <a:p>
            <a:pPr marL="0" lvl="0" indent="0" algn="l" rtl="0">
              <a:spcBef>
                <a:spcPts val="0"/>
              </a:spcBef>
              <a:spcAft>
                <a:spcPts val="0"/>
              </a:spcAft>
              <a:buNone/>
            </a:pPr>
            <a:r>
              <a:rPr lang="en" sz="5400" b="1" dirty="0">
                <a:solidFill>
                  <a:srgbClr val="22274E"/>
                </a:solidFill>
                <a:latin typeface="Baskerville Old Face" panose="02020602080505020303" pitchFamily="18" charset="77"/>
                <a:ea typeface="Times New Roman"/>
                <a:cs typeface="Times New Roman"/>
                <a:sym typeface="Times New Roman"/>
              </a:rPr>
              <a:t>Trauma-Informed Prosecution</a:t>
            </a:r>
            <a:r>
              <a:rPr lang="en" sz="5400" dirty="0">
                <a:solidFill>
                  <a:srgbClr val="22274E"/>
                </a:solidFill>
                <a:latin typeface="Baskerville Old Face" panose="02020602080505020303" pitchFamily="18" charset="77"/>
                <a:ea typeface="Times New Roman"/>
                <a:cs typeface="Times New Roman"/>
                <a:sym typeface="Times New Roman"/>
              </a:rPr>
              <a:t> </a:t>
            </a:r>
            <a:endParaRPr sz="5400" dirty="0">
              <a:solidFill>
                <a:srgbClr val="22274E"/>
              </a:solidFill>
              <a:latin typeface="Baskerville Old Face" panose="02020602080505020303" pitchFamily="18" charset="77"/>
              <a:ea typeface="Times New Roman"/>
              <a:cs typeface="Times New Roman"/>
              <a:sym typeface="Times New Roman"/>
            </a:endParaRPr>
          </a:p>
        </p:txBody>
      </p:sp>
      <p:sp>
        <p:nvSpPr>
          <p:cNvPr id="27" name="Rectangle 26">
            <a:extLst>
              <a:ext uri="{FF2B5EF4-FFF2-40B4-BE49-F238E27FC236}">
                <a16:creationId xmlns:a16="http://schemas.microsoft.com/office/drawing/2014/main" id="{26C10249-D8AF-A44D-B5A4-B5FA0FD39C2F}"/>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Google Shape;55;p13"/>
          <p:cNvSpPr txBox="1">
            <a:spLocks noGrp="1"/>
          </p:cNvSpPr>
          <p:nvPr>
            <p:ph type="subTitle" idx="1"/>
          </p:nvPr>
        </p:nvSpPr>
        <p:spPr>
          <a:xfrm>
            <a:off x="3333307" y="3273286"/>
            <a:ext cx="4215911" cy="383882"/>
          </a:xfrm>
          <a:prstGeom prst="rect">
            <a:avLst/>
          </a:prstGeom>
          <a:noFill/>
        </p:spPr>
        <p:txBody>
          <a:bodyPr spcFirstLastPara="1" wrap="square" lIns="91425" tIns="91425" rIns="91425" bIns="91425" anchor="t" anchorCtr="0">
            <a:noAutofit/>
          </a:bodyPr>
          <a:lstStyle/>
          <a:p>
            <a:pPr marL="0" lvl="0" indent="0" algn="l" rtl="0">
              <a:spcBef>
                <a:spcPts val="0"/>
              </a:spcBef>
              <a:spcAft>
                <a:spcPts val="0"/>
              </a:spcAft>
              <a:buNone/>
            </a:pPr>
            <a:r>
              <a:rPr lang="en" sz="1400" dirty="0">
                <a:solidFill>
                  <a:srgbClr val="22274E"/>
                </a:solidFill>
                <a:latin typeface="Baskerville Old Face" panose="02020602080505020303" pitchFamily="18" charset="77"/>
                <a:ea typeface="Times New Roman"/>
                <a:cs typeface="Times New Roman"/>
                <a:sym typeface="Times New Roman"/>
              </a:rPr>
              <a:t>Produced by The Institute for Innovation in Prosecution</a:t>
            </a:r>
          </a:p>
        </p:txBody>
      </p:sp>
      <p:pic>
        <p:nvPicPr>
          <p:cNvPr id="26" name="Picture 25" descr="A picture containing drawing&#10;&#10;Description automatically generated">
            <a:extLst>
              <a:ext uri="{FF2B5EF4-FFF2-40B4-BE49-F238E27FC236}">
                <a16:creationId xmlns:a16="http://schemas.microsoft.com/office/drawing/2014/main" id="{7FDB4FC1-4C0D-FC4A-ACB9-9567DD0B1D0F}"/>
              </a:ext>
            </a:extLst>
          </p:cNvPr>
          <p:cNvPicPr>
            <a:picLocks noChangeAspect="1"/>
          </p:cNvPicPr>
          <p:nvPr/>
        </p:nvPicPr>
        <p:blipFill>
          <a:blip r:embed="rId3"/>
          <a:stretch>
            <a:fillRect/>
          </a:stretch>
        </p:blipFill>
        <p:spPr>
          <a:xfrm>
            <a:off x="4092390" y="4640152"/>
            <a:ext cx="959220" cy="357382"/>
          </a:xfrm>
          <a:prstGeom prst="rect">
            <a:avLst/>
          </a:prstGeom>
        </p:spPr>
      </p:pic>
      <p:cxnSp>
        <p:nvCxnSpPr>
          <p:cNvPr id="30" name="Straight Connector 29">
            <a:extLst>
              <a:ext uri="{FF2B5EF4-FFF2-40B4-BE49-F238E27FC236}">
                <a16:creationId xmlns:a16="http://schemas.microsoft.com/office/drawing/2014/main" id="{2C80CEC8-A965-504D-ADA2-8DCE4756BF5C}"/>
              </a:ext>
            </a:extLst>
          </p:cNvPr>
          <p:cNvCxnSpPr>
            <a:cxnSpLocks/>
          </p:cNvCxnSpPr>
          <p:nvPr/>
        </p:nvCxnSpPr>
        <p:spPr>
          <a:xfrm>
            <a:off x="3407735" y="3090866"/>
            <a:ext cx="2762958" cy="0"/>
          </a:xfrm>
          <a:prstGeom prst="line">
            <a:avLst/>
          </a:prstGeom>
          <a:ln w="95250">
            <a:solidFill>
              <a:srgbClr val="00AEEF"/>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5F54556-48B2-D34A-93B2-7186D8EECB92}"/>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pic>
        <p:nvPicPr>
          <p:cNvPr id="7" name="Picture 6" descr="A close up of a logo&#10;&#10;Description automatically generated">
            <a:extLst>
              <a:ext uri="{FF2B5EF4-FFF2-40B4-BE49-F238E27FC236}">
                <a16:creationId xmlns:a16="http://schemas.microsoft.com/office/drawing/2014/main" id="{F55CCE9B-F1AD-6644-85DA-17DD68154E81}"/>
              </a:ext>
            </a:extLst>
          </p:cNvPr>
          <p:cNvPicPr>
            <a:picLocks noChangeAspect="1"/>
          </p:cNvPicPr>
          <p:nvPr/>
        </p:nvPicPr>
        <p:blipFill>
          <a:blip r:embed="rId4">
            <a:alphaModFix amt="52000"/>
          </a:blip>
          <a:stretch>
            <a:fillRect/>
          </a:stretch>
        </p:blipFill>
        <p:spPr>
          <a:xfrm flipH="1">
            <a:off x="920038" y="1295353"/>
            <a:ext cx="1813926" cy="204977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4" name="Rectangle 3">
            <a:extLst>
              <a:ext uri="{FF2B5EF4-FFF2-40B4-BE49-F238E27FC236}">
                <a16:creationId xmlns:a16="http://schemas.microsoft.com/office/drawing/2014/main" id="{3DF69FDA-AD69-974C-B301-0BD99779EF09}"/>
              </a:ext>
            </a:extLst>
          </p:cNvPr>
          <p:cNvSpPr/>
          <p:nvPr/>
        </p:nvSpPr>
        <p:spPr>
          <a:xfrm>
            <a:off x="0" y="-6448"/>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26CA9478-719E-7E47-9402-524029E897E6}"/>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72454EA6-D770-1B4C-8C8B-A23063B2FE7F}"/>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E7540D6E-DA08-1E46-8CD5-ABCBBA29794E}"/>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D4760500-3AF2-1849-9E3D-169A57921EC8}"/>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108" name="Google Shape;108;p22"/>
          <p:cNvSpPr txBox="1">
            <a:spLocks noGrp="1"/>
          </p:cNvSpPr>
          <p:nvPr>
            <p:ph type="body" idx="1"/>
          </p:nvPr>
        </p:nvSpPr>
        <p:spPr>
          <a:xfrm>
            <a:off x="558363" y="1549626"/>
            <a:ext cx="7946136" cy="2530416"/>
          </a:xfrm>
          <a:prstGeom prst="rect">
            <a:avLst/>
          </a:prstGeom>
        </p:spPr>
        <p:txBody>
          <a:bodyPr spcFirstLastPara="1" wrap="square" lIns="91425" tIns="91425" rIns="91425" bIns="91425" anchor="t" anchorCtr="0">
            <a:noAutofit/>
          </a:bodyPr>
          <a:lstStyle/>
          <a:p>
            <a:pPr marL="457200" lvl="0" indent="-317500" algn="just" rtl="0">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 trauma-informed approach helps crime survivors/witnesses become comfortable with the criminal justice process which can </a:t>
            </a:r>
            <a:r>
              <a:rPr lang="en" sz="1400" b="1" dirty="0">
                <a:solidFill>
                  <a:srgbClr val="00AEEF"/>
                </a:solidFill>
                <a:latin typeface="Avenir Next Demi Bold" panose="020B0503020202020204" pitchFamily="34" charset="0"/>
                <a:ea typeface="Times New Roman"/>
                <a:cs typeface="Times New Roman"/>
                <a:sym typeface="Times New Roman"/>
              </a:rPr>
              <a:t>enhance cooperation and strengthen accounts of events/evidence</a:t>
            </a:r>
            <a:r>
              <a:rPr lang="en" sz="1400" b="1" dirty="0">
                <a:solidFill>
                  <a:schemeClr val="dk1"/>
                </a:solidFill>
                <a:latin typeface="Avenir Next Ultra Light" panose="020B0203020202020204" pitchFamily="34" charset="77"/>
                <a:ea typeface="Times New Roman"/>
                <a:cs typeface="Times New Roman"/>
                <a:sym typeface="Times New Roman"/>
              </a:rPr>
              <a:t>. </a:t>
            </a:r>
            <a:endParaRPr sz="1400" b="1" dirty="0">
              <a:solidFill>
                <a:schemeClr val="dk1"/>
              </a:solidFill>
              <a:latin typeface="Avenir Next Ultra Light" panose="020B0203020202020204" pitchFamily="34" charset="77"/>
              <a:ea typeface="Times New Roman"/>
              <a:cs typeface="Times New Roman"/>
              <a:sym typeface="Times New Roman"/>
            </a:endParaRPr>
          </a:p>
          <a:p>
            <a:pPr marL="742950" lvl="0" indent="-285750" algn="just" rtl="0">
              <a:spcBef>
                <a:spcPts val="0"/>
              </a:spcBef>
              <a:spcAft>
                <a:spcPts val="0"/>
              </a:spcAft>
              <a:buClr>
                <a:srgbClr val="00AEEF"/>
              </a:buClr>
              <a:buFont typeface="Wingdings" pitchFamily="2" charset="2"/>
              <a:buChar char="v"/>
            </a:pP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 trauma-informed approach increases the </a:t>
            </a:r>
            <a:r>
              <a:rPr lang="en" sz="1400" b="1" dirty="0">
                <a:solidFill>
                  <a:srgbClr val="00AEEF"/>
                </a:solidFill>
                <a:latin typeface="Avenir Next Demi Bold" panose="020B0503020202020204" pitchFamily="34" charset="0"/>
                <a:ea typeface="Times New Roman"/>
                <a:cs typeface="Times New Roman"/>
                <a:sym typeface="Times New Roman"/>
              </a:rPr>
              <a:t>satisfaction of crime survivors and witnesses</a:t>
            </a:r>
            <a:r>
              <a:rPr lang="en" sz="1400" b="1" dirty="0">
                <a:solidFill>
                  <a:schemeClr val="dk1"/>
                </a:solidFill>
                <a:latin typeface="Avenir Next Ultra Light" panose="020B0203020202020204" pitchFamily="34" charset="77"/>
                <a:ea typeface="Times New Roman"/>
                <a:cs typeface="Times New Roman"/>
                <a:sym typeface="Times New Roman"/>
              </a:rPr>
              <a:t> in the criminal legal process. This may increase their likelihood in seeking the criminal legal process again.</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spcBef>
                <a:spcPts val="120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 trauma-informed approach empowers prosecutors to employ their understanding of trauma to </a:t>
            </a:r>
            <a:r>
              <a:rPr lang="en" sz="1400" b="1" dirty="0">
                <a:solidFill>
                  <a:srgbClr val="00AEEF"/>
                </a:solidFill>
                <a:latin typeface="Avenir Next Demi Bold" panose="020B0503020202020204" pitchFamily="34" charset="0"/>
                <a:ea typeface="Times New Roman"/>
                <a:cs typeface="Times New Roman"/>
                <a:sym typeface="Times New Roman"/>
              </a:rPr>
              <a:t>find the best outcomes for society, including individuals charged with crimes</a:t>
            </a:r>
            <a:r>
              <a:rPr lang="en" sz="1400" b="1" dirty="0">
                <a:solidFill>
                  <a:schemeClr val="dk1"/>
                </a:solidFill>
                <a:latin typeface="Avenir Next Ultra Light" panose="020B0203020202020204" pitchFamily="34" charset="77"/>
                <a:ea typeface="Times New Roman"/>
                <a:cs typeface="Times New Roman"/>
                <a:sym typeface="Times New Roman"/>
              </a:rPr>
              <a:t>.</a:t>
            </a:r>
            <a:endParaRPr sz="1400" b="1" dirty="0">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1600"/>
              </a:spcAft>
              <a:buNone/>
            </a:pPr>
            <a:endParaRPr b="1" dirty="0">
              <a:latin typeface="Avenir Next Ultra Light" panose="020B0203020202020204" pitchFamily="34" charset="77"/>
            </a:endParaRPr>
          </a:p>
        </p:txBody>
      </p:sp>
      <p:sp>
        <p:nvSpPr>
          <p:cNvPr id="9" name="Google Shape;60;p14">
            <a:extLst>
              <a:ext uri="{FF2B5EF4-FFF2-40B4-BE49-F238E27FC236}">
                <a16:creationId xmlns:a16="http://schemas.microsoft.com/office/drawing/2014/main" id="{F42FF916-7057-2247-B4ED-7CD60E12152E}"/>
              </a:ext>
            </a:extLst>
          </p:cNvPr>
          <p:cNvSpPr txBox="1">
            <a:spLocks/>
          </p:cNvSpPr>
          <p:nvPr/>
        </p:nvSpPr>
        <p:spPr>
          <a:xfrm>
            <a:off x="271131" y="506659"/>
            <a:ext cx="8520600"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Understanding trauma is essential for prosecutors to abide by ethical standards (cont’d)</a:t>
            </a:r>
          </a:p>
          <a:p>
            <a:endParaRPr lang="en-US" b="1" dirty="0">
              <a:solidFill>
                <a:srgbClr val="22274E"/>
              </a:solidFill>
              <a:latin typeface="Baskerville Old Face" panose="02020602080505020303" pitchFamily="18" charset="77"/>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5" name="Rectangle 4">
            <a:extLst>
              <a:ext uri="{FF2B5EF4-FFF2-40B4-BE49-F238E27FC236}">
                <a16:creationId xmlns:a16="http://schemas.microsoft.com/office/drawing/2014/main" id="{B5E6FC5A-1757-D14D-9165-EBE7588B1ABD}"/>
              </a:ext>
            </a:extLst>
          </p:cNvPr>
          <p:cNvSpPr/>
          <p:nvPr/>
        </p:nvSpPr>
        <p:spPr>
          <a:xfrm>
            <a:off x="0" y="-6448"/>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2955F3F-FC3F-A64E-A02F-7C8B0801AC70}"/>
              </a:ext>
            </a:extLst>
          </p:cNvPr>
          <p:cNvSpPr/>
          <p:nvPr/>
        </p:nvSpPr>
        <p:spPr>
          <a:xfrm>
            <a:off x="159488" y="120091"/>
            <a:ext cx="8825024" cy="4433777"/>
          </a:xfrm>
          <a:prstGeom prst="rect">
            <a:avLst/>
          </a:prstGeom>
          <a:noFill/>
          <a:ln w="53975">
            <a:solidFill>
              <a:srgbClr val="00AEEF">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7EEC257-A8C9-FB4B-AE64-814C2A98B38B}"/>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close up of a logo&#10;&#10;Description automatically generated">
            <a:extLst>
              <a:ext uri="{FF2B5EF4-FFF2-40B4-BE49-F238E27FC236}">
                <a16:creationId xmlns:a16="http://schemas.microsoft.com/office/drawing/2014/main" id="{4C2484F4-79BB-0F44-A811-6E1E8FB48539}"/>
              </a:ext>
            </a:extLst>
          </p:cNvPr>
          <p:cNvPicPr>
            <a:picLocks noChangeAspect="1"/>
          </p:cNvPicPr>
          <p:nvPr/>
        </p:nvPicPr>
        <p:blipFill>
          <a:blip r:embed="rId4"/>
          <a:stretch>
            <a:fillRect/>
          </a:stretch>
        </p:blipFill>
        <p:spPr>
          <a:xfrm>
            <a:off x="112971" y="4837814"/>
            <a:ext cx="241890" cy="241890"/>
          </a:xfrm>
          <a:prstGeom prst="rect">
            <a:avLst/>
          </a:prstGeom>
        </p:spPr>
      </p:pic>
      <p:sp>
        <p:nvSpPr>
          <p:cNvPr id="9" name="TextBox 8">
            <a:extLst>
              <a:ext uri="{FF2B5EF4-FFF2-40B4-BE49-F238E27FC236}">
                <a16:creationId xmlns:a16="http://schemas.microsoft.com/office/drawing/2014/main" id="{32A0C323-FA38-8C40-BF5C-CC2787281CCB}"/>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12" name="Google Shape;60;p14">
            <a:extLst>
              <a:ext uri="{FF2B5EF4-FFF2-40B4-BE49-F238E27FC236}">
                <a16:creationId xmlns:a16="http://schemas.microsoft.com/office/drawing/2014/main" id="{FADF49AC-3428-5D46-8E0D-73D1C39DFF68}"/>
              </a:ext>
            </a:extLst>
          </p:cNvPr>
          <p:cNvSpPr txBox="1">
            <a:spLocks/>
          </p:cNvSpPr>
          <p:nvPr/>
        </p:nvSpPr>
        <p:spPr>
          <a:xfrm>
            <a:off x="2781783" y="234120"/>
            <a:ext cx="3580433"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The Brain on Trauma</a:t>
            </a:r>
          </a:p>
        </p:txBody>
      </p:sp>
      <p:pic>
        <p:nvPicPr>
          <p:cNvPr id="4" name="Online Media 3" descr="Trauma and the Brain">
            <a:hlinkClick r:id="" action="ppaction://media"/>
            <a:extLst>
              <a:ext uri="{FF2B5EF4-FFF2-40B4-BE49-F238E27FC236}">
                <a16:creationId xmlns:a16="http://schemas.microsoft.com/office/drawing/2014/main" id="{D6DE4AEF-7ED7-4E49-8D51-7794F541A8A4}"/>
              </a:ext>
            </a:extLst>
          </p:cNvPr>
          <p:cNvPicPr>
            <a:picLocks noRot="1" noChangeAspect="1"/>
          </p:cNvPicPr>
          <p:nvPr>
            <a:videoFile r:link="rId1"/>
          </p:nvPr>
        </p:nvPicPr>
        <p:blipFill>
          <a:blip r:embed="rId5"/>
          <a:stretch>
            <a:fillRect/>
          </a:stretch>
        </p:blipFill>
        <p:spPr>
          <a:xfrm>
            <a:off x="1523999" y="923633"/>
            <a:ext cx="6096000" cy="3429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4" name="Rectangle 3">
            <a:extLst>
              <a:ext uri="{FF2B5EF4-FFF2-40B4-BE49-F238E27FC236}">
                <a16:creationId xmlns:a16="http://schemas.microsoft.com/office/drawing/2014/main" id="{CFFA1A32-33A0-D343-9FAD-76138AB7F310}"/>
              </a:ext>
            </a:extLst>
          </p:cNvPr>
          <p:cNvSpPr/>
          <p:nvPr/>
        </p:nvSpPr>
        <p:spPr>
          <a:xfrm>
            <a:off x="0" y="-6448"/>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C487E0AC-CF32-444B-A0DB-75EF88B1569E}"/>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91FFEEE6-077D-2A4C-88A0-B8373F565DC2}"/>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9B0AE8CB-F9F2-6743-88B8-46952559F071}"/>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BB7C62B9-07B7-644D-A201-BE0AA9D2E980}"/>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121" name="Google Shape;121;p24"/>
          <p:cNvSpPr txBox="1">
            <a:spLocks noGrp="1"/>
          </p:cNvSpPr>
          <p:nvPr>
            <p:ph type="body" idx="1"/>
          </p:nvPr>
        </p:nvSpPr>
        <p:spPr>
          <a:xfrm>
            <a:off x="451150" y="863550"/>
            <a:ext cx="7946136" cy="3416400"/>
          </a:xfrm>
          <a:prstGeom prst="rect">
            <a:avLst/>
          </a:prstGeom>
        </p:spPr>
        <p:txBody>
          <a:bodyPr spcFirstLastPara="1" wrap="square" lIns="91425" tIns="91425" rIns="91425" bIns="91425" anchor="t" anchorCtr="0">
            <a:noAutofit/>
          </a:bodyPr>
          <a:lstStyle/>
          <a:p>
            <a:pPr marL="457200" lvl="0" indent="0" algn="just" rtl="0">
              <a:spcBef>
                <a:spcPts val="1200"/>
              </a:spcBef>
              <a:spcAft>
                <a:spcPts val="0"/>
              </a:spcAft>
              <a:buClr>
                <a:schemeClr val="dk1"/>
              </a:buClr>
              <a:buSzPts val="1100"/>
              <a:buFont typeface="Arial"/>
              <a:buNone/>
            </a:pPr>
            <a:r>
              <a:rPr lang="en" sz="1400" b="1" dirty="0">
                <a:solidFill>
                  <a:schemeClr val="dk1"/>
                </a:solidFill>
                <a:latin typeface="Avenir Next Ultra Light" panose="020B0203020202020204" pitchFamily="34" charset="77"/>
                <a:ea typeface="Times New Roman"/>
                <a:cs typeface="Times New Roman"/>
                <a:sym typeface="Times New Roman"/>
              </a:rPr>
              <a:t>When the mind and body are unable to regulate, trauma survivors can experience varying results and symptoms:</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0" algn="just" rtl="0">
              <a:spcBef>
                <a:spcPts val="1200"/>
              </a:spcBef>
              <a:spcAft>
                <a:spcPts val="0"/>
              </a:spcAft>
              <a:buClr>
                <a:schemeClr val="dk1"/>
              </a:buClr>
              <a:buSzPts val="1100"/>
              <a:buFont typeface="Arial"/>
              <a:buNone/>
            </a:pPr>
            <a:r>
              <a:rPr lang="en" sz="1400" b="1" dirty="0">
                <a:solidFill>
                  <a:srgbClr val="00AEEF"/>
                </a:solidFill>
                <a:latin typeface="Avenir Next Demi Bold" panose="020B0503020202020204" pitchFamily="34" charset="0"/>
                <a:ea typeface="Times New Roman"/>
                <a:cs typeface="Times New Roman"/>
                <a:sym typeface="Times New Roman"/>
              </a:rPr>
              <a:t>Sympathetic Reactions (hyper-aroused): </a:t>
            </a:r>
            <a:endParaRPr sz="1400" b="1" dirty="0">
              <a:solidFill>
                <a:srgbClr val="00AEEF"/>
              </a:solidFill>
              <a:latin typeface="Avenir Next Demi Bold" panose="020B0503020202020204" pitchFamily="34" charset="0"/>
              <a:ea typeface="Times New Roman"/>
              <a:cs typeface="Times New Roman"/>
              <a:sym typeface="Times New Roman"/>
            </a:endParaRPr>
          </a:p>
          <a:p>
            <a:pPr marL="998982" lvl="0" indent="-285750" algn="just" rtl="0">
              <a:spcBef>
                <a:spcPts val="1200"/>
              </a:spcBef>
              <a:spcAft>
                <a:spcPts val="0"/>
              </a:spcAft>
              <a:buClr>
                <a:srgbClr val="00AEEF"/>
              </a:buClr>
              <a:buSzPts val="11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Anger, Irritability, Anxiety/Panic Attacks, Restlessness/Insomnia, Obsessive Thoughts, Inability to Concentrate, Avoidance, Chronic Pain, Inability to Trust, and seeking Unhealthy Distractions (i.e. substance abuse, self harm).</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0" algn="just" rtl="0">
              <a:spcBef>
                <a:spcPts val="1200"/>
              </a:spcBef>
              <a:spcAft>
                <a:spcPts val="0"/>
              </a:spcAft>
              <a:buClr>
                <a:schemeClr val="dk1"/>
              </a:buClr>
              <a:buSzPts val="1100"/>
              <a:buFont typeface="Arial"/>
              <a:buNone/>
            </a:pPr>
            <a:r>
              <a:rPr lang="en" sz="1400" b="1" dirty="0">
                <a:solidFill>
                  <a:srgbClr val="00AEEF"/>
                </a:solidFill>
                <a:latin typeface="Avenir Next Demi Bold" panose="020B0503020202020204" pitchFamily="34" charset="0"/>
                <a:ea typeface="Times New Roman"/>
                <a:cs typeface="Times New Roman"/>
                <a:sym typeface="Times New Roman"/>
              </a:rPr>
              <a:t>Parasympathetic Reactions (hypo-aroused):</a:t>
            </a:r>
            <a:endParaRPr sz="1400" b="1" dirty="0">
              <a:solidFill>
                <a:srgbClr val="00AEEF"/>
              </a:solidFill>
              <a:latin typeface="Avenir Next Demi Bold" panose="020B0503020202020204" pitchFamily="34" charset="0"/>
              <a:ea typeface="Times New Roman"/>
              <a:cs typeface="Times New Roman"/>
              <a:sym typeface="Times New Roman"/>
            </a:endParaRPr>
          </a:p>
          <a:p>
            <a:pPr marL="998982" lvl="0" indent="-285750" algn="just" rtl="0">
              <a:spcBef>
                <a:spcPts val="1200"/>
              </a:spcBef>
              <a:spcAft>
                <a:spcPts val="1200"/>
              </a:spcAft>
              <a:buClr>
                <a:srgbClr val="00AEEF"/>
              </a:buClr>
              <a:buSzPts val="11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Flat Affect, Inability to Communicate, Empty Gaze, Feeling Disconnected, Hopelessness, Depression, Self-Blame/Guilt, Withdrawn, and Immobility. </a:t>
            </a:r>
            <a:endParaRPr sz="1400" b="1" dirty="0">
              <a:latin typeface="Avenir Next Ultra Light" panose="020B0203020202020204" pitchFamily="34" charset="77"/>
            </a:endParaRPr>
          </a:p>
        </p:txBody>
      </p:sp>
      <p:sp>
        <p:nvSpPr>
          <p:cNvPr id="9" name="Google Shape;60;p14">
            <a:extLst>
              <a:ext uri="{FF2B5EF4-FFF2-40B4-BE49-F238E27FC236}">
                <a16:creationId xmlns:a16="http://schemas.microsoft.com/office/drawing/2014/main" id="{F76718D3-05E9-0D4A-97F8-F7297206D24C}"/>
              </a:ext>
            </a:extLst>
          </p:cNvPr>
          <p:cNvSpPr txBox="1">
            <a:spLocks/>
          </p:cNvSpPr>
          <p:nvPr/>
        </p:nvSpPr>
        <p:spPr>
          <a:xfrm>
            <a:off x="271130" y="473734"/>
            <a:ext cx="415308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How does trauma manifest?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4" name="Rectangle 3">
            <a:extLst>
              <a:ext uri="{FF2B5EF4-FFF2-40B4-BE49-F238E27FC236}">
                <a16:creationId xmlns:a16="http://schemas.microsoft.com/office/drawing/2014/main" id="{FB7619FA-EB1F-814B-8B26-C47606F78C52}"/>
              </a:ext>
            </a:extLst>
          </p:cNvPr>
          <p:cNvSpPr/>
          <p:nvPr/>
        </p:nvSpPr>
        <p:spPr>
          <a:xfrm>
            <a:off x="0" y="3412"/>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Google Shape;127;p25"/>
          <p:cNvSpPr txBox="1">
            <a:spLocks noGrp="1"/>
          </p:cNvSpPr>
          <p:nvPr>
            <p:ph type="body" idx="1"/>
          </p:nvPr>
        </p:nvSpPr>
        <p:spPr>
          <a:xfrm>
            <a:off x="598932" y="863550"/>
            <a:ext cx="7946136" cy="34164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Both reactions can have results that will affect a prosecutor's ability to do their job. </a:t>
            </a: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l" rtl="0">
              <a:spcBef>
                <a:spcPts val="1200"/>
              </a:spcBef>
              <a:spcAft>
                <a:spcPts val="0"/>
              </a:spcAft>
              <a:buClr>
                <a:schemeClr val="dk1"/>
              </a:buClr>
              <a:buSzPts val="1100"/>
              <a:buFont typeface="Arial"/>
              <a:buNone/>
            </a:pPr>
            <a:r>
              <a:rPr lang="en" sz="1400" b="1" dirty="0">
                <a:solidFill>
                  <a:schemeClr val="dk1"/>
                </a:solidFill>
                <a:latin typeface="Avenir Next Ultra Light" panose="020B0203020202020204" pitchFamily="34" charset="77"/>
                <a:ea typeface="Times New Roman"/>
                <a:cs typeface="Times New Roman"/>
                <a:sym typeface="Times New Roman"/>
              </a:rPr>
              <a:t>Trauma survivors may:</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l" rtl="0">
              <a:lnSpc>
                <a:spcPct val="150000"/>
              </a:lnSpc>
              <a:spcBef>
                <a:spcPts val="120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struggle to recall events 			</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nSpc>
                <a:spcPct val="150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struggle to give a coherent narrative</a:t>
            </a:r>
          </a:p>
          <a:p>
            <a:pPr marL="713232" lvl="0" indent="-317500">
              <a:lnSpc>
                <a:spcPct val="150000"/>
              </a:lnSpc>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enter a state of dissociation </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l"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refuse to cooperate </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l"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have strong emotional reactions</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l"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affect a prosecutor's ability to make credibility determinations</a:t>
            </a:r>
            <a:endParaRPr sz="1400" b="1" dirty="0">
              <a:latin typeface="Avenir Next Ultra Light" panose="020B0203020202020204" pitchFamily="34" charset="77"/>
            </a:endParaRPr>
          </a:p>
        </p:txBody>
      </p:sp>
      <p:cxnSp>
        <p:nvCxnSpPr>
          <p:cNvPr id="5" name="Straight Connector 4">
            <a:extLst>
              <a:ext uri="{FF2B5EF4-FFF2-40B4-BE49-F238E27FC236}">
                <a16:creationId xmlns:a16="http://schemas.microsoft.com/office/drawing/2014/main" id="{76080EEB-A453-8245-9C27-A1F4F3718E22}"/>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E85FFE9C-6256-1241-8D25-CF1FBDCC466F}"/>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99A2C2C3-B53C-9140-BBEF-91C20E27B693}"/>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Google Shape;60;p14">
            <a:extLst>
              <a:ext uri="{FF2B5EF4-FFF2-40B4-BE49-F238E27FC236}">
                <a16:creationId xmlns:a16="http://schemas.microsoft.com/office/drawing/2014/main" id="{55A5B251-DA39-2841-966C-1AC393CCF87B}"/>
              </a:ext>
            </a:extLst>
          </p:cNvPr>
          <p:cNvSpPr txBox="1">
            <a:spLocks/>
          </p:cNvSpPr>
          <p:nvPr/>
        </p:nvSpPr>
        <p:spPr>
          <a:xfrm>
            <a:off x="271129" y="473734"/>
            <a:ext cx="5316871"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How does trauma manifest? (cont’d)</a:t>
            </a:r>
          </a:p>
        </p:txBody>
      </p:sp>
      <p:sp>
        <p:nvSpPr>
          <p:cNvPr id="9" name="TextBox 8">
            <a:extLst>
              <a:ext uri="{FF2B5EF4-FFF2-40B4-BE49-F238E27FC236}">
                <a16:creationId xmlns:a16="http://schemas.microsoft.com/office/drawing/2014/main" id="{B37F4037-BBE6-944F-B3AD-53FC39C36615}"/>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4" name="Rectangle 3">
            <a:extLst>
              <a:ext uri="{FF2B5EF4-FFF2-40B4-BE49-F238E27FC236}">
                <a16:creationId xmlns:a16="http://schemas.microsoft.com/office/drawing/2014/main" id="{DBDD9EA0-DF0E-BA4B-9DD7-1436A755126B}"/>
              </a:ext>
            </a:extLst>
          </p:cNvPr>
          <p:cNvSpPr/>
          <p:nvPr/>
        </p:nvSpPr>
        <p:spPr>
          <a:xfrm>
            <a:off x="0" y="-6448"/>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Google Shape;133;p26"/>
          <p:cNvSpPr txBox="1">
            <a:spLocks noGrp="1"/>
          </p:cNvSpPr>
          <p:nvPr>
            <p:ph type="body" idx="1"/>
          </p:nvPr>
        </p:nvSpPr>
        <p:spPr>
          <a:xfrm>
            <a:off x="598932" y="1210726"/>
            <a:ext cx="7946136" cy="2722047"/>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According to the </a:t>
            </a:r>
            <a:r>
              <a:rPr lang="en" sz="1400" b="1" u="sng" dirty="0">
                <a:solidFill>
                  <a:srgbClr val="00AEEF"/>
                </a:solidFill>
                <a:latin typeface="Avenir Next Ultra Light" panose="020B0203020202020204" pitchFamily="34" charset="77"/>
                <a:ea typeface="Times New Roman"/>
                <a:cs typeface="Times New Roman"/>
                <a:sym typeface="Times New Roman"/>
                <a:hlinkClick r:id="rId3">
                  <a:extLst>
                    <a:ext uri="{A12FA001-AC4F-418D-AE19-62706E023703}">
                      <ahyp:hlinkClr xmlns:ahyp="http://schemas.microsoft.com/office/drawing/2018/hyperlinkcolor" val="tx"/>
                    </a:ext>
                  </a:extLst>
                </a:hlinkClick>
              </a:rPr>
              <a:t>CDC</a:t>
            </a:r>
            <a:r>
              <a:rPr lang="en" sz="1400" b="1" dirty="0">
                <a:solidFill>
                  <a:schemeClr val="dk1"/>
                </a:solidFill>
                <a:latin typeface="Avenir Next Ultra Light" panose="020B0203020202020204" pitchFamily="34" charset="77"/>
                <a:ea typeface="Times New Roman"/>
                <a:cs typeface="Times New Roman"/>
                <a:sym typeface="Times New Roman"/>
              </a:rPr>
              <a:t>, “ACEs are potentially traumatic events that occur in childhood (0-17 years).(…) included are aspects of the child’s environment that can undermine their sense of safety, stability, and bonding such as growing up in a household with: substance misuse; mental health problems; instability due to parental separation or household members being in jail or prison.”</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Causes: living in under-resourced or racially segregated neighborhoods, frequently moving, and experiencing food insecurity, can cause toxic stress (extended or prolonged stress). </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ACEs can help inform the way in which we understand the experiences and decisions of crime survivors and people who are charged with crimes.</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0" algn="l" rtl="0">
              <a:lnSpc>
                <a:spcPct val="150000"/>
              </a:lnSpc>
              <a:spcBef>
                <a:spcPts val="0"/>
              </a:spcBef>
              <a:spcAft>
                <a:spcPts val="0"/>
              </a:spcAft>
              <a:buNone/>
            </a:pPr>
            <a:endParaRPr sz="1400" b="1" dirty="0">
              <a:solidFill>
                <a:schemeClr val="dk1"/>
              </a:solidFill>
              <a:latin typeface="Avenir Next Ultra Light" panose="020B0203020202020204" pitchFamily="34" charset="77"/>
              <a:ea typeface="Times New Roman"/>
              <a:cs typeface="Times New Roman"/>
              <a:sym typeface="Times New Roman"/>
            </a:endParaRPr>
          </a:p>
        </p:txBody>
      </p:sp>
      <p:cxnSp>
        <p:nvCxnSpPr>
          <p:cNvPr id="5" name="Straight Connector 4">
            <a:extLst>
              <a:ext uri="{FF2B5EF4-FFF2-40B4-BE49-F238E27FC236}">
                <a16:creationId xmlns:a16="http://schemas.microsoft.com/office/drawing/2014/main" id="{D4D733F8-9AD7-5146-98B8-CFEA94B94151}"/>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3F330338-BBE8-F041-A0DE-8587323EA241}"/>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C89FF303-56BE-594D-BD78-61C5FB7BCBA6}"/>
              </a:ext>
            </a:extLst>
          </p:cNvPr>
          <p:cNvPicPr>
            <a:picLocks noChangeAspect="1"/>
          </p:cNvPicPr>
          <p:nvPr/>
        </p:nvPicPr>
        <p:blipFill>
          <a:blip r:embed="rId4"/>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8B7A58F8-4F84-6F4A-A85E-6D19C13E93C3}"/>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FC831998-D0FB-7547-B59A-0E6869B7FF14}"/>
              </a:ext>
            </a:extLst>
          </p:cNvPr>
          <p:cNvSpPr txBox="1">
            <a:spLocks/>
          </p:cNvSpPr>
          <p:nvPr/>
        </p:nvSpPr>
        <p:spPr>
          <a:xfrm>
            <a:off x="271129" y="473734"/>
            <a:ext cx="6037307"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Adverse Childhood Experiences (ACEs)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4" name="Rectangle 3">
            <a:extLst>
              <a:ext uri="{FF2B5EF4-FFF2-40B4-BE49-F238E27FC236}">
                <a16:creationId xmlns:a16="http://schemas.microsoft.com/office/drawing/2014/main" id="{03233CF5-9318-EA40-AB2A-1E66066A4AE5}"/>
              </a:ext>
            </a:extLst>
          </p:cNvPr>
          <p:cNvSpPr/>
          <p:nvPr/>
        </p:nvSpPr>
        <p:spPr>
          <a:xfrm>
            <a:off x="0" y="53936"/>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Google Shape;139;p27"/>
          <p:cNvSpPr txBox="1">
            <a:spLocks noGrp="1"/>
          </p:cNvSpPr>
          <p:nvPr>
            <p:ph type="body" idx="1"/>
          </p:nvPr>
        </p:nvSpPr>
        <p:spPr>
          <a:xfrm>
            <a:off x="598932" y="931627"/>
            <a:ext cx="7946136" cy="3280245"/>
          </a:xfrm>
          <a:prstGeom prst="rect">
            <a:avLst/>
          </a:prstGeom>
        </p:spPr>
        <p:txBody>
          <a:bodyPr spcFirstLastPara="1" wrap="square" lIns="91425" tIns="91425" rIns="91425" bIns="91425" anchor="t" anchorCtr="0">
            <a:noAutofit/>
          </a:bodyPr>
          <a:lstStyle/>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Trauma and culture are inextricably linked. Culture affects the way individuals process and present trauma, due to social norms and expectations.</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Certain cultures are at a higher risk for experiencing trauma. For example, Urban Black communities are at a higher risk, due to racial and economic segregation. This increases the likelihood that an individual will be exposed to an Adverse Childhood Experience. </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It is important to note that the criminal legal system has historically played a significant role in creating and exacerbating trauma and adverse experiences for communities of color. Individuals from these communities, who now are directly involved with the system, are bringing past experiences with them. This can significantly affect their ability and willingness to cooperate.</a:t>
            </a:r>
            <a:endParaRPr sz="1400" b="1" dirty="0">
              <a:solidFill>
                <a:schemeClr val="dk1"/>
              </a:solidFill>
              <a:latin typeface="Avenir Next Ultra Light" panose="020B0203020202020204" pitchFamily="34" charset="77"/>
              <a:ea typeface="Times New Roman"/>
              <a:cs typeface="Times New Roman"/>
              <a:sym typeface="Times New Roman"/>
            </a:endParaRPr>
          </a:p>
          <a:p>
            <a:pPr marL="742950" lvl="0" indent="-285750" algn="just" rtl="0">
              <a:lnSpc>
                <a:spcPct val="150000"/>
              </a:lnSpc>
              <a:spcBef>
                <a:spcPts val="0"/>
              </a:spcBef>
              <a:spcAft>
                <a:spcPts val="0"/>
              </a:spcAft>
              <a:buClr>
                <a:srgbClr val="00AEEF"/>
              </a:buClr>
              <a:buFont typeface="Wingdings" pitchFamily="2" charset="2"/>
              <a:buChar char="v"/>
            </a:pPr>
            <a:endParaRPr sz="1400" b="1" dirty="0">
              <a:latin typeface="Avenir Next Ultra Light" panose="020B0203020202020204" pitchFamily="34" charset="77"/>
            </a:endParaRPr>
          </a:p>
        </p:txBody>
      </p:sp>
      <p:cxnSp>
        <p:nvCxnSpPr>
          <p:cNvPr id="5" name="Straight Connector 4">
            <a:extLst>
              <a:ext uri="{FF2B5EF4-FFF2-40B4-BE49-F238E27FC236}">
                <a16:creationId xmlns:a16="http://schemas.microsoft.com/office/drawing/2014/main" id="{3B1A03F7-B3E0-A946-B99E-D450CF6B60A3}"/>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70DABD0B-789F-2047-9702-F9A0ABDBBF08}"/>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F13C2259-FE01-BD44-8653-218E4993FB99}"/>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79A8A62B-67E3-5849-865E-E66E3961BDC2}"/>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0930AF0E-870E-894D-AD9D-42015BD86396}"/>
              </a:ext>
            </a:extLst>
          </p:cNvPr>
          <p:cNvSpPr txBox="1">
            <a:spLocks/>
          </p:cNvSpPr>
          <p:nvPr/>
        </p:nvSpPr>
        <p:spPr>
          <a:xfrm>
            <a:off x="271129" y="473734"/>
            <a:ext cx="6037307"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Cultural Awareness and Trauma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4" name="Rectangle 3">
            <a:extLst>
              <a:ext uri="{FF2B5EF4-FFF2-40B4-BE49-F238E27FC236}">
                <a16:creationId xmlns:a16="http://schemas.microsoft.com/office/drawing/2014/main" id="{63891BA7-A232-534C-8A30-B6B90D1336CE}"/>
              </a:ext>
            </a:extLst>
          </p:cNvPr>
          <p:cNvSpPr/>
          <p:nvPr/>
        </p:nvSpPr>
        <p:spPr>
          <a:xfrm>
            <a:off x="0" y="3412"/>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Google Shape;145;p28"/>
          <p:cNvSpPr txBox="1">
            <a:spLocks noGrp="1"/>
          </p:cNvSpPr>
          <p:nvPr>
            <p:ph type="body" idx="1"/>
          </p:nvPr>
        </p:nvSpPr>
        <p:spPr>
          <a:xfrm>
            <a:off x="598932" y="1082384"/>
            <a:ext cx="7946136" cy="3328163"/>
          </a:xfrm>
          <a:prstGeom prst="rect">
            <a:avLst/>
          </a:prstGeom>
        </p:spPr>
        <p:txBody>
          <a:bodyPr spcFirstLastPara="1" wrap="square" lIns="91425" tIns="91425" rIns="91425" bIns="91425" anchor="t" anchorCtr="0">
            <a:noAutofit/>
          </a:bodyPr>
          <a:lstStyle/>
          <a:p>
            <a:pPr marL="425450" indent="-285750" algn="just">
              <a:lnSpc>
                <a:spcPct val="150000"/>
              </a:lnSpc>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Prosecutors must be cognizant of these cultural backgrounds and influences to remain open to understanding why a person may be ambivalent, concerned, or fearful when entering the criminal justice process.</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Having cultural awareness does not mean that you have to be competent or literate in all cultures. Cultural awareness is the recognition that our experiences are informed by our cultural backgrounds, and that we should remain curious about how that may impact someone's behaviors.</a:t>
            </a:r>
          </a:p>
          <a:p>
            <a:pPr lvl="0" indent="-317500" algn="just">
              <a:lnSpc>
                <a:spcPct val="150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Certain cultures are at a higher risk for experiencing trauma. For example, urban Black communities and Immigrant communities are at a higher risk, due to racial and economic segregation.</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0" algn="just" rtl="0">
              <a:lnSpc>
                <a:spcPct val="150000"/>
              </a:lnSpc>
              <a:spcBef>
                <a:spcPts val="0"/>
              </a:spcBef>
              <a:spcAft>
                <a:spcPts val="0"/>
              </a:spcAft>
              <a:buNone/>
            </a:pPr>
            <a:endParaRPr sz="1400" dirty="0">
              <a:solidFill>
                <a:schemeClr val="dk1"/>
              </a:solidFill>
              <a:latin typeface="Times New Roman"/>
              <a:ea typeface="Times New Roman"/>
              <a:cs typeface="Times New Roman"/>
              <a:sym typeface="Times New Roman"/>
            </a:endParaRPr>
          </a:p>
          <a:p>
            <a:pPr marL="0" lvl="0" indent="0" algn="just" rtl="0">
              <a:lnSpc>
                <a:spcPct val="150000"/>
              </a:lnSpc>
              <a:spcBef>
                <a:spcPts val="0"/>
              </a:spcBef>
              <a:spcAft>
                <a:spcPts val="0"/>
              </a:spcAft>
              <a:buNone/>
            </a:pPr>
            <a:endParaRPr sz="1400" dirty="0"/>
          </a:p>
          <a:p>
            <a:pPr marL="0" lvl="0" indent="0" algn="just" rtl="0">
              <a:spcBef>
                <a:spcPts val="0"/>
              </a:spcBef>
              <a:spcAft>
                <a:spcPts val="1600"/>
              </a:spcAft>
              <a:buNone/>
            </a:pPr>
            <a:endParaRPr dirty="0"/>
          </a:p>
        </p:txBody>
      </p:sp>
      <p:cxnSp>
        <p:nvCxnSpPr>
          <p:cNvPr id="5" name="Straight Connector 4">
            <a:extLst>
              <a:ext uri="{FF2B5EF4-FFF2-40B4-BE49-F238E27FC236}">
                <a16:creationId xmlns:a16="http://schemas.microsoft.com/office/drawing/2014/main" id="{AA91D92E-5A27-F740-8393-479CA5303ACF}"/>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D16B8785-2AC5-FD46-8604-8FEF568904B7}"/>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8D295728-A245-E943-86F2-B922C6D44A87}"/>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EA15F0FF-6194-FD40-B5DC-4F7E9DB97B94}"/>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13" name="Google Shape;60;p14">
            <a:extLst>
              <a:ext uri="{FF2B5EF4-FFF2-40B4-BE49-F238E27FC236}">
                <a16:creationId xmlns:a16="http://schemas.microsoft.com/office/drawing/2014/main" id="{58FE5D91-D20D-7D43-8951-B1B8E5BBAA0E}"/>
              </a:ext>
            </a:extLst>
          </p:cNvPr>
          <p:cNvSpPr txBox="1">
            <a:spLocks/>
          </p:cNvSpPr>
          <p:nvPr/>
        </p:nvSpPr>
        <p:spPr>
          <a:xfrm>
            <a:off x="271129" y="473734"/>
            <a:ext cx="6013130"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Cultural Awareness and Trauma (cont’d)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4" name="Rectangle 3">
            <a:extLst>
              <a:ext uri="{FF2B5EF4-FFF2-40B4-BE49-F238E27FC236}">
                <a16:creationId xmlns:a16="http://schemas.microsoft.com/office/drawing/2014/main" id="{F8D04EE0-5F84-414B-B15A-602D3AA2E771}"/>
              </a:ext>
            </a:extLst>
          </p:cNvPr>
          <p:cNvSpPr/>
          <p:nvPr/>
        </p:nvSpPr>
        <p:spPr>
          <a:xfrm>
            <a:off x="0" y="3412"/>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Google Shape;151;p29"/>
          <p:cNvSpPr txBox="1">
            <a:spLocks noGrp="1"/>
          </p:cNvSpPr>
          <p:nvPr>
            <p:ph type="body" idx="1"/>
          </p:nvPr>
        </p:nvSpPr>
        <p:spPr>
          <a:xfrm>
            <a:off x="598932" y="1197711"/>
            <a:ext cx="7946136" cy="2748078"/>
          </a:xfrm>
          <a:prstGeom prst="rect">
            <a:avLst/>
          </a:prstGeom>
        </p:spPr>
        <p:txBody>
          <a:bodyPr spcFirstLastPara="1" wrap="square" lIns="91425" tIns="91425" rIns="91425" bIns="91425" anchor="t" anchorCtr="0">
            <a:noAutofit/>
          </a:bodyPr>
          <a:lstStyle/>
          <a:p>
            <a:pPr marL="425450" lvl="0" indent="-28575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 trauma-informed approach does not mean that you now have to be a social worker or therapist. In fact, you should not attempt to act as a therapist; always defer to the clinical staff in your office.</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This approach entails taking your knowledge of trauma and applying it to your job functions. </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Starting with a trauma-informed approach benefits all cases. Start with the assumption that all witnesses/victims/accused are dealing with trauma. </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Responding to crime and ensuring public safety exposes prosecutors to trauma. </a:t>
            </a:r>
            <a:endParaRPr sz="1400" b="1" dirty="0">
              <a:latin typeface="Avenir Next Ultra Light" panose="020B0203020202020204" pitchFamily="34" charset="77"/>
            </a:endParaRPr>
          </a:p>
        </p:txBody>
      </p:sp>
      <p:cxnSp>
        <p:nvCxnSpPr>
          <p:cNvPr id="5" name="Straight Connector 4">
            <a:extLst>
              <a:ext uri="{FF2B5EF4-FFF2-40B4-BE49-F238E27FC236}">
                <a16:creationId xmlns:a16="http://schemas.microsoft.com/office/drawing/2014/main" id="{C41E6896-4EDA-4643-A314-44F9E262739F}"/>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1C7C0A08-7D80-1540-A3E8-AE7500CEB719}"/>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EA68737F-BA68-4745-9E11-A0D38640234A}"/>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EE088AC9-3D97-484A-B703-C3DD7254A2D9}"/>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1B32AFD5-E78E-EA42-87D9-6A4F6E69E0B1}"/>
              </a:ext>
            </a:extLst>
          </p:cNvPr>
          <p:cNvSpPr txBox="1">
            <a:spLocks/>
          </p:cNvSpPr>
          <p:nvPr/>
        </p:nvSpPr>
        <p:spPr>
          <a:xfrm>
            <a:off x="271129" y="473734"/>
            <a:ext cx="5215271"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The Trauma-Informed Approach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4" name="Rectangle 3">
            <a:extLst>
              <a:ext uri="{FF2B5EF4-FFF2-40B4-BE49-F238E27FC236}">
                <a16:creationId xmlns:a16="http://schemas.microsoft.com/office/drawing/2014/main" id="{670FE6C6-FB96-664D-8616-9B2512465431}"/>
              </a:ext>
            </a:extLst>
          </p:cNvPr>
          <p:cNvSpPr/>
          <p:nvPr/>
        </p:nvSpPr>
        <p:spPr>
          <a:xfrm>
            <a:off x="0" y="33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1C13ECBC-8990-564C-A39F-4F05FC20FFFD}"/>
              </a:ext>
            </a:extLst>
          </p:cNvPr>
          <p:cNvSpPr/>
          <p:nvPr/>
        </p:nvSpPr>
        <p:spPr>
          <a:xfrm>
            <a:off x="159488" y="120091"/>
            <a:ext cx="8825024" cy="4433777"/>
          </a:xfrm>
          <a:prstGeom prst="rect">
            <a:avLst/>
          </a:prstGeom>
          <a:noFill/>
          <a:ln w="53975">
            <a:solidFill>
              <a:srgbClr val="00AEEF">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1F36C2A-DC0D-224E-985E-697C04634BFF}"/>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12965E90-2DAB-2040-83DB-5DE97DF6E461}"/>
              </a:ext>
            </a:extLst>
          </p:cNvPr>
          <p:cNvPicPr>
            <a:picLocks noChangeAspect="1"/>
          </p:cNvPicPr>
          <p:nvPr/>
        </p:nvPicPr>
        <p:blipFill>
          <a:blip r:embed="rId3"/>
          <a:stretch>
            <a:fillRect/>
          </a:stretch>
        </p:blipFill>
        <p:spPr>
          <a:xfrm>
            <a:off x="77021" y="4798108"/>
            <a:ext cx="241890" cy="241890"/>
          </a:xfrm>
          <a:prstGeom prst="rect">
            <a:avLst/>
          </a:prstGeom>
        </p:spPr>
      </p:pic>
      <p:sp>
        <p:nvSpPr>
          <p:cNvPr id="8" name="TextBox 7">
            <a:extLst>
              <a:ext uri="{FF2B5EF4-FFF2-40B4-BE49-F238E27FC236}">
                <a16:creationId xmlns:a16="http://schemas.microsoft.com/office/drawing/2014/main" id="{539E33D6-5467-A54F-A03D-4BEF2A1BCF73}"/>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72;p16">
            <a:extLst>
              <a:ext uri="{FF2B5EF4-FFF2-40B4-BE49-F238E27FC236}">
                <a16:creationId xmlns:a16="http://schemas.microsoft.com/office/drawing/2014/main" id="{AE68B955-7D82-9A44-B042-CD549996D94D}"/>
              </a:ext>
            </a:extLst>
          </p:cNvPr>
          <p:cNvSpPr txBox="1">
            <a:spLocks/>
          </p:cNvSpPr>
          <p:nvPr/>
        </p:nvSpPr>
        <p:spPr>
          <a:xfrm>
            <a:off x="1350335" y="1154483"/>
            <a:ext cx="6443330" cy="236499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lnSpc>
                <a:spcPct val="100000"/>
              </a:lnSpc>
              <a:buNone/>
            </a:pPr>
            <a:r>
              <a:rPr lang="en-US" sz="4800" b="1" dirty="0">
                <a:solidFill>
                  <a:srgbClr val="22274E"/>
                </a:solidFill>
                <a:latin typeface="Baskerville Old Face" panose="02020602080505020303" pitchFamily="18" charset="77"/>
                <a:ea typeface="Times New Roman"/>
                <a:cs typeface="Times New Roman"/>
                <a:sym typeface="Times New Roman"/>
              </a:rPr>
              <a:t>Trauma</a:t>
            </a:r>
          </a:p>
          <a:p>
            <a:pPr marL="0" indent="0" algn="ctr">
              <a:lnSpc>
                <a:spcPct val="100000"/>
              </a:lnSpc>
              <a:buNone/>
            </a:pPr>
            <a:r>
              <a:rPr lang="en-US" sz="4800" b="1" dirty="0">
                <a:solidFill>
                  <a:srgbClr val="22274E"/>
                </a:solidFill>
                <a:latin typeface="Baskerville Old Face" panose="02020602080505020303" pitchFamily="18" charset="77"/>
                <a:ea typeface="Times New Roman"/>
                <a:cs typeface="Times New Roman"/>
                <a:sym typeface="Times New Roman"/>
              </a:rPr>
              <a:t>&amp;</a:t>
            </a:r>
          </a:p>
          <a:p>
            <a:pPr marL="0" indent="0" algn="ctr">
              <a:lnSpc>
                <a:spcPct val="100000"/>
              </a:lnSpc>
              <a:buNone/>
            </a:pPr>
            <a:r>
              <a:rPr lang="en-US" sz="4800" b="1" dirty="0">
                <a:solidFill>
                  <a:srgbClr val="22274E"/>
                </a:solidFill>
                <a:latin typeface="Baskerville Old Face" panose="02020602080505020303" pitchFamily="18" charset="77"/>
                <a:ea typeface="Times New Roman"/>
                <a:cs typeface="Times New Roman"/>
                <a:sym typeface="Times New Roman"/>
              </a:rPr>
              <a:t>Case Proceedings</a:t>
            </a:r>
          </a:p>
          <a:p>
            <a:pPr marL="0" indent="0" algn="ctr">
              <a:lnSpc>
                <a:spcPct val="100000"/>
              </a:lnSpc>
              <a:buNone/>
            </a:pPr>
            <a:endParaRPr lang="en-US" sz="4800" b="1" dirty="0">
              <a:solidFill>
                <a:srgbClr val="22274E"/>
              </a:solidFill>
              <a:latin typeface="Baskerville Old Face" panose="02020602080505020303" pitchFamily="18" charset="77"/>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4" name="Rectangle 13">
            <a:extLst>
              <a:ext uri="{FF2B5EF4-FFF2-40B4-BE49-F238E27FC236}">
                <a16:creationId xmlns:a16="http://schemas.microsoft.com/office/drawing/2014/main" id="{1D85D02D-1A3B-C040-9323-5CEDDB34C631}"/>
              </a:ext>
            </a:extLst>
          </p:cNvPr>
          <p:cNvSpPr/>
          <p:nvPr/>
        </p:nvSpPr>
        <p:spPr>
          <a:xfrm>
            <a:off x="0" y="33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08751882-7534-BB40-B61F-83AA93A347B0}"/>
              </a:ext>
            </a:extLst>
          </p:cNvPr>
          <p:cNvSpPr/>
          <p:nvPr/>
        </p:nvSpPr>
        <p:spPr>
          <a:xfrm>
            <a:off x="2725188" y="373690"/>
            <a:ext cx="3693619" cy="3618390"/>
          </a:xfrm>
          <a:prstGeom prst="ellipse">
            <a:avLst/>
          </a:prstGeom>
          <a:solidFill>
            <a:srgbClr val="00AEEF">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9D3289A-F970-A342-9136-BC66336E9DAD}"/>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51C0DA85-34AE-1043-AD2F-880671EA1A2E}"/>
              </a:ext>
            </a:extLst>
          </p:cNvPr>
          <p:cNvPicPr>
            <a:picLocks noChangeAspect="1"/>
          </p:cNvPicPr>
          <p:nvPr/>
        </p:nvPicPr>
        <p:blipFill>
          <a:blip r:embed="rId3"/>
          <a:stretch>
            <a:fillRect/>
          </a:stretch>
        </p:blipFill>
        <p:spPr>
          <a:xfrm>
            <a:off x="77021" y="4798108"/>
            <a:ext cx="241890" cy="241890"/>
          </a:xfrm>
          <a:prstGeom prst="rect">
            <a:avLst/>
          </a:prstGeom>
        </p:spPr>
      </p:pic>
      <p:sp>
        <p:nvSpPr>
          <p:cNvPr id="8" name="TextBox 7">
            <a:extLst>
              <a:ext uri="{FF2B5EF4-FFF2-40B4-BE49-F238E27FC236}">
                <a16:creationId xmlns:a16="http://schemas.microsoft.com/office/drawing/2014/main" id="{1B4E455C-2A7B-D444-A077-3EF8C01B35F1}"/>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72;p16">
            <a:extLst>
              <a:ext uri="{FF2B5EF4-FFF2-40B4-BE49-F238E27FC236}">
                <a16:creationId xmlns:a16="http://schemas.microsoft.com/office/drawing/2014/main" id="{28AD8166-8549-8B47-B806-86A3E6050A09}"/>
              </a:ext>
            </a:extLst>
          </p:cNvPr>
          <p:cNvSpPr txBox="1">
            <a:spLocks/>
          </p:cNvSpPr>
          <p:nvPr/>
        </p:nvSpPr>
        <p:spPr>
          <a:xfrm>
            <a:off x="3704114" y="1701033"/>
            <a:ext cx="1735765" cy="73510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lnSpc>
                <a:spcPct val="100000"/>
              </a:lnSpc>
              <a:buNone/>
            </a:pPr>
            <a:r>
              <a:rPr lang="en-US" sz="4800" b="1" dirty="0">
                <a:solidFill>
                  <a:srgbClr val="22274E"/>
                </a:solidFill>
                <a:latin typeface="Baskerville Old Face" panose="02020602080505020303" pitchFamily="18" charset="77"/>
                <a:ea typeface="Times New Roman"/>
                <a:cs typeface="Times New Roman"/>
                <a:sym typeface="Times New Roman"/>
              </a:rPr>
              <a:t>Intake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15" name="Rectangle 14">
            <a:extLst>
              <a:ext uri="{FF2B5EF4-FFF2-40B4-BE49-F238E27FC236}">
                <a16:creationId xmlns:a16="http://schemas.microsoft.com/office/drawing/2014/main" id="{D2D9CFD3-0670-1F4D-8849-469D80769C56}"/>
              </a:ext>
            </a:extLst>
          </p:cNvPr>
          <p:cNvSpPr/>
          <p:nvPr/>
        </p:nvSpPr>
        <p:spPr>
          <a:xfrm>
            <a:off x="0" y="334"/>
            <a:ext cx="9144000" cy="459306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Google Shape;60;p14"/>
          <p:cNvSpPr txBox="1">
            <a:spLocks noGrp="1"/>
          </p:cNvSpPr>
          <p:nvPr>
            <p:ph type="title"/>
          </p:nvPr>
        </p:nvSpPr>
        <p:spPr>
          <a:xfrm>
            <a:off x="271131" y="550100"/>
            <a:ext cx="2473746" cy="60865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b="1" dirty="0">
                <a:solidFill>
                  <a:srgbClr val="22274E"/>
                </a:solidFill>
                <a:latin typeface="Baskerville Old Face" panose="02020602080505020303" pitchFamily="18" charset="77"/>
                <a:ea typeface="Times New Roman"/>
                <a:cs typeface="Times New Roman"/>
                <a:sym typeface="Times New Roman"/>
              </a:rPr>
              <a:t>Objective</a:t>
            </a:r>
          </a:p>
        </p:txBody>
      </p:sp>
      <p:sp>
        <p:nvSpPr>
          <p:cNvPr id="61" name="Google Shape;61;p14"/>
          <p:cNvSpPr txBox="1">
            <a:spLocks noGrp="1"/>
          </p:cNvSpPr>
          <p:nvPr>
            <p:ph type="body" idx="1"/>
          </p:nvPr>
        </p:nvSpPr>
        <p:spPr>
          <a:xfrm>
            <a:off x="598932" y="1556884"/>
            <a:ext cx="7946136" cy="2029731"/>
          </a:xfrm>
          <a:prstGeom prst="rect">
            <a:avLst/>
          </a:prstGeom>
        </p:spPr>
        <p:txBody>
          <a:bodyPr spcFirstLastPara="1" wrap="square" lIns="91425" tIns="91425" rIns="91425" bIns="91425" anchor="t" anchorCtr="0">
            <a:noAutofit/>
          </a:bodyPr>
          <a:lstStyle/>
          <a:p>
            <a:pPr marL="0" lvl="0" indent="0" algn="just" rtl="0">
              <a:lnSpc>
                <a:spcPct val="150000"/>
              </a:lnSpc>
              <a:buNone/>
            </a:pPr>
            <a:r>
              <a:rPr lang="en" sz="1400" b="1" dirty="0">
                <a:solidFill>
                  <a:schemeClr val="dk1"/>
                </a:solidFill>
                <a:latin typeface="Avenir Next Ultra Light" panose="020B0203020202020204" pitchFamily="34" charset="77"/>
                <a:ea typeface="Times New Roman"/>
                <a:cs typeface="Times New Roman"/>
                <a:sym typeface="Times New Roman"/>
              </a:rPr>
              <a:t>The purpose of this presentation is to give prosecutors a basic understanding of trauma and how it affects their cases. The presentation will give you the fundamentals of trauma and how it manifests in the mind and body. With this knowledge, the presentation seeks to connect the effects of trauma and how it affects witnesses, crime survivors, and those accused of crimes. The presentation will provide real life examples of interactions prosecutors have with individuals throughout their case and how to approach those interactions in a trauma-informed manner. </a:t>
            </a:r>
            <a:endParaRPr sz="1400" b="1" dirty="0">
              <a:solidFill>
                <a:schemeClr val="dk1"/>
              </a:solidFill>
              <a:latin typeface="Avenir Next Ultra Light" panose="020B0203020202020204" pitchFamily="34" charset="77"/>
              <a:ea typeface="Times New Roman"/>
              <a:cs typeface="Times New Roman"/>
              <a:sym typeface="Times New Roman"/>
            </a:endParaRPr>
          </a:p>
        </p:txBody>
      </p:sp>
      <p:sp>
        <p:nvSpPr>
          <p:cNvPr id="17" name="Rectangle 16">
            <a:extLst>
              <a:ext uri="{FF2B5EF4-FFF2-40B4-BE49-F238E27FC236}">
                <a16:creationId xmlns:a16="http://schemas.microsoft.com/office/drawing/2014/main" id="{5F203D0B-D887-BF41-89BD-6431277E5AB2}"/>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close up of a logo&#10;&#10;Description automatically generated">
            <a:extLst>
              <a:ext uri="{FF2B5EF4-FFF2-40B4-BE49-F238E27FC236}">
                <a16:creationId xmlns:a16="http://schemas.microsoft.com/office/drawing/2014/main" id="{921DB8BA-C667-FF4B-9FD1-3D32635B76C0}"/>
              </a:ext>
            </a:extLst>
          </p:cNvPr>
          <p:cNvPicPr>
            <a:picLocks noChangeAspect="1"/>
          </p:cNvPicPr>
          <p:nvPr/>
        </p:nvPicPr>
        <p:blipFill>
          <a:blip r:embed="rId3"/>
          <a:stretch>
            <a:fillRect/>
          </a:stretch>
        </p:blipFill>
        <p:spPr>
          <a:xfrm>
            <a:off x="77021" y="4798108"/>
            <a:ext cx="241890" cy="241890"/>
          </a:xfrm>
          <a:prstGeom prst="rect">
            <a:avLst/>
          </a:prstGeom>
        </p:spPr>
      </p:pic>
      <p:sp>
        <p:nvSpPr>
          <p:cNvPr id="10" name="TextBox 9">
            <a:extLst>
              <a:ext uri="{FF2B5EF4-FFF2-40B4-BE49-F238E27FC236}">
                <a16:creationId xmlns:a16="http://schemas.microsoft.com/office/drawing/2014/main" id="{E5429A04-59F4-864E-B87B-C4FFB6A88387}"/>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16" name="Straight Connector 15">
            <a:extLst>
              <a:ext uri="{FF2B5EF4-FFF2-40B4-BE49-F238E27FC236}">
                <a16:creationId xmlns:a16="http://schemas.microsoft.com/office/drawing/2014/main" id="{48A1E6B6-0F00-DB4E-BFBC-DBF1D00C4292}"/>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4" name="Rectangle 3">
            <a:extLst>
              <a:ext uri="{FF2B5EF4-FFF2-40B4-BE49-F238E27FC236}">
                <a16:creationId xmlns:a16="http://schemas.microsoft.com/office/drawing/2014/main" id="{FB4D8600-DC52-0949-B632-763CE31B9EE5}"/>
              </a:ext>
            </a:extLst>
          </p:cNvPr>
          <p:cNvSpPr/>
          <p:nvPr/>
        </p:nvSpPr>
        <p:spPr>
          <a:xfrm>
            <a:off x="0" y="3412"/>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Google Shape;169;p32"/>
          <p:cNvSpPr txBox="1">
            <a:spLocks noGrp="1"/>
          </p:cNvSpPr>
          <p:nvPr>
            <p:ph type="body" idx="1"/>
          </p:nvPr>
        </p:nvSpPr>
        <p:spPr>
          <a:xfrm>
            <a:off x="598932" y="1125412"/>
            <a:ext cx="7946136" cy="2892676"/>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a:t>
            </a:r>
            <a:r>
              <a:rPr lang="en" sz="1400" b="1" u="sng" dirty="0">
                <a:solidFill>
                  <a:srgbClr val="00AEEF"/>
                </a:solidFill>
                <a:latin typeface="Avenir Next Demi Bold" panose="020B0503020202020204" pitchFamily="34" charset="0"/>
                <a:ea typeface="Times New Roman"/>
                <a:cs typeface="Times New Roman"/>
                <a:sym typeface="Times New Roman"/>
              </a:rPr>
              <a:t>Implicit bias</a:t>
            </a:r>
            <a:r>
              <a:rPr lang="en" sz="1400" b="1" dirty="0">
                <a:solidFill>
                  <a:srgbClr val="00AEEF"/>
                </a:solidFill>
                <a:latin typeface="Avenir Next Demi Bold" panose="020B0503020202020204" pitchFamily="34" charset="0"/>
                <a:ea typeface="Times New Roman"/>
                <a:cs typeface="Times New Roman"/>
                <a:sym typeface="Times New Roman"/>
              </a:rPr>
              <a:t> </a:t>
            </a:r>
            <a:r>
              <a:rPr lang="en" sz="1400" b="1" dirty="0">
                <a:solidFill>
                  <a:schemeClr val="dk1"/>
                </a:solidFill>
                <a:latin typeface="Avenir Next Ultra Light" panose="020B0203020202020204" pitchFamily="34" charset="77"/>
                <a:ea typeface="Times New Roman"/>
                <a:cs typeface="Times New Roman"/>
                <a:sym typeface="Times New Roman"/>
              </a:rPr>
              <a:t>refers to the attitudes or stereotypes that affect our understanding, actions, and decisions in an unconscious manner.  These biases, which encompass both favorable and unfavorable assessments, are activated involuntarily and without an individual’s awareness or intentional control.  Residing deep in the subconscious, these biases are different from known biases that individuals may choose to conceal for the purposes of social and/or political correctness.  Rather, implicit biases are not accessible through introspection.”   </a:t>
            </a: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0"/>
              </a:spcAft>
              <a:buNone/>
            </a:pP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 sz="1400" b="1" dirty="0">
                <a:solidFill>
                  <a:schemeClr val="dk1"/>
                </a:solidFill>
                <a:latin typeface="Avenir Next Ultra Light" panose="020B0203020202020204" pitchFamily="34" charset="77"/>
                <a:ea typeface="Times New Roman"/>
                <a:cs typeface="Times New Roman"/>
                <a:sym typeface="Times New Roman"/>
              </a:rPr>
              <a:t>“</a:t>
            </a:r>
            <a:r>
              <a:rPr lang="en" sz="1400" b="1" u="sng" dirty="0">
                <a:solidFill>
                  <a:srgbClr val="00AEEF"/>
                </a:solidFill>
                <a:latin typeface="Avenir Next Demi Bold" panose="020B0503020202020204" pitchFamily="34" charset="0"/>
                <a:ea typeface="Times New Roman"/>
                <a:cs typeface="Times New Roman"/>
                <a:sym typeface="Times New Roman"/>
              </a:rPr>
              <a:t>Perception</a:t>
            </a:r>
            <a:r>
              <a:rPr lang="en" sz="1400" b="1" dirty="0">
                <a:solidFill>
                  <a:schemeClr val="dk1"/>
                </a:solidFill>
                <a:latin typeface="Avenir Next Ultra Light" panose="020B0203020202020204" pitchFamily="34" charset="77"/>
                <a:ea typeface="Times New Roman"/>
                <a:cs typeface="Times New Roman"/>
                <a:sym typeface="Times New Roman"/>
              </a:rPr>
              <a:t> is the process or result of becoming aware of objects, relationships, and events by means of the senses, which includes such activities as recognizing, observing, and discriminating. These activities enable organisms to organize and interpret the stimuli received into meaningful knowledge and to act in a coordinated manner.”</a:t>
            </a:r>
            <a:endParaRPr sz="1400" b="1" dirty="0">
              <a:solidFill>
                <a:schemeClr val="dk1"/>
              </a:solidFill>
              <a:latin typeface="Avenir Next Ultra Light" panose="020B0203020202020204" pitchFamily="34" charset="77"/>
              <a:ea typeface="Times New Roman"/>
              <a:cs typeface="Times New Roman"/>
              <a:sym typeface="Times New Roman"/>
            </a:endParaRPr>
          </a:p>
        </p:txBody>
      </p:sp>
      <p:cxnSp>
        <p:nvCxnSpPr>
          <p:cNvPr id="5" name="Straight Connector 4">
            <a:extLst>
              <a:ext uri="{FF2B5EF4-FFF2-40B4-BE49-F238E27FC236}">
                <a16:creationId xmlns:a16="http://schemas.microsoft.com/office/drawing/2014/main" id="{44E8B738-F84A-2E48-9CE4-4EDB8186C2D0}"/>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98C65324-B32C-544E-9B3B-AD8B975A3FC3}"/>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A9082EB1-FF5E-8B4B-9956-6F2D6FF9AD5A}"/>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EF2D3962-6C55-AE48-B916-21B2514A9E56}"/>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10" name="Google Shape;60;p14">
            <a:extLst>
              <a:ext uri="{FF2B5EF4-FFF2-40B4-BE49-F238E27FC236}">
                <a16:creationId xmlns:a16="http://schemas.microsoft.com/office/drawing/2014/main" id="{06857F0D-0558-4149-9A64-C410595BF391}"/>
              </a:ext>
            </a:extLst>
          </p:cNvPr>
          <p:cNvSpPr txBox="1">
            <a:spLocks/>
          </p:cNvSpPr>
          <p:nvPr/>
        </p:nvSpPr>
        <p:spPr>
          <a:xfrm>
            <a:off x="271129" y="473734"/>
            <a:ext cx="5215271"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Intake: Perception and Bias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4" name="Rectangle 3">
            <a:extLst>
              <a:ext uri="{FF2B5EF4-FFF2-40B4-BE49-F238E27FC236}">
                <a16:creationId xmlns:a16="http://schemas.microsoft.com/office/drawing/2014/main" id="{980A63CE-6A64-2F44-8799-97270600096C}"/>
              </a:ext>
            </a:extLst>
          </p:cNvPr>
          <p:cNvSpPr/>
          <p:nvPr/>
        </p:nvSpPr>
        <p:spPr>
          <a:xfrm>
            <a:off x="0" y="3412"/>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Google Shape;175;p33"/>
          <p:cNvSpPr txBox="1">
            <a:spLocks noGrp="1"/>
          </p:cNvSpPr>
          <p:nvPr>
            <p:ph type="body" idx="1"/>
          </p:nvPr>
        </p:nvSpPr>
        <p:spPr>
          <a:xfrm>
            <a:off x="598932" y="1498295"/>
            <a:ext cx="7946136" cy="1682908"/>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Clr>
                <a:schemeClr val="dk1"/>
              </a:buClr>
              <a:buSzPts val="1100"/>
              <a:buFont typeface="Arial"/>
              <a:buNone/>
            </a:pPr>
            <a:r>
              <a:rPr lang="en" sz="1400" b="1" dirty="0">
                <a:solidFill>
                  <a:schemeClr val="dk1"/>
                </a:solidFill>
                <a:latin typeface="Avenir Next Ultra Light" panose="020B0203020202020204" pitchFamily="34" charset="77"/>
                <a:ea typeface="Times New Roman"/>
                <a:cs typeface="Times New Roman"/>
                <a:sym typeface="Times New Roman"/>
              </a:rPr>
              <a:t>ABA Standard 3-1.6 Improper Bias Prohibited (b) A prosecutor’s office should be proactive in efforts to detect, investigate, and eliminate improper biases, with particular attention to historically persistent biases like race, in all of its work. A prosecutor’s office should regularly assess the potential for biased or unfairly disparate impacts of its policies on communities within the prosecutor’s jurisdiction, and eliminate those impacts that cannot be properly justified. </a:t>
            </a:r>
            <a:endParaRPr sz="1400" b="1" dirty="0">
              <a:latin typeface="Avenir Next Ultra Light" panose="020B0203020202020204" pitchFamily="34" charset="77"/>
            </a:endParaRPr>
          </a:p>
        </p:txBody>
      </p:sp>
      <p:cxnSp>
        <p:nvCxnSpPr>
          <p:cNvPr id="5" name="Straight Connector 4">
            <a:extLst>
              <a:ext uri="{FF2B5EF4-FFF2-40B4-BE49-F238E27FC236}">
                <a16:creationId xmlns:a16="http://schemas.microsoft.com/office/drawing/2014/main" id="{8B7BFFA1-0BDA-C945-A002-E8CA98A7361B}"/>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5F88EDE4-77CD-A247-B447-0F0732768263}"/>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95530A42-E908-5245-8F64-7C4E2E9ABE96}"/>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57B174B3-DD05-E244-AACF-1262B276F0C1}"/>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4AC1E11A-7A64-9C4D-8C01-F8D1B7B8EEFF}"/>
              </a:ext>
            </a:extLst>
          </p:cNvPr>
          <p:cNvSpPr txBox="1">
            <a:spLocks/>
          </p:cNvSpPr>
          <p:nvPr/>
        </p:nvSpPr>
        <p:spPr>
          <a:xfrm>
            <a:off x="271129" y="473734"/>
            <a:ext cx="6864777"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ABA Standard 3-1.6 Improper Bias Prohibited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4" name="Rectangle 3">
            <a:extLst>
              <a:ext uri="{FF2B5EF4-FFF2-40B4-BE49-F238E27FC236}">
                <a16:creationId xmlns:a16="http://schemas.microsoft.com/office/drawing/2014/main" id="{8813D159-EF3C-A845-AE75-ED0EC2128CA0}"/>
              </a:ext>
            </a:extLst>
          </p:cNvPr>
          <p:cNvSpPr/>
          <p:nvPr/>
        </p:nvSpPr>
        <p:spPr>
          <a:xfrm>
            <a:off x="0" y="3412"/>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a:t>
            </a:r>
          </a:p>
        </p:txBody>
      </p:sp>
      <p:sp>
        <p:nvSpPr>
          <p:cNvPr id="181" name="Google Shape;181;p34"/>
          <p:cNvSpPr txBox="1">
            <a:spLocks noGrp="1"/>
          </p:cNvSpPr>
          <p:nvPr>
            <p:ph type="body" idx="1"/>
          </p:nvPr>
        </p:nvSpPr>
        <p:spPr>
          <a:xfrm>
            <a:off x="591731" y="1152080"/>
            <a:ext cx="4130740" cy="1613345"/>
          </a:xfrm>
          <a:prstGeom prst="rect">
            <a:avLst/>
          </a:prstGeom>
        </p:spPr>
        <p:txBody>
          <a:bodyPr spcFirstLastPara="1" wrap="square" lIns="91425" tIns="91425" rIns="91425" bIns="91425" anchor="t" anchorCtr="0">
            <a:noAutofit/>
          </a:bodyPr>
          <a:lstStyle/>
          <a:p>
            <a:pPr>
              <a:buClr>
                <a:srgbClr val="00AEEF"/>
              </a:buClr>
              <a:buFont typeface="Wingdings" pitchFamily="2" charset="2"/>
              <a:buChar char="v"/>
            </a:pPr>
            <a:r>
              <a:rPr lang="en-US" sz="1400" b="1" dirty="0">
                <a:solidFill>
                  <a:schemeClr val="tx1"/>
                </a:solidFill>
                <a:latin typeface="Avenir Next Ultra Light" panose="020B0203020202020204" pitchFamily="34" charset="77"/>
              </a:rPr>
              <a:t>History</a:t>
            </a:r>
          </a:p>
          <a:p>
            <a:pPr>
              <a:buClr>
                <a:srgbClr val="00AEEF"/>
              </a:buClr>
              <a:buFont typeface="Wingdings" pitchFamily="2" charset="2"/>
              <a:buChar char="v"/>
            </a:pPr>
            <a:r>
              <a:rPr lang="en-US" sz="1400" b="1" dirty="0">
                <a:solidFill>
                  <a:schemeClr val="tx1"/>
                </a:solidFill>
                <a:latin typeface="Avenir Next Ultra Light" panose="020B0203020202020204" pitchFamily="34" charset="77"/>
              </a:rPr>
              <a:t>Race/ethnicity </a:t>
            </a:r>
          </a:p>
          <a:p>
            <a:pPr>
              <a:buClr>
                <a:srgbClr val="00AEEF"/>
              </a:buClr>
              <a:buFont typeface="Wingdings" pitchFamily="2" charset="2"/>
              <a:buChar char="v"/>
            </a:pPr>
            <a:r>
              <a:rPr lang="en-US" sz="1400" b="1" dirty="0">
                <a:solidFill>
                  <a:schemeClr val="tx1"/>
                </a:solidFill>
                <a:latin typeface="Avenir Next Ultra Light" panose="020B0203020202020204" pitchFamily="34" charset="77"/>
              </a:rPr>
              <a:t>Gender and sexuality</a:t>
            </a:r>
          </a:p>
          <a:p>
            <a:pPr>
              <a:buClr>
                <a:srgbClr val="00AEEF"/>
              </a:buClr>
              <a:buFont typeface="Wingdings" pitchFamily="2" charset="2"/>
              <a:buChar char="v"/>
            </a:pPr>
            <a:r>
              <a:rPr lang="en-US" sz="1400" b="1" dirty="0">
                <a:solidFill>
                  <a:schemeClr val="tx1"/>
                </a:solidFill>
                <a:latin typeface="Avenir Next Ultra Light" panose="020B0203020202020204" pitchFamily="34" charset="77"/>
              </a:rPr>
              <a:t>Socioeconomic status</a:t>
            </a:r>
          </a:p>
          <a:p>
            <a:pPr>
              <a:buClr>
                <a:srgbClr val="00AEEF"/>
              </a:buClr>
              <a:buFont typeface="Wingdings" pitchFamily="2" charset="2"/>
              <a:buChar char="v"/>
            </a:pPr>
            <a:r>
              <a:rPr lang="en-US" sz="1400" b="1" dirty="0">
                <a:solidFill>
                  <a:schemeClr val="tx1"/>
                </a:solidFill>
                <a:latin typeface="Avenir Next Ultra Light" panose="020B0203020202020204" pitchFamily="34" charset="77"/>
              </a:rPr>
              <a:t>Immigration status </a:t>
            </a:r>
          </a:p>
        </p:txBody>
      </p:sp>
      <p:cxnSp>
        <p:nvCxnSpPr>
          <p:cNvPr id="5" name="Straight Connector 4">
            <a:extLst>
              <a:ext uri="{FF2B5EF4-FFF2-40B4-BE49-F238E27FC236}">
                <a16:creationId xmlns:a16="http://schemas.microsoft.com/office/drawing/2014/main" id="{A7058128-CC42-504F-ADE2-A6E50399895D}"/>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F9FDF0B1-E727-E741-9F36-FDCDEFD83408}"/>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7B945357-BA5C-BF44-ACEB-1471E5AD0E22}"/>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3ED94B53-D909-CC4B-BA45-0CB910A45127}"/>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E3DA95A1-1DBD-6B40-A16E-75DEB1BB78D9}"/>
              </a:ext>
            </a:extLst>
          </p:cNvPr>
          <p:cNvSpPr txBox="1">
            <a:spLocks/>
          </p:cNvSpPr>
          <p:nvPr/>
        </p:nvSpPr>
        <p:spPr>
          <a:xfrm>
            <a:off x="271129" y="473734"/>
            <a:ext cx="4300871"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What can inform Bias?</a:t>
            </a:r>
          </a:p>
        </p:txBody>
      </p:sp>
      <p:sp>
        <p:nvSpPr>
          <p:cNvPr id="12" name="Google Shape;181;p34">
            <a:extLst>
              <a:ext uri="{FF2B5EF4-FFF2-40B4-BE49-F238E27FC236}">
                <a16:creationId xmlns:a16="http://schemas.microsoft.com/office/drawing/2014/main" id="{0E19E7C4-A50E-DC45-A026-EDDDD4AA40CD}"/>
              </a:ext>
            </a:extLst>
          </p:cNvPr>
          <p:cNvSpPr txBox="1">
            <a:spLocks/>
          </p:cNvSpPr>
          <p:nvPr/>
        </p:nvSpPr>
        <p:spPr>
          <a:xfrm>
            <a:off x="311700" y="2765425"/>
            <a:ext cx="8520600" cy="72935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indent="0" algn="ctr">
              <a:buClr>
                <a:schemeClr val="dk1"/>
              </a:buClr>
              <a:buSzPts val="1100"/>
              <a:buFont typeface="Arial"/>
              <a:buNone/>
            </a:pPr>
            <a:r>
              <a:rPr lang="en-US" sz="1400" b="1" dirty="0">
                <a:solidFill>
                  <a:schemeClr val="tx1"/>
                </a:solidFill>
                <a:latin typeface="Avenir Next Ultra Light" panose="020B0203020202020204" pitchFamily="34" charset="77"/>
              </a:rPr>
              <a:t>Turn to </a:t>
            </a:r>
            <a:r>
              <a:rPr lang="en-US" sz="1400" b="1" u="sng" dirty="0">
                <a:solidFill>
                  <a:srgbClr val="00AEEF"/>
                </a:solidFill>
                <a:latin typeface="Avenir Next Demi Bold" panose="020B0503020202020204" pitchFamily="34" charset="0"/>
              </a:rPr>
              <a:t>Section 1</a:t>
            </a:r>
            <a:r>
              <a:rPr lang="en-US" sz="1400" b="1" dirty="0">
                <a:solidFill>
                  <a:srgbClr val="00AEEF"/>
                </a:solidFill>
                <a:latin typeface="Avenir Next Demi Bold" panose="020B0503020202020204" pitchFamily="34" charset="0"/>
              </a:rPr>
              <a:t> </a:t>
            </a:r>
            <a:r>
              <a:rPr lang="en-US" sz="1400" b="1" dirty="0">
                <a:solidFill>
                  <a:schemeClr val="tx1"/>
                </a:solidFill>
                <a:latin typeface="Avenir Next Ultra Light" panose="020B0203020202020204" pitchFamily="34" charset="77"/>
              </a:rPr>
              <a:t>of workbook and discuss how these biases may manifest when a prosecutor is doing an initial intake of a case.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4" name="Rectangle 3">
            <a:extLst>
              <a:ext uri="{FF2B5EF4-FFF2-40B4-BE49-F238E27FC236}">
                <a16:creationId xmlns:a16="http://schemas.microsoft.com/office/drawing/2014/main" id="{AA868668-8F62-F247-A8B8-3C08C025F48C}"/>
              </a:ext>
            </a:extLst>
          </p:cNvPr>
          <p:cNvSpPr/>
          <p:nvPr/>
        </p:nvSpPr>
        <p:spPr>
          <a:xfrm>
            <a:off x="0" y="3412"/>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Google Shape;187;p35"/>
          <p:cNvSpPr txBox="1">
            <a:spLocks noGrp="1"/>
          </p:cNvSpPr>
          <p:nvPr>
            <p:ph type="body" idx="1"/>
          </p:nvPr>
        </p:nvSpPr>
        <p:spPr>
          <a:xfrm>
            <a:off x="598932" y="1234251"/>
            <a:ext cx="7946136" cy="2684692"/>
          </a:xfrm>
          <a:prstGeom prst="rect">
            <a:avLst/>
          </a:prstGeom>
        </p:spPr>
        <p:txBody>
          <a:bodyPr spcFirstLastPara="1" wrap="square" lIns="91425" tIns="91425" rIns="91425" bIns="91425" anchor="t" anchorCtr="0">
            <a:noAutofit/>
          </a:bodyPr>
          <a:lstStyle/>
          <a:p>
            <a:pPr lvl="0" indent="-317500" algn="just">
              <a:lnSpc>
                <a:spcPct val="150000"/>
              </a:lnSpc>
              <a:buClr>
                <a:srgbClr val="00AEEF"/>
              </a:buClr>
              <a:buSzPts val="1400"/>
              <a:buFont typeface="Wingdings" pitchFamily="2" charset="2"/>
              <a:buChar char="v"/>
            </a:pPr>
            <a:r>
              <a:rPr lang="en-US" sz="1400" b="1" dirty="0">
                <a:solidFill>
                  <a:srgbClr val="00AEEF"/>
                </a:solidFill>
                <a:latin typeface="Avenir Next Demi Bold" panose="020B0503020202020204" pitchFamily="34" charset="0"/>
                <a:ea typeface="Times New Roman"/>
                <a:cs typeface="Times New Roman"/>
                <a:sym typeface="Times New Roman"/>
              </a:rPr>
              <a:t>Lack of experience</a:t>
            </a:r>
            <a:r>
              <a:rPr lang="en-US" sz="1400" b="1" dirty="0">
                <a:solidFill>
                  <a:schemeClr val="dk1"/>
                </a:solidFill>
                <a:latin typeface="Avenir Next Ultra Light" panose="020B0203020202020204" pitchFamily="34" charset="77"/>
                <a:ea typeface="Times New Roman"/>
                <a:cs typeface="Times New Roman"/>
                <a:sym typeface="Times New Roman"/>
              </a:rPr>
              <a:t>: An officer lacking experience with particular types of crime or survivors experiencing trauma may harbor a bias or misimpression that may negatively affect a case. </a:t>
            </a:r>
          </a:p>
          <a:p>
            <a:pPr lvl="0" indent="-317500" algn="just">
              <a:lnSpc>
                <a:spcPct val="150000"/>
              </a:lnSpc>
              <a:buClr>
                <a:srgbClr val="00AEEF"/>
              </a:buClr>
              <a:buSzPts val="1400"/>
              <a:buFont typeface="Wingdings" pitchFamily="2" charset="2"/>
              <a:buChar char="v"/>
            </a:pPr>
            <a:r>
              <a:rPr lang="en-US" sz="1400" b="1" dirty="0">
                <a:solidFill>
                  <a:srgbClr val="00AEEF"/>
                </a:solidFill>
                <a:latin typeface="Avenir Next Demi Bold" panose="020B0503020202020204" pitchFamily="34" charset="0"/>
                <a:ea typeface="Times New Roman"/>
                <a:cs typeface="Times New Roman"/>
                <a:sym typeface="Times New Roman"/>
              </a:rPr>
              <a:t>Role in the case</a:t>
            </a:r>
            <a:r>
              <a:rPr lang="en-US" sz="1400" b="1" dirty="0">
                <a:solidFill>
                  <a:schemeClr val="dk1"/>
                </a:solidFill>
                <a:latin typeface="Avenir Next Ultra Light" panose="020B0203020202020204" pitchFamily="34" charset="77"/>
                <a:ea typeface="Times New Roman"/>
                <a:cs typeface="Times New Roman"/>
                <a:sym typeface="Times New Roman"/>
              </a:rPr>
              <a:t>: An officer who viewed a crime from a particular angle or only talked to one witness may inaccurately report the facts of the case.</a:t>
            </a:r>
          </a:p>
          <a:p>
            <a:pPr lvl="0" indent="-317500" algn="just">
              <a:lnSpc>
                <a:spcPct val="150000"/>
              </a:lnSpc>
              <a:buClr>
                <a:srgbClr val="00AEEF"/>
              </a:buClr>
              <a:buSzPts val="1400"/>
              <a:buFont typeface="Wingdings" pitchFamily="2" charset="2"/>
              <a:buChar char="v"/>
            </a:pPr>
            <a:r>
              <a:rPr lang="en-US" sz="1400" b="1" dirty="0">
                <a:solidFill>
                  <a:srgbClr val="00AEEF"/>
                </a:solidFill>
                <a:latin typeface="Avenir Next Demi Bold" panose="020B0503020202020204" pitchFamily="34" charset="0"/>
                <a:ea typeface="Times New Roman"/>
                <a:cs typeface="Times New Roman"/>
                <a:sym typeface="Times New Roman"/>
              </a:rPr>
              <a:t>Prior knowledge of the parties involved</a:t>
            </a:r>
            <a:r>
              <a:rPr lang="en-US" sz="1400" b="1" dirty="0">
                <a:solidFill>
                  <a:schemeClr val="dk1"/>
                </a:solidFill>
                <a:latin typeface="Avenir Next Ultra Light" panose="020B0203020202020204" pitchFamily="34" charset="77"/>
                <a:ea typeface="Times New Roman"/>
                <a:cs typeface="Times New Roman"/>
                <a:sym typeface="Times New Roman"/>
              </a:rPr>
              <a:t>: An officer with a prior experience with one or more of the parties involved in the case may make a biased report.</a:t>
            </a:r>
          </a:p>
          <a:p>
            <a:pPr lvl="0" indent="-317500" algn="just">
              <a:lnSpc>
                <a:spcPct val="150000"/>
              </a:lnSpc>
              <a:buClr>
                <a:srgbClr val="00AEEF"/>
              </a:buClr>
              <a:buSzPts val="1400"/>
              <a:buFont typeface="Wingdings" pitchFamily="2" charset="2"/>
              <a:buChar char="v"/>
            </a:pPr>
            <a:r>
              <a:rPr lang="en-US" sz="1400" b="1" dirty="0">
                <a:solidFill>
                  <a:srgbClr val="00AEEF"/>
                </a:solidFill>
                <a:latin typeface="Avenir Next Demi Bold" panose="020B0503020202020204" pitchFamily="34" charset="0"/>
                <a:ea typeface="Times New Roman"/>
                <a:cs typeface="Times New Roman"/>
                <a:sym typeface="Times New Roman"/>
              </a:rPr>
              <a:t>Incomplete communication</a:t>
            </a:r>
            <a:r>
              <a:rPr lang="en-US" sz="1400" b="1" dirty="0">
                <a:solidFill>
                  <a:schemeClr val="dk1"/>
                </a:solidFill>
                <a:latin typeface="Avenir Next Ultra Light" panose="020B0203020202020204" pitchFamily="34" charset="77"/>
                <a:ea typeface="Times New Roman"/>
                <a:cs typeface="Times New Roman"/>
                <a:sym typeface="Times New Roman"/>
              </a:rPr>
              <a:t>: Prosecutors must ask all relevant questions to </a:t>
            </a:r>
            <a:r>
              <a:rPr lang="en-US" sz="1400" b="1" dirty="0" err="1">
                <a:solidFill>
                  <a:schemeClr val="dk1"/>
                </a:solidFill>
                <a:latin typeface="Avenir Next Ultra Light" panose="020B0203020202020204" pitchFamily="34" charset="77"/>
                <a:ea typeface="Times New Roman"/>
                <a:cs typeface="Times New Roman"/>
                <a:sym typeface="Times New Roman"/>
              </a:rPr>
              <a:t>suss</a:t>
            </a:r>
            <a:r>
              <a:rPr lang="en-US" sz="1400" b="1" dirty="0">
                <a:solidFill>
                  <a:schemeClr val="dk1"/>
                </a:solidFill>
                <a:latin typeface="Avenir Next Ultra Light" panose="020B0203020202020204" pitchFamily="34" charset="77"/>
                <a:ea typeface="Times New Roman"/>
                <a:cs typeface="Times New Roman"/>
                <a:sym typeface="Times New Roman"/>
              </a:rPr>
              <a:t> out complete information. </a:t>
            </a:r>
            <a:endParaRPr sz="1400" b="1" dirty="0">
              <a:latin typeface="Avenir Next Ultra Light" panose="020B0203020202020204" pitchFamily="34" charset="77"/>
            </a:endParaRPr>
          </a:p>
        </p:txBody>
      </p:sp>
      <p:cxnSp>
        <p:nvCxnSpPr>
          <p:cNvPr id="5" name="Straight Connector 4">
            <a:extLst>
              <a:ext uri="{FF2B5EF4-FFF2-40B4-BE49-F238E27FC236}">
                <a16:creationId xmlns:a16="http://schemas.microsoft.com/office/drawing/2014/main" id="{128AF980-2526-D349-B34A-FD9B3094B779}"/>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8B216CCC-BFD1-5C43-846A-010B6BEB59D7}"/>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71E2AB1C-8034-4940-8951-32EEA753241B}"/>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BE445A71-8E38-1C4F-B209-FE507FA7E325}"/>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8A798ABA-371D-4546-A748-DF060EC11597}"/>
              </a:ext>
            </a:extLst>
          </p:cNvPr>
          <p:cNvSpPr txBox="1">
            <a:spLocks/>
          </p:cNvSpPr>
          <p:nvPr/>
        </p:nvSpPr>
        <p:spPr>
          <a:xfrm>
            <a:off x="271129" y="473734"/>
            <a:ext cx="667651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How does a police officer’s bias affect a case?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4" name="Rectangle 3">
            <a:extLst>
              <a:ext uri="{FF2B5EF4-FFF2-40B4-BE49-F238E27FC236}">
                <a16:creationId xmlns:a16="http://schemas.microsoft.com/office/drawing/2014/main" id="{CD5B41E8-1DFE-F541-A11F-7EFA84F465C9}"/>
              </a:ext>
            </a:extLst>
          </p:cNvPr>
          <p:cNvSpPr/>
          <p:nvPr/>
        </p:nvSpPr>
        <p:spPr>
          <a:xfrm>
            <a:off x="0" y="3412"/>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EB865F95-870C-B841-89FA-C66A4BBAC9CA}"/>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3834AFB2-9BB4-CE42-A0F0-BA64B886CF29}"/>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40E7FE36-9BD1-BB4B-941E-483461C5E7A4}"/>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9E396E43-2C16-1049-AD5D-770DB57A6A39}"/>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07172EE6-6D92-F943-8E31-5948E269955A}"/>
              </a:ext>
            </a:extLst>
          </p:cNvPr>
          <p:cNvSpPr txBox="1">
            <a:spLocks/>
          </p:cNvSpPr>
          <p:nvPr/>
        </p:nvSpPr>
        <p:spPr>
          <a:xfrm>
            <a:off x="271128" y="473734"/>
            <a:ext cx="722336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Sample Police Report (Section 2 of workbook)</a:t>
            </a:r>
          </a:p>
        </p:txBody>
      </p:sp>
      <p:pic>
        <p:nvPicPr>
          <p:cNvPr id="11" name="Picture 10" descr="A screenshot of a cell phone&#10;&#10;Description automatically generated">
            <a:extLst>
              <a:ext uri="{FF2B5EF4-FFF2-40B4-BE49-F238E27FC236}">
                <a16:creationId xmlns:a16="http://schemas.microsoft.com/office/drawing/2014/main" id="{006B6948-DA7B-A14D-A4E4-5E77A11FF63B}"/>
              </a:ext>
            </a:extLst>
          </p:cNvPr>
          <p:cNvPicPr>
            <a:picLocks noChangeAspect="1"/>
          </p:cNvPicPr>
          <p:nvPr/>
        </p:nvPicPr>
        <p:blipFill>
          <a:blip r:embed="rId4"/>
          <a:stretch>
            <a:fillRect/>
          </a:stretch>
        </p:blipFill>
        <p:spPr>
          <a:xfrm>
            <a:off x="1327044" y="961064"/>
            <a:ext cx="2005278" cy="2874950"/>
          </a:xfrm>
          <a:prstGeom prst="rect">
            <a:avLst/>
          </a:prstGeom>
        </p:spPr>
      </p:pic>
      <p:pic>
        <p:nvPicPr>
          <p:cNvPr id="13" name="Picture 12" descr="A picture containing text, newspaper&#10;&#10;Description automatically generated">
            <a:extLst>
              <a:ext uri="{FF2B5EF4-FFF2-40B4-BE49-F238E27FC236}">
                <a16:creationId xmlns:a16="http://schemas.microsoft.com/office/drawing/2014/main" id="{D7B30D49-8012-E743-A970-C22D21942194}"/>
              </a:ext>
            </a:extLst>
          </p:cNvPr>
          <p:cNvPicPr>
            <a:picLocks noChangeAspect="1"/>
          </p:cNvPicPr>
          <p:nvPr/>
        </p:nvPicPr>
        <p:blipFill>
          <a:blip r:embed="rId5"/>
          <a:stretch>
            <a:fillRect/>
          </a:stretch>
        </p:blipFill>
        <p:spPr>
          <a:xfrm>
            <a:off x="5811680" y="932807"/>
            <a:ext cx="2284347" cy="2893357"/>
          </a:xfrm>
          <a:prstGeom prst="rect">
            <a:avLst/>
          </a:prstGeom>
        </p:spPr>
      </p:pic>
      <p:sp>
        <p:nvSpPr>
          <p:cNvPr id="14" name="TextBox 13">
            <a:extLst>
              <a:ext uri="{FF2B5EF4-FFF2-40B4-BE49-F238E27FC236}">
                <a16:creationId xmlns:a16="http://schemas.microsoft.com/office/drawing/2014/main" id="{F4795AA4-02AE-B741-808D-E1856253B986}"/>
              </a:ext>
            </a:extLst>
          </p:cNvPr>
          <p:cNvSpPr txBox="1"/>
          <p:nvPr/>
        </p:nvSpPr>
        <p:spPr>
          <a:xfrm>
            <a:off x="804440" y="3935408"/>
            <a:ext cx="7535119" cy="523220"/>
          </a:xfrm>
          <a:prstGeom prst="rect">
            <a:avLst/>
          </a:prstGeom>
          <a:noFill/>
        </p:spPr>
        <p:txBody>
          <a:bodyPr wrap="square" rtlCol="0">
            <a:spAutoFit/>
          </a:bodyPr>
          <a:lstStyle/>
          <a:p>
            <a:pPr algn="ctr"/>
            <a:r>
              <a:rPr lang="en-US" b="1" dirty="0">
                <a:latin typeface="Avenir Next Ultra Light" panose="020B0203020202020204" pitchFamily="34" charset="77"/>
              </a:rPr>
              <a:t>Additionally, prosecutors must be mindful of the obvious bias that manifests in officers like racism, homophobia, and sexism.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4" name="Rectangle 3">
            <a:extLst>
              <a:ext uri="{FF2B5EF4-FFF2-40B4-BE49-F238E27FC236}">
                <a16:creationId xmlns:a16="http://schemas.microsoft.com/office/drawing/2014/main" id="{88C338B2-D29B-D240-B7EC-D1735D04330C}"/>
              </a:ext>
            </a:extLst>
          </p:cNvPr>
          <p:cNvSpPr/>
          <p:nvPr/>
        </p:nvSpPr>
        <p:spPr>
          <a:xfrm>
            <a:off x="-1" y="-6448"/>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Google Shape;199;p37"/>
          <p:cNvSpPr txBox="1">
            <a:spLocks noGrp="1"/>
          </p:cNvSpPr>
          <p:nvPr>
            <p:ph type="body" idx="1"/>
          </p:nvPr>
        </p:nvSpPr>
        <p:spPr>
          <a:xfrm>
            <a:off x="774413" y="1166508"/>
            <a:ext cx="7946136" cy="2469264"/>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A sample police report shows the potential for incomplete communication.  </a:t>
            </a:r>
            <a:endParaRPr lang="en" sz="1200" b="1" dirty="0">
              <a:solidFill>
                <a:schemeClr val="dk1"/>
              </a:solidFill>
              <a:latin typeface="Avenir Next Ultra Light" panose="020B0203020202020204" pitchFamily="34" charset="77"/>
              <a:ea typeface="Times New Roman"/>
              <a:cs typeface="Times New Roman"/>
              <a:sym typeface="Times New Roman"/>
            </a:endParaRPr>
          </a:p>
          <a:p>
            <a:pPr marL="0" lvl="0" indent="0" algn="l" rtl="0">
              <a:lnSpc>
                <a:spcPct val="150000"/>
              </a:lnSpc>
              <a:spcBef>
                <a:spcPts val="0"/>
              </a:spcBef>
              <a:spcAft>
                <a:spcPts val="0"/>
              </a:spcAft>
              <a:buNone/>
            </a:pP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nSpc>
                <a:spcPct val="150000"/>
              </a:lnSpc>
              <a:buClr>
                <a:schemeClr val="dk1"/>
              </a:buClr>
              <a:buSzPts val="1100"/>
              <a:buNone/>
            </a:pPr>
            <a:r>
              <a:rPr lang="en-US" sz="1400" b="1" dirty="0">
                <a:solidFill>
                  <a:schemeClr val="dk1"/>
                </a:solidFill>
                <a:latin typeface="Avenir Next Ultra Light" panose="020B0203020202020204" pitchFamily="34" charset="77"/>
                <a:ea typeface="Times New Roman"/>
                <a:cs typeface="Times New Roman"/>
                <a:sym typeface="Times New Roman"/>
              </a:rPr>
              <a:t>You receive these police reports on intake. Discuss the reports and what is missing?</a:t>
            </a:r>
          </a:p>
          <a:p>
            <a:pPr marL="713232" lvl="0" indent="-285750">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Events that led up to an incident</a:t>
            </a:r>
          </a:p>
          <a:p>
            <a:pPr marL="713232" lvl="0" indent="-285750">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Reasoning behind why each person was there</a:t>
            </a:r>
          </a:p>
          <a:p>
            <a:pPr marL="713232" lvl="0" indent="-285750">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Relationship history of each person</a:t>
            </a:r>
          </a:p>
          <a:p>
            <a:pPr marL="713232" lvl="0" indent="-285750">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What an officer might have asked or did not ask based off the report</a:t>
            </a:r>
            <a:endParaRPr sz="1400" b="1" dirty="0">
              <a:latin typeface="Avenir Next Ultra Light" panose="020B0203020202020204" pitchFamily="34" charset="77"/>
            </a:endParaRPr>
          </a:p>
        </p:txBody>
      </p:sp>
      <p:cxnSp>
        <p:nvCxnSpPr>
          <p:cNvPr id="5" name="Straight Connector 4">
            <a:extLst>
              <a:ext uri="{FF2B5EF4-FFF2-40B4-BE49-F238E27FC236}">
                <a16:creationId xmlns:a16="http://schemas.microsoft.com/office/drawing/2014/main" id="{F72DB58A-2B13-1D4C-971B-CBF60FCC5C9C}"/>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866AC5AA-762B-5A46-957C-2B7DE875448C}"/>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8768FBB0-A292-CE4C-975F-67442C9502C8}"/>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7D5CBBA2-9325-724F-8F7E-19CC968E1D33}"/>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3975AD43-91C3-5E4E-AE43-39C7EF0BA8F9}"/>
              </a:ext>
            </a:extLst>
          </p:cNvPr>
          <p:cNvSpPr txBox="1">
            <a:spLocks/>
          </p:cNvSpPr>
          <p:nvPr/>
        </p:nvSpPr>
        <p:spPr>
          <a:xfrm>
            <a:off x="271128" y="473734"/>
            <a:ext cx="722336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Police Report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4" name="Rectangle 3">
            <a:extLst>
              <a:ext uri="{FF2B5EF4-FFF2-40B4-BE49-F238E27FC236}">
                <a16:creationId xmlns:a16="http://schemas.microsoft.com/office/drawing/2014/main" id="{718597F0-8233-AD4C-ACC6-D9B5D8B40454}"/>
              </a:ext>
            </a:extLst>
          </p:cNvPr>
          <p:cNvSpPr/>
          <p:nvPr/>
        </p:nvSpPr>
        <p:spPr>
          <a:xfrm>
            <a:off x="0" y="-6448"/>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 name="Google Shape;205;p38"/>
          <p:cNvSpPr txBox="1">
            <a:spLocks noGrp="1"/>
          </p:cNvSpPr>
          <p:nvPr>
            <p:ph type="body" idx="1"/>
          </p:nvPr>
        </p:nvSpPr>
        <p:spPr>
          <a:xfrm>
            <a:off x="600119" y="1462809"/>
            <a:ext cx="7943762" cy="2373204"/>
          </a:xfrm>
          <a:prstGeom prst="rect">
            <a:avLst/>
          </a:prstGeom>
        </p:spPr>
        <p:txBody>
          <a:bodyPr spcFirstLastPara="1" wrap="square" lIns="91425" tIns="91425" rIns="91425" bIns="91425" anchor="t" anchorCtr="0">
            <a:noAutofit/>
          </a:bodyPr>
          <a:lstStyle/>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Witnesses have their own biases. Statements from individuals, or the willingness to give statements, are affected by an individual's beliefs, level of trust and experiences with police, motives to lie and relationships with parties involved.  </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Their perception can be affected by substance use, trauma (caused by the event or from the past), ETC.</a:t>
            </a:r>
          </a:p>
          <a:p>
            <a:pPr lvl="0" indent="-317500" algn="just">
              <a:lnSpc>
                <a:spcPct val="150000"/>
              </a:lnSpc>
              <a:buClr>
                <a:srgbClr val="00AEEF"/>
              </a:buClr>
              <a:buSzPts val="1400"/>
              <a:buFont typeface="Wingdings" pitchFamily="2" charset="2"/>
              <a:buChar char="v"/>
            </a:pPr>
            <a:r>
              <a:rPr lang="en-US" sz="1400" b="1" dirty="0">
                <a:latin typeface="Avenir Next Ultra Light" panose="020B0203020202020204" pitchFamily="34" charset="77"/>
              </a:rPr>
              <a:t>The role of the prosecutor is not to defend the police investigation, but to question it in order to find the truth and do justice.</a:t>
            </a:r>
            <a:endParaRPr sz="1400" b="1" dirty="0">
              <a:latin typeface="Avenir Next Ultra Light" panose="020B0203020202020204" pitchFamily="34" charset="77"/>
            </a:endParaRPr>
          </a:p>
        </p:txBody>
      </p:sp>
      <p:cxnSp>
        <p:nvCxnSpPr>
          <p:cNvPr id="5" name="Straight Connector 4">
            <a:extLst>
              <a:ext uri="{FF2B5EF4-FFF2-40B4-BE49-F238E27FC236}">
                <a16:creationId xmlns:a16="http://schemas.microsoft.com/office/drawing/2014/main" id="{1B2AD8B1-233F-2546-AF77-593DDC50A36E}"/>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97E8B9C8-7E87-9D4C-B9FD-A6C9D2C2C5B8}"/>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E1C0E919-B503-B74F-9EAA-5F4EBB9958F4}"/>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7B670654-EADD-E64E-B59E-290806C2955C}"/>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A5A9983F-516A-B145-A8F0-FABCF7E10962}"/>
              </a:ext>
            </a:extLst>
          </p:cNvPr>
          <p:cNvSpPr txBox="1">
            <a:spLocks/>
          </p:cNvSpPr>
          <p:nvPr/>
        </p:nvSpPr>
        <p:spPr>
          <a:xfrm>
            <a:off x="271128" y="473734"/>
            <a:ext cx="722336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What role does witness bias/perception play?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 name="Rectangle 3">
            <a:extLst>
              <a:ext uri="{FF2B5EF4-FFF2-40B4-BE49-F238E27FC236}">
                <a16:creationId xmlns:a16="http://schemas.microsoft.com/office/drawing/2014/main" id="{6AE05342-BE91-D442-8C62-271F14EEE904}"/>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DA15FEDA-9EF4-244D-865D-576486D24CB4}"/>
              </a:ext>
            </a:extLst>
          </p:cNvPr>
          <p:cNvSpPr/>
          <p:nvPr/>
        </p:nvSpPr>
        <p:spPr>
          <a:xfrm>
            <a:off x="2725188" y="373690"/>
            <a:ext cx="3693619" cy="3618390"/>
          </a:xfrm>
          <a:prstGeom prst="ellipse">
            <a:avLst/>
          </a:prstGeom>
          <a:solidFill>
            <a:srgbClr val="00AEEF">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13E0CD0-F72F-5F41-92D5-E388857D360D}"/>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5E006FAC-3C51-5740-B7EE-ACDB584CA4B8}"/>
              </a:ext>
            </a:extLst>
          </p:cNvPr>
          <p:cNvPicPr>
            <a:picLocks noChangeAspect="1"/>
          </p:cNvPicPr>
          <p:nvPr/>
        </p:nvPicPr>
        <p:blipFill>
          <a:blip r:embed="rId3"/>
          <a:stretch>
            <a:fillRect/>
          </a:stretch>
        </p:blipFill>
        <p:spPr>
          <a:xfrm>
            <a:off x="77021" y="4798108"/>
            <a:ext cx="241890" cy="241890"/>
          </a:xfrm>
          <a:prstGeom prst="rect">
            <a:avLst/>
          </a:prstGeom>
        </p:spPr>
      </p:pic>
      <p:sp>
        <p:nvSpPr>
          <p:cNvPr id="8" name="TextBox 7">
            <a:extLst>
              <a:ext uri="{FF2B5EF4-FFF2-40B4-BE49-F238E27FC236}">
                <a16:creationId xmlns:a16="http://schemas.microsoft.com/office/drawing/2014/main" id="{41A2B34A-DE25-8640-980D-968D0E889D78}"/>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72;p16">
            <a:extLst>
              <a:ext uri="{FF2B5EF4-FFF2-40B4-BE49-F238E27FC236}">
                <a16:creationId xmlns:a16="http://schemas.microsoft.com/office/drawing/2014/main" id="{49306252-918A-7B4A-8E0E-1B6C18FB1EFC}"/>
              </a:ext>
            </a:extLst>
          </p:cNvPr>
          <p:cNvSpPr txBox="1">
            <a:spLocks/>
          </p:cNvSpPr>
          <p:nvPr/>
        </p:nvSpPr>
        <p:spPr>
          <a:xfrm>
            <a:off x="2685771" y="1253655"/>
            <a:ext cx="3772451"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lnSpc>
                <a:spcPct val="100000"/>
              </a:lnSpc>
              <a:buNone/>
            </a:pPr>
            <a:r>
              <a:rPr lang="en-US" sz="4800" b="1" dirty="0">
                <a:solidFill>
                  <a:srgbClr val="22274E"/>
                </a:solidFill>
                <a:latin typeface="Baskerville Old Face" panose="02020602080505020303" pitchFamily="18" charset="77"/>
                <a:ea typeface="Times New Roman"/>
                <a:cs typeface="Times New Roman"/>
                <a:sym typeface="Times New Roman"/>
              </a:rPr>
              <a:t>The Investigation</a:t>
            </a:r>
          </a:p>
          <a:p>
            <a:pPr marL="0" indent="0" algn="ctr">
              <a:lnSpc>
                <a:spcPct val="100000"/>
              </a:lnSpc>
              <a:buNone/>
            </a:pPr>
            <a:endParaRPr lang="en-US" sz="4800" b="1" dirty="0">
              <a:solidFill>
                <a:srgbClr val="22274E"/>
              </a:solidFill>
              <a:latin typeface="Baskerville Old Face" panose="02020602080505020303" pitchFamily="18" charset="77"/>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4" name="Rectangle 3">
            <a:extLst>
              <a:ext uri="{FF2B5EF4-FFF2-40B4-BE49-F238E27FC236}">
                <a16:creationId xmlns:a16="http://schemas.microsoft.com/office/drawing/2014/main" id="{26BEA2A0-0ED2-4F47-978B-6BC621FD4FAD}"/>
              </a:ext>
            </a:extLst>
          </p:cNvPr>
          <p:cNvSpPr/>
          <p:nvPr/>
        </p:nvSpPr>
        <p:spPr>
          <a:xfrm>
            <a:off x="0" y="13057"/>
            <a:ext cx="9144000" cy="4739463"/>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7" name="Google Shape;217;p40"/>
          <p:cNvSpPr txBox="1">
            <a:spLocks noGrp="1"/>
          </p:cNvSpPr>
          <p:nvPr>
            <p:ph type="body" idx="1"/>
          </p:nvPr>
        </p:nvSpPr>
        <p:spPr>
          <a:xfrm>
            <a:off x="598932" y="927468"/>
            <a:ext cx="7946136" cy="3416400"/>
          </a:xfrm>
          <a:prstGeom prst="rect">
            <a:avLst/>
          </a:prstGeom>
        </p:spPr>
        <p:txBody>
          <a:bodyPr spcFirstLastPara="1" wrap="square" lIns="91425" tIns="91425" rIns="91425" bIns="91425" anchor="t" anchorCtr="0">
            <a:noAutofit/>
          </a:bodyPr>
          <a:lstStyle/>
          <a:p>
            <a:pPr marL="0" lvl="0" indent="0" algn="just" rtl="0">
              <a:lnSpc>
                <a:spcPct val="125000"/>
              </a:lnSpc>
              <a:spcBef>
                <a:spcPts val="0"/>
              </a:spcBef>
              <a:spcAft>
                <a:spcPts val="0"/>
              </a:spcAft>
              <a:buClr>
                <a:schemeClr val="dk1"/>
              </a:buClr>
              <a:buSzPts val="1100"/>
              <a:buFont typeface="Arial"/>
              <a:buNone/>
            </a:pPr>
            <a:r>
              <a:rPr lang="en" sz="1250" b="1" dirty="0">
                <a:solidFill>
                  <a:schemeClr val="dk1"/>
                </a:solidFill>
                <a:latin typeface="Avenir Next Ultra Light" panose="020B0203020202020204" pitchFamily="34" charset="77"/>
                <a:ea typeface="Times New Roman"/>
                <a:cs typeface="Times New Roman"/>
                <a:sym typeface="Times New Roman"/>
              </a:rPr>
              <a:t>A trauma-informed approach to an investigation involves looking at the incident and the people involved holistically.</a:t>
            </a:r>
            <a:endParaRPr sz="125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lnSpc>
                <a:spcPct val="125000"/>
              </a:lnSpc>
              <a:spcBef>
                <a:spcPts val="0"/>
              </a:spcBef>
              <a:spcAft>
                <a:spcPts val="0"/>
              </a:spcAft>
              <a:buClr>
                <a:schemeClr val="dk1"/>
              </a:buClr>
              <a:buSzPts val="1100"/>
              <a:buFont typeface="Arial"/>
              <a:buNone/>
            </a:pPr>
            <a:r>
              <a:rPr lang="en" sz="1250" b="1" dirty="0">
                <a:solidFill>
                  <a:schemeClr val="dk1"/>
                </a:solidFill>
                <a:latin typeface="Avenir Next Ultra Light" panose="020B0203020202020204" pitchFamily="34" charset="77"/>
                <a:ea typeface="Times New Roman"/>
                <a:cs typeface="Times New Roman"/>
                <a:sym typeface="Times New Roman"/>
              </a:rPr>
              <a:t>Broaden your focus beyond proving the elements of the crime: </a:t>
            </a:r>
            <a:endParaRPr sz="125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just" rtl="0">
              <a:lnSpc>
                <a:spcPct val="125000"/>
              </a:lnSpc>
              <a:spcBef>
                <a:spcPts val="0"/>
              </a:spcBef>
              <a:spcAft>
                <a:spcPts val="0"/>
              </a:spcAft>
              <a:buClr>
                <a:srgbClr val="00AEEF"/>
              </a:buClr>
              <a:buSzPts val="1400"/>
              <a:buFont typeface="Wingdings" pitchFamily="2" charset="2"/>
              <a:buChar char="v"/>
            </a:pPr>
            <a:r>
              <a:rPr lang="en" sz="1250" b="1" dirty="0">
                <a:solidFill>
                  <a:schemeClr val="dk1"/>
                </a:solidFill>
                <a:latin typeface="Avenir Next Ultra Light" panose="020B0203020202020204" pitchFamily="34" charset="77"/>
                <a:ea typeface="Times New Roman"/>
                <a:cs typeface="Times New Roman"/>
                <a:sym typeface="Times New Roman"/>
              </a:rPr>
              <a:t>Ask WHY did this happen (even though it is not an element of the crime)</a:t>
            </a:r>
            <a:endParaRPr sz="125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just">
              <a:lnSpc>
                <a:spcPct val="125000"/>
              </a:lnSpc>
              <a:buClr>
                <a:srgbClr val="00AEEF"/>
              </a:buClr>
              <a:buSzPts val="1400"/>
              <a:buFont typeface="Wingdings" pitchFamily="2" charset="2"/>
              <a:buChar char="v"/>
            </a:pPr>
            <a:r>
              <a:rPr lang="en-US" sz="1250" b="1" dirty="0">
                <a:solidFill>
                  <a:schemeClr val="dk1"/>
                </a:solidFill>
                <a:latin typeface="Avenir Next Ultra Light" panose="020B0203020202020204" pitchFamily="34" charset="77"/>
                <a:ea typeface="Times New Roman"/>
                <a:cs typeface="Times New Roman"/>
                <a:sym typeface="Times New Roman"/>
              </a:rPr>
              <a:t>Gather information about all of the individuals involved (responding officers’ history, survivors, witnesses and the accused individual) beyond their name and address.  Who are they?  What is their background?  </a:t>
            </a:r>
          </a:p>
          <a:p>
            <a:pPr marL="713232" lvl="0" indent="-317500" algn="just">
              <a:lnSpc>
                <a:spcPct val="125000"/>
              </a:lnSpc>
              <a:buClr>
                <a:srgbClr val="00AEEF"/>
              </a:buClr>
              <a:buSzPts val="1400"/>
              <a:buFont typeface="Wingdings" pitchFamily="2" charset="2"/>
              <a:buChar char="v"/>
            </a:pPr>
            <a:r>
              <a:rPr lang="en-US" sz="1250" b="1">
                <a:solidFill>
                  <a:schemeClr val="dk1"/>
                </a:solidFill>
                <a:latin typeface="Avenir Next Ultra Light" panose="020B0203020202020204" pitchFamily="34" charset="77"/>
                <a:ea typeface="Times New Roman"/>
                <a:cs typeface="Times New Roman"/>
                <a:sym typeface="Times New Roman"/>
              </a:rPr>
              <a:t>How </a:t>
            </a:r>
            <a:r>
              <a:rPr lang="en-US" sz="1250" b="1" dirty="0">
                <a:solidFill>
                  <a:schemeClr val="dk1"/>
                </a:solidFill>
                <a:latin typeface="Avenir Next Ultra Light" panose="020B0203020202020204" pitchFamily="34" charset="77"/>
                <a:ea typeface="Times New Roman"/>
                <a:cs typeface="Times New Roman"/>
                <a:sym typeface="Times New Roman"/>
              </a:rPr>
              <a:t>did they come to be involved in the incident you are investigating?</a:t>
            </a:r>
            <a:r>
              <a:rPr lang="en" sz="1250" b="1" dirty="0">
                <a:solidFill>
                  <a:schemeClr val="dk1"/>
                </a:solidFill>
                <a:latin typeface="Avenir Next Ultra Light" panose="020B0203020202020204" pitchFamily="34" charset="77"/>
                <a:ea typeface="Times New Roman"/>
                <a:cs typeface="Times New Roman"/>
                <a:sym typeface="Times New Roman"/>
              </a:rPr>
              <a:t>Consider asking defense counsel for mitigating information. </a:t>
            </a:r>
            <a:endParaRPr sz="125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just" rtl="0">
              <a:lnSpc>
                <a:spcPct val="125000"/>
              </a:lnSpc>
              <a:spcBef>
                <a:spcPts val="0"/>
              </a:spcBef>
              <a:spcAft>
                <a:spcPts val="0"/>
              </a:spcAft>
              <a:buClr>
                <a:srgbClr val="00AEEF"/>
              </a:buClr>
              <a:buSzPts val="1400"/>
              <a:buFont typeface="Wingdings" pitchFamily="2" charset="2"/>
              <a:buChar char="v"/>
            </a:pPr>
            <a:r>
              <a:rPr lang="en" sz="1250" b="1" dirty="0">
                <a:solidFill>
                  <a:schemeClr val="dk1"/>
                </a:solidFill>
                <a:latin typeface="Avenir Next Ultra Light" panose="020B0203020202020204" pitchFamily="34" charset="77"/>
                <a:ea typeface="Times New Roman"/>
                <a:cs typeface="Times New Roman"/>
                <a:sym typeface="Times New Roman"/>
              </a:rPr>
              <a:t>Work to consult with social workers/clinical staff to understand any assessments/reports, such as the  Psychiatric and medical reports. They may have additional resources that may help to inform charging decisions, such as therapeutic programs that are tailored to their assessments.  </a:t>
            </a:r>
          </a:p>
          <a:p>
            <a:pPr marL="713232" lvl="0" indent="-317500" algn="just">
              <a:lnSpc>
                <a:spcPct val="125000"/>
              </a:lnSpc>
              <a:buClr>
                <a:srgbClr val="00AEEF"/>
              </a:buClr>
              <a:buSzPts val="1400"/>
              <a:buFont typeface="Wingdings" pitchFamily="2" charset="2"/>
              <a:buChar char="v"/>
            </a:pPr>
            <a:r>
              <a:rPr lang="en-US" sz="1250" b="1" dirty="0">
                <a:solidFill>
                  <a:schemeClr val="tx1"/>
                </a:solidFill>
                <a:latin typeface="Avenir Next Ultra Light" panose="020B0203020202020204" pitchFamily="34" charset="77"/>
              </a:rPr>
              <a:t>Consider alternative ways to investigate the parties, including asking defense counsel for mitigating information, relevant medical, psychological or substance abuse treatment records.</a:t>
            </a:r>
          </a:p>
          <a:p>
            <a:pPr marL="713232" lvl="0" indent="-317500" algn="just" rtl="0">
              <a:lnSpc>
                <a:spcPct val="125000"/>
              </a:lnSpc>
              <a:spcBef>
                <a:spcPts val="0"/>
              </a:spcBef>
              <a:spcAft>
                <a:spcPts val="0"/>
              </a:spcAft>
              <a:buClr>
                <a:srgbClr val="00AEEF"/>
              </a:buClr>
              <a:buSzPts val="1400"/>
              <a:buFont typeface="Wingdings" pitchFamily="2" charset="2"/>
              <a:buChar char="v"/>
            </a:pPr>
            <a:endParaRPr sz="1250" b="1" dirty="0">
              <a:latin typeface="Avenir Next Ultra Light" panose="020B0203020202020204" pitchFamily="34" charset="77"/>
            </a:endParaRPr>
          </a:p>
        </p:txBody>
      </p:sp>
      <p:cxnSp>
        <p:nvCxnSpPr>
          <p:cNvPr id="5" name="Straight Connector 4">
            <a:extLst>
              <a:ext uri="{FF2B5EF4-FFF2-40B4-BE49-F238E27FC236}">
                <a16:creationId xmlns:a16="http://schemas.microsoft.com/office/drawing/2014/main" id="{C3621CE5-29AA-D94C-AE0F-3C14AF966944}"/>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C8976E28-E8BF-0A4E-89CE-E45CDBB4BF6F}"/>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4E5743D6-03E3-004C-AD07-266B557ED0A2}"/>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114BEFEF-BCE1-854C-961A-738A144F9590}"/>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A2863501-1EB1-2641-A8FF-05E2DA482D15}"/>
              </a:ext>
            </a:extLst>
          </p:cNvPr>
          <p:cNvSpPr txBox="1">
            <a:spLocks/>
          </p:cNvSpPr>
          <p:nvPr/>
        </p:nvSpPr>
        <p:spPr>
          <a:xfrm>
            <a:off x="271128" y="473734"/>
            <a:ext cx="722336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Investigation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367355-712E-684B-A312-FC00979F7E91}"/>
              </a:ext>
            </a:extLst>
          </p:cNvPr>
          <p:cNvSpPr/>
          <p:nvPr/>
        </p:nvSpPr>
        <p:spPr>
          <a:xfrm>
            <a:off x="0" y="13057"/>
            <a:ext cx="9144000" cy="4739463"/>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a:extLst>
              <a:ext uri="{FF2B5EF4-FFF2-40B4-BE49-F238E27FC236}">
                <a16:creationId xmlns:a16="http://schemas.microsoft.com/office/drawing/2014/main" id="{AC65C5FE-7594-5543-BF24-E2B139519CF6}"/>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3F96CE37-3274-D844-AA95-9D9BEB93B7FE}"/>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8D75DF35-7B19-9541-A1AB-67C7E648BCD0}"/>
              </a:ext>
            </a:extLst>
          </p:cNvPr>
          <p:cNvPicPr>
            <a:picLocks noChangeAspect="1"/>
          </p:cNvPicPr>
          <p:nvPr/>
        </p:nvPicPr>
        <p:blipFill>
          <a:blip r:embed="rId2"/>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974D4C77-96C6-EF4B-B64C-B3119C41E05E}"/>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E82A97E0-FE0A-6346-95F6-A8C4DF4B711F}"/>
              </a:ext>
            </a:extLst>
          </p:cNvPr>
          <p:cNvSpPr txBox="1">
            <a:spLocks/>
          </p:cNvSpPr>
          <p:nvPr/>
        </p:nvSpPr>
        <p:spPr>
          <a:xfrm>
            <a:off x="271128" y="473734"/>
            <a:ext cx="722336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Mental Health and Substance Abuse</a:t>
            </a:r>
          </a:p>
        </p:txBody>
      </p:sp>
      <p:sp>
        <p:nvSpPr>
          <p:cNvPr id="10" name="Google Shape;217;p40">
            <a:extLst>
              <a:ext uri="{FF2B5EF4-FFF2-40B4-BE49-F238E27FC236}">
                <a16:creationId xmlns:a16="http://schemas.microsoft.com/office/drawing/2014/main" id="{A3C7DCBE-D1B4-FB43-86DE-2A457451966E}"/>
              </a:ext>
            </a:extLst>
          </p:cNvPr>
          <p:cNvSpPr txBox="1">
            <a:spLocks noGrp="1"/>
          </p:cNvSpPr>
          <p:nvPr>
            <p:ph type="body" idx="1"/>
          </p:nvPr>
        </p:nvSpPr>
        <p:spPr>
          <a:xfrm>
            <a:off x="598932" y="1332190"/>
            <a:ext cx="7946136" cy="2479119"/>
          </a:xfrm>
          <a:prstGeom prst="rect">
            <a:avLst/>
          </a:prstGeom>
        </p:spPr>
        <p:txBody>
          <a:bodyPr spcFirstLastPara="1" wrap="square" lIns="91425" tIns="91425" rIns="91425" bIns="91425" anchor="t" anchorCtr="0">
            <a:noAutofit/>
          </a:bodyPr>
          <a:lstStyle/>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Consider whether mental health or substance abuse issues played a role in the case you are investigating. If so, is there an alternative to charging the case as a crime.</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Trauma-informed prosecutors work with prosecutors in their offices assigned to handle mental health court or alternatives to incarceration when investigating a case involving obvious mental health and substance abuse issues.</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Utilize clinical staff, including social workers, to understand relevant medical, psychological or substance abuse treatment records to inform charging decisions.</a:t>
            </a:r>
          </a:p>
        </p:txBody>
      </p:sp>
    </p:spTree>
    <p:extLst>
      <p:ext uri="{BB962C8B-B14F-4D97-AF65-F5344CB8AC3E}">
        <p14:creationId xmlns:p14="http://schemas.microsoft.com/office/powerpoint/2010/main" val="184134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14" name="Rectangle 13">
            <a:extLst>
              <a:ext uri="{FF2B5EF4-FFF2-40B4-BE49-F238E27FC236}">
                <a16:creationId xmlns:a16="http://schemas.microsoft.com/office/drawing/2014/main" id="{B605DA18-FBA4-4143-8AB0-F9C4568AA3C1}"/>
              </a:ext>
            </a:extLst>
          </p:cNvPr>
          <p:cNvSpPr/>
          <p:nvPr/>
        </p:nvSpPr>
        <p:spPr>
          <a:xfrm>
            <a:off x="0" y="33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1685192B-23E9-A248-B872-94FECDB3CC6E}"/>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close up of a logo&#10;&#10;Description automatically generated">
            <a:extLst>
              <a:ext uri="{FF2B5EF4-FFF2-40B4-BE49-F238E27FC236}">
                <a16:creationId xmlns:a16="http://schemas.microsoft.com/office/drawing/2014/main" id="{78E1D771-7560-A64D-A65C-33B92D740444}"/>
              </a:ext>
            </a:extLst>
          </p:cNvPr>
          <p:cNvPicPr>
            <a:picLocks noChangeAspect="1"/>
          </p:cNvPicPr>
          <p:nvPr/>
        </p:nvPicPr>
        <p:blipFill>
          <a:blip r:embed="rId3"/>
          <a:stretch>
            <a:fillRect/>
          </a:stretch>
        </p:blipFill>
        <p:spPr>
          <a:xfrm>
            <a:off x="77021" y="4798108"/>
            <a:ext cx="241890" cy="241890"/>
          </a:xfrm>
          <a:prstGeom prst="rect">
            <a:avLst/>
          </a:prstGeom>
        </p:spPr>
      </p:pic>
      <p:sp>
        <p:nvSpPr>
          <p:cNvPr id="17" name="TextBox 16">
            <a:extLst>
              <a:ext uri="{FF2B5EF4-FFF2-40B4-BE49-F238E27FC236}">
                <a16:creationId xmlns:a16="http://schemas.microsoft.com/office/drawing/2014/main" id="{6E972CB4-A04A-8F42-9358-C24FD0238A0F}"/>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18" name="Straight Connector 17">
            <a:extLst>
              <a:ext uri="{FF2B5EF4-FFF2-40B4-BE49-F238E27FC236}">
                <a16:creationId xmlns:a16="http://schemas.microsoft.com/office/drawing/2014/main" id="{3C927E86-28A4-D147-A3C6-8F930B5574B9}"/>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6" name="Google Shape;66;p15"/>
          <p:cNvSpPr txBox="1">
            <a:spLocks noGrp="1"/>
          </p:cNvSpPr>
          <p:nvPr>
            <p:ph type="body" idx="1"/>
          </p:nvPr>
        </p:nvSpPr>
        <p:spPr>
          <a:xfrm>
            <a:off x="598932" y="635116"/>
            <a:ext cx="7946136" cy="3413051"/>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Clr>
                <a:schemeClr val="dk1"/>
              </a:buClr>
              <a:buSzPts val="1100"/>
              <a:buFont typeface="Arial"/>
              <a:buNone/>
            </a:pPr>
            <a:r>
              <a:rPr lang="en" sz="1400" b="1" dirty="0">
                <a:solidFill>
                  <a:schemeClr val="dk1"/>
                </a:solidFill>
                <a:latin typeface="Avenir Next Ultra Light" panose="020B0203020202020204" pitchFamily="34" charset="77"/>
                <a:ea typeface="Times New Roman"/>
                <a:cs typeface="Times New Roman"/>
                <a:sym typeface="Times New Roman"/>
              </a:rPr>
              <a:t>The objective is to provide prosecutors with basic knowledge and skills to effectively navigate their cases with as little re-traumatization as possible. Prosecutors will leave this presentation with:</a:t>
            </a:r>
          </a:p>
          <a:p>
            <a:pPr marL="713232" indent="-285750" algn="just">
              <a:lnSpc>
                <a:spcPct val="150000"/>
              </a:lnSpc>
              <a:buClr>
                <a:srgbClr val="00AEEF"/>
              </a:buClr>
              <a:buSzPts val="1100"/>
              <a:buFont typeface="Wingdings" pitchFamily="2" charset="2"/>
              <a:buChar char="v"/>
            </a:pPr>
            <a:r>
              <a:rPr lang="en" sz="1400" b="1" dirty="0">
                <a:solidFill>
                  <a:schemeClr val="tx1"/>
                </a:solidFill>
                <a:latin typeface="Avenir Next Ultra Light" panose="020B0203020202020204" pitchFamily="34" charset="77"/>
                <a:ea typeface="Times New Roman"/>
                <a:cs typeface="Times New Roman"/>
                <a:sym typeface="Times New Roman"/>
              </a:rPr>
              <a:t>Basic knowledge of trauma and its effects </a:t>
            </a:r>
          </a:p>
          <a:p>
            <a:pPr marL="713232" indent="-285750" algn="just">
              <a:lnSpc>
                <a:spcPct val="150000"/>
              </a:lnSpc>
              <a:buClr>
                <a:srgbClr val="00AEEF"/>
              </a:buClr>
              <a:buSzPts val="1100"/>
              <a:buFont typeface="Wingdings" pitchFamily="2" charset="2"/>
              <a:buChar char="v"/>
            </a:pPr>
            <a:r>
              <a:rPr lang="en" sz="1400" b="1" dirty="0">
                <a:solidFill>
                  <a:schemeClr val="tx1"/>
                </a:solidFill>
                <a:latin typeface="Avenir Next Ultra Light" panose="020B0203020202020204" pitchFamily="34" charset="77"/>
                <a:ea typeface="Times New Roman"/>
                <a:cs typeface="Times New Roman"/>
                <a:sym typeface="Times New Roman"/>
              </a:rPr>
              <a:t>Trauma-informed protocol for dealing with crime survivors and witnesses</a:t>
            </a:r>
          </a:p>
          <a:p>
            <a:pPr marL="713232" indent="-285750" algn="just">
              <a:lnSpc>
                <a:spcPct val="150000"/>
              </a:lnSpc>
              <a:buClr>
                <a:srgbClr val="00AEEF"/>
              </a:buClr>
              <a:buSzPts val="1100"/>
              <a:buFont typeface="Wingdings" pitchFamily="2" charset="2"/>
              <a:buChar char="v"/>
            </a:pPr>
            <a:r>
              <a:rPr lang="en" sz="1400" b="1" dirty="0">
                <a:solidFill>
                  <a:schemeClr val="tx1"/>
                </a:solidFill>
                <a:latin typeface="Avenir Next Ultra Light" panose="020B0203020202020204" pitchFamily="34" charset="77"/>
                <a:ea typeface="Times New Roman"/>
                <a:cs typeface="Times New Roman"/>
                <a:sym typeface="Times New Roman"/>
              </a:rPr>
              <a:t>Basic knowledge on how to identify if someone has experienced trauma or is currently facing the effects of trauma</a:t>
            </a:r>
          </a:p>
          <a:p>
            <a:pPr marL="713232" indent="-285750" algn="just">
              <a:lnSpc>
                <a:spcPct val="150000"/>
              </a:lnSpc>
              <a:buClr>
                <a:srgbClr val="00AEEF"/>
              </a:buClr>
              <a:buSzPts val="1100"/>
              <a:buFont typeface="Wingdings" pitchFamily="2" charset="2"/>
              <a:buChar char="v"/>
            </a:pPr>
            <a:r>
              <a:rPr lang="en" sz="1400" b="1" dirty="0">
                <a:solidFill>
                  <a:schemeClr val="tx1"/>
                </a:solidFill>
                <a:latin typeface="Avenir Next Ultra Light" panose="020B0203020202020204" pitchFamily="34" charset="77"/>
                <a:ea typeface="Times New Roman"/>
                <a:cs typeface="Times New Roman"/>
                <a:sym typeface="Times New Roman"/>
              </a:rPr>
              <a:t>Grounding techniques to use during interviews</a:t>
            </a:r>
          </a:p>
          <a:p>
            <a:pPr marL="713232" indent="-285750" algn="just">
              <a:lnSpc>
                <a:spcPct val="150000"/>
              </a:lnSpc>
              <a:buClr>
                <a:srgbClr val="00AEEF"/>
              </a:buClr>
              <a:buSzPts val="1100"/>
              <a:buFont typeface="Wingdings" pitchFamily="2" charset="2"/>
              <a:buChar char="v"/>
            </a:pPr>
            <a:r>
              <a:rPr lang="en" sz="1400" b="1" dirty="0">
                <a:solidFill>
                  <a:schemeClr val="tx1"/>
                </a:solidFill>
                <a:latin typeface="Avenir Next Ultra Light" panose="020B0203020202020204" pitchFamily="34" charset="77"/>
                <a:ea typeface="Times New Roman"/>
                <a:cs typeface="Times New Roman"/>
                <a:sym typeface="Times New Roman"/>
              </a:rPr>
              <a:t>A basic guide for trauma-informed interviewing </a:t>
            </a:r>
          </a:p>
          <a:p>
            <a:pPr marL="713232" indent="-285750" algn="just">
              <a:lnSpc>
                <a:spcPct val="150000"/>
              </a:lnSpc>
              <a:buClr>
                <a:srgbClr val="00AEEF"/>
              </a:buClr>
              <a:buSzPts val="1100"/>
              <a:buFont typeface="Wingdings" pitchFamily="2" charset="2"/>
              <a:buChar char="v"/>
            </a:pPr>
            <a:r>
              <a:rPr lang="en" sz="1400" b="1" dirty="0">
                <a:solidFill>
                  <a:schemeClr val="tx1"/>
                </a:solidFill>
                <a:latin typeface="Avenir Next Ultra Light" panose="020B0203020202020204" pitchFamily="34" charset="77"/>
                <a:ea typeface="Times New Roman"/>
                <a:cs typeface="Times New Roman"/>
                <a:sym typeface="Times New Roman"/>
              </a:rPr>
              <a:t>A trauma-informed understanding of credibility</a:t>
            </a:r>
          </a:p>
          <a:p>
            <a:pPr marL="713232" indent="-285750" algn="just">
              <a:lnSpc>
                <a:spcPct val="150000"/>
              </a:lnSpc>
              <a:buClr>
                <a:srgbClr val="00AEEF"/>
              </a:buClr>
              <a:buSzPts val="1100"/>
              <a:buFont typeface="Wingdings" pitchFamily="2" charset="2"/>
              <a:buChar char="v"/>
            </a:pPr>
            <a:r>
              <a:rPr lang="en" sz="1400" b="1" dirty="0">
                <a:solidFill>
                  <a:schemeClr val="tx1"/>
                </a:solidFill>
                <a:latin typeface="Avenir Next Ultra Light" panose="020B0203020202020204" pitchFamily="34" charset="77"/>
                <a:ea typeface="Times New Roman"/>
                <a:cs typeface="Times New Roman"/>
                <a:sym typeface="Times New Roman"/>
              </a:rPr>
              <a:t>Case examples and best responses </a:t>
            </a:r>
            <a:endParaRPr sz="1400" b="1" dirty="0">
              <a:solidFill>
                <a:schemeClr val="tx1"/>
              </a:solidFill>
              <a:latin typeface="Avenir Next Ultra Light" panose="020B0203020202020204" pitchFamily="34" charset="77"/>
              <a:ea typeface="Times New Roman"/>
              <a:cs typeface="Times New Roman"/>
              <a:sym typeface="Times New Roman"/>
            </a:endParaRPr>
          </a:p>
          <a:p>
            <a:pPr marL="0" lvl="0" indent="0" algn="l" rtl="0">
              <a:spcBef>
                <a:spcPts val="1200"/>
              </a:spcBef>
              <a:spcAft>
                <a:spcPts val="1600"/>
              </a:spcAft>
              <a:buNone/>
            </a:pPr>
            <a:endParaRPr sz="1400" b="1" dirty="0">
              <a:latin typeface="Avenir Next Ultra Light" panose="020B0203020202020204" pitchFamily="34" charset="77"/>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4" name="Rectangle 3">
            <a:extLst>
              <a:ext uri="{FF2B5EF4-FFF2-40B4-BE49-F238E27FC236}">
                <a16:creationId xmlns:a16="http://schemas.microsoft.com/office/drawing/2014/main" id="{0296B082-E094-2F4F-A8A6-3F247049458E}"/>
              </a:ext>
            </a:extLst>
          </p:cNvPr>
          <p:cNvSpPr/>
          <p:nvPr/>
        </p:nvSpPr>
        <p:spPr>
          <a:xfrm>
            <a:off x="0" y="-6448"/>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3" name="Google Shape;223;p41"/>
          <p:cNvSpPr txBox="1">
            <a:spLocks noGrp="1"/>
          </p:cNvSpPr>
          <p:nvPr>
            <p:ph type="body" idx="1"/>
          </p:nvPr>
        </p:nvSpPr>
        <p:spPr>
          <a:xfrm>
            <a:off x="598932" y="941644"/>
            <a:ext cx="7946136" cy="3260212"/>
          </a:xfrm>
          <a:prstGeom prst="rect">
            <a:avLst/>
          </a:prstGeom>
        </p:spPr>
        <p:txBody>
          <a:bodyPr spcFirstLastPara="1" wrap="square" lIns="91425" tIns="91425" rIns="91425" bIns="91425" anchor="t" anchorCtr="0">
            <a:noAutofit/>
          </a:bodyPr>
          <a:lstStyle/>
          <a:p>
            <a:pPr lvl="0" indent="-317500" algn="just">
              <a:lnSpc>
                <a:spcPct val="100000"/>
              </a:lnSpc>
              <a:buClr>
                <a:srgbClr val="00AEEF"/>
              </a:buClr>
              <a:buSzPts val="1400"/>
              <a:buFont typeface="Wingdings" pitchFamily="2" charset="2"/>
              <a:buChar char="v"/>
            </a:pPr>
            <a:r>
              <a:rPr lang="en-US" sz="1300" b="1" dirty="0">
                <a:solidFill>
                  <a:schemeClr val="dk1"/>
                </a:solidFill>
                <a:latin typeface="Avenir Next Ultra Light" panose="020B0203020202020204" pitchFamily="34" charset="77"/>
                <a:ea typeface="Times New Roman"/>
                <a:cs typeface="Times New Roman"/>
                <a:sym typeface="Times New Roman"/>
              </a:rPr>
              <a:t>Prosecutors have the power to subpoena victims and witnesses to the grand jury/ or, more generally (dependent upon jurisdiction), power to compel someone to come to court.  Failure to comply with a grand jury subpoena can have consequences for the victim or witness. There are occasions in which a cooperative witness requests a grand jury subpoena to account for a work absence or have a record.</a:t>
            </a:r>
          </a:p>
          <a:p>
            <a:pPr lvl="0" indent="-317500" algn="just">
              <a:lnSpc>
                <a:spcPct val="100000"/>
              </a:lnSpc>
              <a:buClr>
                <a:srgbClr val="00AEEF"/>
              </a:buClr>
              <a:buSzPts val="1400"/>
              <a:buFont typeface="Wingdings" pitchFamily="2" charset="2"/>
              <a:buChar char="v"/>
            </a:pPr>
            <a:r>
              <a:rPr lang="en-US" sz="1300" b="1" dirty="0">
                <a:solidFill>
                  <a:schemeClr val="dk1"/>
                </a:solidFill>
                <a:latin typeface="Avenir Next Ultra Light" panose="020B0203020202020204" pitchFamily="34" charset="77"/>
                <a:ea typeface="Times New Roman"/>
                <a:cs typeface="Times New Roman"/>
                <a:sym typeface="Times New Roman"/>
              </a:rPr>
              <a:t>More often, grand jury subpoenas are issued by prosecutors to “uncooperative” witnesses and survivors.  When and how to issue such a subpoena is a nuanced question that differs from case to case.  Reasonable minds can differ in approach.  </a:t>
            </a:r>
          </a:p>
          <a:p>
            <a:pPr lvl="1" indent="-274320" algn="just">
              <a:lnSpc>
                <a:spcPct val="100000"/>
              </a:lnSpc>
              <a:spcBef>
                <a:spcPts val="0"/>
              </a:spcBef>
              <a:buClr>
                <a:srgbClr val="00AEEF"/>
              </a:buClr>
              <a:buFont typeface="Wingdings" pitchFamily="2" charset="2"/>
              <a:buChar char="v"/>
            </a:pPr>
            <a:r>
              <a:rPr lang="en-US" sz="1300" b="1" dirty="0">
                <a:solidFill>
                  <a:schemeClr val="dk1"/>
                </a:solidFill>
                <a:latin typeface="Avenir Next Ultra Light" panose="020B0203020202020204" pitchFamily="34" charset="77"/>
                <a:ea typeface="Times New Roman"/>
                <a:cs typeface="Times New Roman"/>
                <a:sym typeface="Times New Roman"/>
              </a:rPr>
              <a:t>For example, some may believe that the prosecutor should not push a victim of domestic violence to pursue a case against her attacker because the harm it may cause to her (financially, socially, psychologically, physically and otherwise) may be greater than the benefit of going through with the prosecution.  On the other hand, subpoenaing a victim of domestic violence reluctant to testify against her attacker and requiring her to face a grand jury may save her life and empower her to remove herself from a dangerous situation.</a:t>
            </a:r>
          </a:p>
          <a:p>
            <a:pPr lvl="0" indent="-317500" algn="just">
              <a:lnSpc>
                <a:spcPct val="100000"/>
              </a:lnSpc>
              <a:buClr>
                <a:srgbClr val="00AEEF"/>
              </a:buClr>
              <a:buSzPts val="1400"/>
              <a:buFont typeface="Wingdings" pitchFamily="2" charset="2"/>
              <a:buChar char="v"/>
            </a:pPr>
            <a:r>
              <a:rPr lang="en-US" sz="1300" b="1" dirty="0">
                <a:solidFill>
                  <a:schemeClr val="dk1"/>
                </a:solidFill>
                <a:latin typeface="Avenir Next Ultra Light" panose="020B0203020202020204" pitchFamily="34" charset="77"/>
                <a:ea typeface="Times New Roman"/>
                <a:cs typeface="Times New Roman"/>
                <a:sym typeface="Times New Roman"/>
              </a:rPr>
              <a:t>Encourage trauma-informed consideration of such decisions and trauma-informed conversations about grand jury subpoenas with witnesses and victims reluctant to testify. </a:t>
            </a:r>
          </a:p>
          <a:p>
            <a:pPr lvl="0" indent="-317500" algn="just">
              <a:lnSpc>
                <a:spcPct val="100000"/>
              </a:lnSpc>
              <a:buClr>
                <a:srgbClr val="00AEEF"/>
              </a:buClr>
              <a:buSzPts val="1400"/>
              <a:buFont typeface="Wingdings" pitchFamily="2" charset="2"/>
              <a:buChar char="v"/>
            </a:pPr>
            <a:endParaRPr lang="en-US" sz="1300" b="1" dirty="0">
              <a:solidFill>
                <a:schemeClr val="dk1"/>
              </a:solidFill>
              <a:latin typeface="Avenir Next Ultra Light" panose="020B0203020202020204" pitchFamily="34" charset="77"/>
              <a:ea typeface="Times New Roman"/>
              <a:cs typeface="Times New Roman"/>
              <a:sym typeface="Times New Roman"/>
            </a:endParaRPr>
          </a:p>
        </p:txBody>
      </p:sp>
      <p:cxnSp>
        <p:nvCxnSpPr>
          <p:cNvPr id="5" name="Straight Connector 4">
            <a:extLst>
              <a:ext uri="{FF2B5EF4-FFF2-40B4-BE49-F238E27FC236}">
                <a16:creationId xmlns:a16="http://schemas.microsoft.com/office/drawing/2014/main" id="{10CAB270-E7DE-924B-A0B9-E27D420D08EF}"/>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64A40980-1FF0-D542-A78F-EBC36D9FE33C}"/>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A6464621-A375-8B4A-8826-7A185DF25FBC}"/>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AC9AB871-4610-054C-BB47-D020980064F6}"/>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30134C23-66D4-AC45-B862-1FF9E86D2CF2}"/>
              </a:ext>
            </a:extLst>
          </p:cNvPr>
          <p:cNvSpPr txBox="1">
            <a:spLocks/>
          </p:cNvSpPr>
          <p:nvPr/>
        </p:nvSpPr>
        <p:spPr>
          <a:xfrm>
            <a:off x="271128" y="473734"/>
            <a:ext cx="722336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Witness/Survivor Cooperation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4" name="Rectangle 3">
            <a:extLst>
              <a:ext uri="{FF2B5EF4-FFF2-40B4-BE49-F238E27FC236}">
                <a16:creationId xmlns:a16="http://schemas.microsoft.com/office/drawing/2014/main" id="{670C5645-72F1-324B-BF3C-17A3FDAC6B1E}"/>
              </a:ext>
            </a:extLst>
          </p:cNvPr>
          <p:cNvSpPr/>
          <p:nvPr/>
        </p:nvSpPr>
        <p:spPr>
          <a:xfrm>
            <a:off x="0" y="2517"/>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Google Shape;229;p42"/>
          <p:cNvSpPr txBox="1">
            <a:spLocks noGrp="1"/>
          </p:cNvSpPr>
          <p:nvPr>
            <p:ph type="body" idx="1"/>
          </p:nvPr>
        </p:nvSpPr>
        <p:spPr>
          <a:xfrm>
            <a:off x="598932" y="861622"/>
            <a:ext cx="7946136" cy="3416400"/>
          </a:xfrm>
          <a:prstGeom prst="rect">
            <a:avLst/>
          </a:prstGeom>
        </p:spPr>
        <p:txBody>
          <a:bodyPr spcFirstLastPara="1" wrap="square" lIns="91425" tIns="91425" rIns="91425" bIns="91425" anchor="t" anchorCtr="0">
            <a:noAutofit/>
          </a:bodyPr>
          <a:lstStyle/>
          <a:p>
            <a:pPr lvl="0" indent="-317500">
              <a:lnSpc>
                <a:spcPct val="125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There are many reasons a victim or witness may not want to be involved in a case, which include:</a:t>
            </a:r>
          </a:p>
          <a:p>
            <a:pPr marL="713232" lvl="1">
              <a:lnSpc>
                <a:spcPct val="125000"/>
              </a:lnSpc>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Fear for safety</a:t>
            </a:r>
          </a:p>
          <a:p>
            <a:pPr marL="713232" lvl="1">
              <a:lnSpc>
                <a:spcPct val="125000"/>
              </a:lnSpc>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Love of the accused</a:t>
            </a:r>
          </a:p>
          <a:p>
            <a:pPr marL="713232" lvl="1">
              <a:lnSpc>
                <a:spcPct val="125000"/>
              </a:lnSpc>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Financial reliance on the accused</a:t>
            </a:r>
          </a:p>
          <a:p>
            <a:pPr marL="713232" lvl="1">
              <a:lnSpc>
                <a:spcPct val="125000"/>
              </a:lnSpc>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Scheduling issues / Childcare issues</a:t>
            </a:r>
          </a:p>
          <a:p>
            <a:pPr marL="713232" lvl="1">
              <a:lnSpc>
                <a:spcPct val="125000"/>
              </a:lnSpc>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Belief that prosecution is not an appropriate response</a:t>
            </a:r>
          </a:p>
          <a:p>
            <a:pPr marL="713232" lvl="1">
              <a:lnSpc>
                <a:spcPct val="125000"/>
              </a:lnSpc>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Belief that they did “enough” by reporting the event</a:t>
            </a:r>
          </a:p>
          <a:p>
            <a:pPr marL="713232" lvl="1">
              <a:lnSpc>
                <a:spcPct val="125000"/>
              </a:lnSpc>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Pain of reliving an event</a:t>
            </a:r>
          </a:p>
          <a:p>
            <a:pPr marL="713232" lvl="1">
              <a:lnSpc>
                <a:spcPct val="125000"/>
              </a:lnSpc>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Fear of immigration consequences of talking to law enforcement</a:t>
            </a:r>
          </a:p>
          <a:p>
            <a:pPr marL="713232" lvl="1">
              <a:lnSpc>
                <a:spcPct val="125000"/>
              </a:lnSpc>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Distrust of law enforcement (possibly due to a prior bad experience with reporting)</a:t>
            </a:r>
          </a:p>
          <a:p>
            <a:pPr marL="713232" lvl="1">
              <a:lnSpc>
                <a:spcPct val="125000"/>
              </a:lnSpc>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Trauma of the process of prosecution (not wanting to testify, be cross-examined or agree to participate in a process that might take years to resolve)</a:t>
            </a:r>
          </a:p>
          <a:p>
            <a:pPr lvl="0" indent="-317500">
              <a:buClr>
                <a:schemeClr val="dk1"/>
              </a:buClr>
              <a:buSzPts val="1400"/>
              <a:buFont typeface="Times New Roman"/>
              <a:buChar char="●"/>
            </a:pPr>
            <a:endParaRPr lang="en-US" sz="1400" dirty="0">
              <a:solidFill>
                <a:schemeClr val="dk1"/>
              </a:solidFill>
              <a:latin typeface="Times New Roman"/>
              <a:ea typeface="Times New Roman"/>
              <a:cs typeface="Times New Roman"/>
              <a:sym typeface="Times New Roman"/>
            </a:endParaRPr>
          </a:p>
          <a:p>
            <a:pPr lvl="0" indent="-317500">
              <a:buClr>
                <a:schemeClr val="dk1"/>
              </a:buClr>
              <a:buSzPts val="1400"/>
              <a:buFont typeface="Times New Roman"/>
              <a:buChar char="●"/>
            </a:pPr>
            <a:endParaRPr lang="en-US" sz="1400" dirty="0">
              <a:solidFill>
                <a:schemeClr val="dk1"/>
              </a:solidFill>
              <a:latin typeface="Times New Roman"/>
              <a:ea typeface="Times New Roman"/>
              <a:cs typeface="Times New Roman"/>
              <a:sym typeface="Times New Roman"/>
            </a:endParaRPr>
          </a:p>
          <a:p>
            <a:pPr lvl="0" indent="-317500">
              <a:buClr>
                <a:schemeClr val="dk1"/>
              </a:buClr>
              <a:buSzPts val="1400"/>
              <a:buFont typeface="Times New Roman"/>
              <a:buChar char="●"/>
            </a:pPr>
            <a:r>
              <a:rPr lang="en-US" sz="1400" dirty="0">
                <a:solidFill>
                  <a:schemeClr val="dk1"/>
                </a:solidFill>
                <a:latin typeface="Times New Roman"/>
                <a:ea typeface="Times New Roman"/>
                <a:cs typeface="Times New Roman"/>
                <a:sym typeface="Times New Roman"/>
              </a:rPr>
              <a:t> </a:t>
            </a:r>
          </a:p>
        </p:txBody>
      </p:sp>
      <p:cxnSp>
        <p:nvCxnSpPr>
          <p:cNvPr id="5" name="Straight Connector 4">
            <a:extLst>
              <a:ext uri="{FF2B5EF4-FFF2-40B4-BE49-F238E27FC236}">
                <a16:creationId xmlns:a16="http://schemas.microsoft.com/office/drawing/2014/main" id="{A8FE91EA-C36B-324F-BC16-3838C6A95B64}"/>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7E64B191-D91C-AC40-9A2D-FB6623A0B0C0}"/>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892CCE27-4D59-5B41-BA8F-1302EE60F68A}"/>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BF9F1B42-3E86-2540-9281-B033B36DB5AF}"/>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8FBA9DF6-9B6C-FC4D-B102-23769D0151D6}"/>
              </a:ext>
            </a:extLst>
          </p:cNvPr>
          <p:cNvSpPr txBox="1">
            <a:spLocks/>
          </p:cNvSpPr>
          <p:nvPr/>
        </p:nvSpPr>
        <p:spPr>
          <a:xfrm>
            <a:off x="271128" y="473734"/>
            <a:ext cx="722336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Witness/Survivor Cooperation (cont’d)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4" name="Rectangle 3">
            <a:extLst>
              <a:ext uri="{FF2B5EF4-FFF2-40B4-BE49-F238E27FC236}">
                <a16:creationId xmlns:a16="http://schemas.microsoft.com/office/drawing/2014/main" id="{DC8C85F8-CFD7-D94D-98A3-EAFDEB65A71C}"/>
              </a:ext>
            </a:extLst>
          </p:cNvPr>
          <p:cNvSpPr/>
          <p:nvPr/>
        </p:nvSpPr>
        <p:spPr>
          <a:xfrm>
            <a:off x="0" y="66788"/>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5" name="Google Shape;235;p43"/>
          <p:cNvSpPr txBox="1">
            <a:spLocks noGrp="1"/>
          </p:cNvSpPr>
          <p:nvPr>
            <p:ph type="body" idx="1"/>
          </p:nvPr>
        </p:nvSpPr>
        <p:spPr>
          <a:xfrm>
            <a:off x="598932" y="1397092"/>
            <a:ext cx="7946136" cy="2012065"/>
          </a:xfrm>
          <a:prstGeom prst="rect">
            <a:avLst/>
          </a:prstGeom>
        </p:spPr>
        <p:txBody>
          <a:bodyPr spcFirstLastPara="1" wrap="square" lIns="91425" tIns="91425" rIns="91425" bIns="91425" anchor="t" anchorCtr="0">
            <a:noAutofit/>
          </a:bodyPr>
          <a:lstStyle/>
          <a:p>
            <a:pPr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Treat everyone with respect and care.  </a:t>
            </a:r>
          </a:p>
          <a:p>
            <a:pPr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Part of your mandate is to animate witnesses to participate in the prosecution of cases. Your behavior and tone will have an impact on witness participation in a case. </a:t>
            </a:r>
          </a:p>
          <a:p>
            <a:pPr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While it is ultimately the decision of the prosecutor how to move forward with the case, victim buy-in is important.  It is challenging to move forward in a case involving a victim when a victim does not want to participate.</a:t>
            </a:r>
          </a:p>
          <a:p>
            <a:pPr lvl="0" indent="-285750" algn="just">
              <a:lnSpc>
                <a:spcPct val="150000"/>
              </a:lnSpc>
              <a:buClr>
                <a:srgbClr val="00AEEF"/>
              </a:buClr>
              <a:buSzPct val="100000"/>
              <a:buFont typeface="Wingdings" pitchFamily="2" charset="2"/>
              <a:buChar char="v"/>
            </a:pPr>
            <a:endParaRPr lang="en-US" sz="1400" b="1" dirty="0">
              <a:solidFill>
                <a:schemeClr val="dk1"/>
              </a:solidFill>
              <a:latin typeface="Avenir Next Ultra Light" panose="020B0203020202020204" pitchFamily="34" charset="77"/>
              <a:ea typeface="Times New Roman"/>
              <a:cs typeface="Times New Roman"/>
              <a:sym typeface="Times New Roman"/>
            </a:endParaRPr>
          </a:p>
        </p:txBody>
      </p:sp>
      <p:cxnSp>
        <p:nvCxnSpPr>
          <p:cNvPr id="5" name="Straight Connector 4">
            <a:extLst>
              <a:ext uri="{FF2B5EF4-FFF2-40B4-BE49-F238E27FC236}">
                <a16:creationId xmlns:a16="http://schemas.microsoft.com/office/drawing/2014/main" id="{6055FFC6-FA3D-204D-B91A-769DF921883E}"/>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FB3314C9-CEFF-1B48-A14A-00B1A85A6E43}"/>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E60765C0-7DE5-074A-B4AB-951929D68E14}"/>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0F997E78-3ED2-9C49-ABCC-B60C5510F5D4}"/>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11" name="Google Shape;60;p14">
            <a:extLst>
              <a:ext uri="{FF2B5EF4-FFF2-40B4-BE49-F238E27FC236}">
                <a16:creationId xmlns:a16="http://schemas.microsoft.com/office/drawing/2014/main" id="{A64D5F54-56DF-DA48-9FAC-6F9AE96027F0}"/>
              </a:ext>
            </a:extLst>
          </p:cNvPr>
          <p:cNvSpPr txBox="1">
            <a:spLocks/>
          </p:cNvSpPr>
          <p:nvPr/>
        </p:nvSpPr>
        <p:spPr>
          <a:xfrm>
            <a:off x="271128" y="473734"/>
            <a:ext cx="722336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Big Picture Considerations for Cooperation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4" name="Rectangle 3">
            <a:extLst>
              <a:ext uri="{FF2B5EF4-FFF2-40B4-BE49-F238E27FC236}">
                <a16:creationId xmlns:a16="http://schemas.microsoft.com/office/drawing/2014/main" id="{DC8C85F8-CFD7-D94D-98A3-EAFDEB65A71C}"/>
              </a:ext>
            </a:extLst>
          </p:cNvPr>
          <p:cNvSpPr/>
          <p:nvPr/>
        </p:nvSpPr>
        <p:spPr>
          <a:xfrm>
            <a:off x="0" y="3412"/>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5" name="Google Shape;235;p43"/>
          <p:cNvSpPr txBox="1">
            <a:spLocks noGrp="1"/>
          </p:cNvSpPr>
          <p:nvPr>
            <p:ph type="body" idx="1"/>
          </p:nvPr>
        </p:nvSpPr>
        <p:spPr>
          <a:xfrm>
            <a:off x="598931" y="983633"/>
            <a:ext cx="7946136" cy="2852381"/>
          </a:xfrm>
          <a:prstGeom prst="rect">
            <a:avLst/>
          </a:prstGeom>
        </p:spPr>
        <p:txBody>
          <a:bodyPr spcFirstLastPara="1" wrap="square" lIns="91425" tIns="91425" rIns="91425" bIns="91425" anchor="t" anchorCtr="0">
            <a:noAutofit/>
          </a:bodyPr>
          <a:lstStyle/>
          <a:p>
            <a:pPr marL="171450" lvl="0" indent="0" algn="just">
              <a:lnSpc>
                <a:spcPct val="125000"/>
              </a:lnSpc>
              <a:buClr>
                <a:srgbClr val="00AEEF"/>
              </a:buClr>
              <a:buSzPct val="100000"/>
              <a:buNone/>
            </a:pPr>
            <a:r>
              <a:rPr lang="en-US" sz="1300" b="1" dirty="0">
                <a:solidFill>
                  <a:schemeClr val="dk1"/>
                </a:solidFill>
                <a:latin typeface="Avenir Next Ultra Light" panose="020B0203020202020204" pitchFamily="34" charset="77"/>
                <a:ea typeface="Times New Roman"/>
                <a:cs typeface="Times New Roman"/>
                <a:sym typeface="Times New Roman"/>
              </a:rPr>
              <a:t>(Turn to section 3 in your workbook for a complete step by step guide.) </a:t>
            </a:r>
          </a:p>
          <a:p>
            <a:pPr marL="713232" lvl="0" indent="-285750" algn="just">
              <a:lnSpc>
                <a:spcPct val="125000"/>
              </a:lnSpc>
              <a:buClr>
                <a:srgbClr val="00AEEF"/>
              </a:buClr>
              <a:buSzPct val="100000"/>
              <a:buFont typeface="Wingdings" pitchFamily="2" charset="2"/>
              <a:buChar char="v"/>
            </a:pPr>
            <a:r>
              <a:rPr lang="en-US" sz="1300" b="1" dirty="0">
                <a:solidFill>
                  <a:srgbClr val="00AEEF"/>
                </a:solidFill>
                <a:latin typeface="Avenir Next Demi Bold" panose="020B0503020202020204" pitchFamily="34" charset="0"/>
                <a:ea typeface="Times New Roman"/>
                <a:cs typeface="Times New Roman"/>
                <a:sym typeface="Times New Roman"/>
              </a:rPr>
              <a:t>The first step </a:t>
            </a:r>
            <a:r>
              <a:rPr lang="en-US" sz="1300" b="1" dirty="0">
                <a:solidFill>
                  <a:schemeClr val="dk1"/>
                </a:solidFill>
                <a:latin typeface="Avenir Next Ultra Light" panose="020B0203020202020204" pitchFamily="34" charset="77"/>
                <a:ea typeface="Times New Roman"/>
                <a:cs typeface="Times New Roman"/>
                <a:sym typeface="Times New Roman"/>
              </a:rPr>
              <a:t>in handling a reluctant witness is to understand as best you can why the individual does not want to participate.  This will make you better able to speak with him or her about the process and the possibilities.</a:t>
            </a:r>
          </a:p>
          <a:p>
            <a:pPr marL="713232" lvl="0" indent="-285750" algn="just">
              <a:lnSpc>
                <a:spcPct val="125000"/>
              </a:lnSpc>
              <a:buClr>
                <a:srgbClr val="00AEEF"/>
              </a:buClr>
              <a:buSzPct val="100000"/>
              <a:buFont typeface="Wingdings" pitchFamily="2" charset="2"/>
              <a:buChar char="v"/>
            </a:pPr>
            <a:r>
              <a:rPr lang="en-US" sz="1300" b="1" dirty="0">
                <a:solidFill>
                  <a:srgbClr val="00AEEF"/>
                </a:solidFill>
                <a:latin typeface="Avenir Next Demi Bold" panose="020B0503020202020204" pitchFamily="34" charset="0"/>
                <a:ea typeface="Times New Roman"/>
                <a:cs typeface="Times New Roman"/>
                <a:sym typeface="Times New Roman"/>
              </a:rPr>
              <a:t>The second step </a:t>
            </a:r>
            <a:r>
              <a:rPr lang="en-US" sz="1300" b="1" dirty="0">
                <a:solidFill>
                  <a:schemeClr val="dk1"/>
                </a:solidFill>
                <a:latin typeface="Avenir Next Ultra Light" panose="020B0203020202020204" pitchFamily="34" charset="77"/>
                <a:ea typeface="Times New Roman"/>
                <a:cs typeface="Times New Roman"/>
                <a:sym typeface="Times New Roman"/>
              </a:rPr>
              <a:t>is to decide if you are going to attempt to convince the individual to testify and issue a grand jury subpoena if he refuses.  This should be a collective office decision, made with input from supervisors and/or prosecutors with more experience in the type of case you are handling.</a:t>
            </a:r>
          </a:p>
          <a:p>
            <a:pPr marL="713232" lvl="0" indent="-285750" algn="just">
              <a:lnSpc>
                <a:spcPct val="125000"/>
              </a:lnSpc>
              <a:buClr>
                <a:srgbClr val="00AEEF"/>
              </a:buClr>
              <a:buSzPct val="100000"/>
              <a:buFont typeface="Wingdings" pitchFamily="2" charset="2"/>
              <a:buChar char="v"/>
            </a:pPr>
            <a:r>
              <a:rPr lang="en-US" sz="1300" b="1" dirty="0">
                <a:solidFill>
                  <a:srgbClr val="00AEEF"/>
                </a:solidFill>
                <a:latin typeface="Avenir Next Demi Bold" panose="020B0503020202020204" pitchFamily="34" charset="0"/>
                <a:ea typeface="Times New Roman"/>
                <a:cs typeface="Times New Roman"/>
                <a:sym typeface="Times New Roman"/>
              </a:rPr>
              <a:t>The third step </a:t>
            </a:r>
            <a:r>
              <a:rPr lang="en-US" sz="1300" b="1" dirty="0">
                <a:solidFill>
                  <a:schemeClr val="dk1"/>
                </a:solidFill>
                <a:latin typeface="Avenir Next Ultra Light" panose="020B0203020202020204" pitchFamily="34" charset="77"/>
                <a:ea typeface="Times New Roman"/>
                <a:cs typeface="Times New Roman"/>
                <a:sym typeface="Times New Roman"/>
              </a:rPr>
              <a:t>is having the difficult conversation with the victim in which you tell him that you believe that the interests of justice demand moving forward in the case, despite his disinterest in participation.</a:t>
            </a:r>
          </a:p>
          <a:p>
            <a:pPr marL="427482" lvl="0" indent="0" algn="just">
              <a:lnSpc>
                <a:spcPct val="125000"/>
              </a:lnSpc>
              <a:buClr>
                <a:srgbClr val="00AEEF"/>
              </a:buClr>
              <a:buSzPct val="100000"/>
              <a:buNone/>
            </a:pPr>
            <a:endParaRPr lang="en-US" sz="1300" b="1" dirty="0">
              <a:solidFill>
                <a:schemeClr val="dk1"/>
              </a:solidFill>
              <a:latin typeface="Avenir Next Ultra Light" panose="020B0203020202020204" pitchFamily="34" charset="77"/>
              <a:ea typeface="Times New Roman"/>
              <a:cs typeface="Times New Roman"/>
              <a:sym typeface="Times New Roman"/>
            </a:endParaRPr>
          </a:p>
        </p:txBody>
      </p:sp>
      <p:cxnSp>
        <p:nvCxnSpPr>
          <p:cNvPr id="5" name="Straight Connector 4">
            <a:extLst>
              <a:ext uri="{FF2B5EF4-FFF2-40B4-BE49-F238E27FC236}">
                <a16:creationId xmlns:a16="http://schemas.microsoft.com/office/drawing/2014/main" id="{6055FFC6-FA3D-204D-B91A-769DF921883E}"/>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FB3314C9-CEFF-1B48-A14A-00B1A85A6E43}"/>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E60765C0-7DE5-074A-B4AB-951929D68E14}"/>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0F997E78-3ED2-9C49-ABCC-B60C5510F5D4}"/>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11" name="Google Shape;60;p14">
            <a:extLst>
              <a:ext uri="{FF2B5EF4-FFF2-40B4-BE49-F238E27FC236}">
                <a16:creationId xmlns:a16="http://schemas.microsoft.com/office/drawing/2014/main" id="{A64D5F54-56DF-DA48-9FAC-6F9AE96027F0}"/>
              </a:ext>
            </a:extLst>
          </p:cNvPr>
          <p:cNvSpPr txBox="1">
            <a:spLocks/>
          </p:cNvSpPr>
          <p:nvPr/>
        </p:nvSpPr>
        <p:spPr>
          <a:xfrm>
            <a:off x="271128" y="473734"/>
            <a:ext cx="722336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Handling a Reluctant Witness</a:t>
            </a:r>
          </a:p>
        </p:txBody>
      </p:sp>
      <p:sp>
        <p:nvSpPr>
          <p:cNvPr id="9" name="Google Shape;235;p43">
            <a:extLst>
              <a:ext uri="{FF2B5EF4-FFF2-40B4-BE49-F238E27FC236}">
                <a16:creationId xmlns:a16="http://schemas.microsoft.com/office/drawing/2014/main" id="{977BBDD3-F654-BB4E-A751-79A50F6BD383}"/>
              </a:ext>
            </a:extLst>
          </p:cNvPr>
          <p:cNvSpPr txBox="1">
            <a:spLocks/>
          </p:cNvSpPr>
          <p:nvPr/>
        </p:nvSpPr>
        <p:spPr>
          <a:xfrm>
            <a:off x="913547" y="3868448"/>
            <a:ext cx="7316903" cy="4043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171450" lvl="0" indent="0" algn="ctr">
              <a:lnSpc>
                <a:spcPct val="125000"/>
              </a:lnSpc>
              <a:buClr>
                <a:srgbClr val="00AEEF"/>
              </a:buClr>
              <a:buSzPct val="100000"/>
              <a:buNone/>
            </a:pPr>
            <a:r>
              <a:rPr lang="en-US" sz="1300" b="1" dirty="0">
                <a:solidFill>
                  <a:schemeClr val="dk1"/>
                </a:solidFill>
                <a:latin typeface="Avenir Next Ultra Light" panose="020B0203020202020204" pitchFamily="34" charset="77"/>
                <a:ea typeface="Times New Roman"/>
                <a:cs typeface="Times New Roman"/>
                <a:sym typeface="Times New Roman"/>
              </a:rPr>
              <a:t>Turn to </a:t>
            </a:r>
            <a:r>
              <a:rPr lang="en-US" sz="1300" b="1" u="sng" dirty="0">
                <a:solidFill>
                  <a:srgbClr val="00AEEF"/>
                </a:solidFill>
                <a:latin typeface="Avenir Next Demi Bold" panose="020B0503020202020204" pitchFamily="34" charset="0"/>
                <a:ea typeface="Times New Roman"/>
                <a:cs typeface="Times New Roman"/>
                <a:sym typeface="Times New Roman"/>
              </a:rPr>
              <a:t>Section 3</a:t>
            </a:r>
            <a:r>
              <a:rPr lang="en-US" sz="1300" b="1" dirty="0">
                <a:solidFill>
                  <a:srgbClr val="00AEEF"/>
                </a:solidFill>
                <a:latin typeface="Avenir Next Demi Bold" panose="020B0503020202020204" pitchFamily="34" charset="0"/>
                <a:ea typeface="Times New Roman"/>
                <a:cs typeface="Times New Roman"/>
                <a:sym typeface="Times New Roman"/>
              </a:rPr>
              <a:t> </a:t>
            </a:r>
            <a:r>
              <a:rPr lang="en-US" sz="1300" b="1" dirty="0">
                <a:solidFill>
                  <a:schemeClr val="dk1"/>
                </a:solidFill>
                <a:latin typeface="Avenir Next Ultra Light" panose="020B0203020202020204" pitchFamily="34" charset="77"/>
                <a:ea typeface="Times New Roman"/>
                <a:cs typeface="Times New Roman"/>
                <a:sym typeface="Times New Roman"/>
              </a:rPr>
              <a:t>of the workbook and discuss how you might apply these steps to the case example. </a:t>
            </a:r>
          </a:p>
        </p:txBody>
      </p:sp>
    </p:spTree>
    <p:extLst>
      <p:ext uri="{BB962C8B-B14F-4D97-AF65-F5344CB8AC3E}">
        <p14:creationId xmlns:p14="http://schemas.microsoft.com/office/powerpoint/2010/main" val="1374635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 name="Rectangle 3">
            <a:extLst>
              <a:ext uri="{FF2B5EF4-FFF2-40B4-BE49-F238E27FC236}">
                <a16:creationId xmlns:a16="http://schemas.microsoft.com/office/drawing/2014/main" id="{108EC51F-F3A6-9F49-B155-E9CD88FD32AF}"/>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A734D406-51CD-9E45-B404-3E0344327C9B}"/>
              </a:ext>
            </a:extLst>
          </p:cNvPr>
          <p:cNvSpPr/>
          <p:nvPr/>
        </p:nvSpPr>
        <p:spPr>
          <a:xfrm>
            <a:off x="2725188" y="373690"/>
            <a:ext cx="3693619" cy="3618390"/>
          </a:xfrm>
          <a:prstGeom prst="ellipse">
            <a:avLst/>
          </a:prstGeom>
          <a:solidFill>
            <a:srgbClr val="00AEEF">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6CA9172-675D-9B41-804A-DF5234718E8A}"/>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7" name="Picture 6" descr="A close up of a logo&#10;&#10;Description automatically generated">
            <a:extLst>
              <a:ext uri="{FF2B5EF4-FFF2-40B4-BE49-F238E27FC236}">
                <a16:creationId xmlns:a16="http://schemas.microsoft.com/office/drawing/2014/main" id="{82617BCA-F990-3947-9E05-ED8FA6C988A5}"/>
              </a:ext>
            </a:extLst>
          </p:cNvPr>
          <p:cNvPicPr>
            <a:picLocks noChangeAspect="1"/>
          </p:cNvPicPr>
          <p:nvPr/>
        </p:nvPicPr>
        <p:blipFill>
          <a:blip r:embed="rId3"/>
          <a:stretch>
            <a:fillRect/>
          </a:stretch>
        </p:blipFill>
        <p:spPr>
          <a:xfrm>
            <a:off x="77021" y="4798108"/>
            <a:ext cx="241890" cy="241890"/>
          </a:xfrm>
          <a:prstGeom prst="rect">
            <a:avLst/>
          </a:prstGeom>
        </p:spPr>
      </p:pic>
      <p:sp>
        <p:nvSpPr>
          <p:cNvPr id="8" name="TextBox 7">
            <a:extLst>
              <a:ext uri="{FF2B5EF4-FFF2-40B4-BE49-F238E27FC236}">
                <a16:creationId xmlns:a16="http://schemas.microsoft.com/office/drawing/2014/main" id="{FB6A0437-F1B1-7147-AF67-AA44B4172BF4}"/>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72;p16">
            <a:extLst>
              <a:ext uri="{FF2B5EF4-FFF2-40B4-BE49-F238E27FC236}">
                <a16:creationId xmlns:a16="http://schemas.microsoft.com/office/drawing/2014/main" id="{A078C4E0-B5C1-4947-844F-FA66000A9B22}"/>
              </a:ext>
            </a:extLst>
          </p:cNvPr>
          <p:cNvSpPr txBox="1">
            <a:spLocks/>
          </p:cNvSpPr>
          <p:nvPr/>
        </p:nvSpPr>
        <p:spPr>
          <a:xfrm>
            <a:off x="2685771" y="1424665"/>
            <a:ext cx="3772451" cy="151643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lnSpc>
                <a:spcPct val="100000"/>
              </a:lnSpc>
              <a:buNone/>
            </a:pPr>
            <a:r>
              <a:rPr lang="en-US" sz="4800" b="1" dirty="0">
                <a:solidFill>
                  <a:srgbClr val="22274E"/>
                </a:solidFill>
                <a:latin typeface="Baskerville Old Face" panose="02020602080505020303" pitchFamily="18" charset="77"/>
                <a:ea typeface="Times New Roman"/>
                <a:cs typeface="Times New Roman"/>
                <a:sym typeface="Times New Roman"/>
              </a:rPr>
              <a:t>Decision to Charge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4" name="Rectangle 3">
            <a:extLst>
              <a:ext uri="{FF2B5EF4-FFF2-40B4-BE49-F238E27FC236}">
                <a16:creationId xmlns:a16="http://schemas.microsoft.com/office/drawing/2014/main" id="{129D9C85-C100-0848-82F2-21BBAE2CB3E9}"/>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8980383B-9241-EE42-B9EB-EA8BD5837A6E}"/>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EDEC646A-6784-DD4B-81B4-11347D329F5C}"/>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4A4729A5-0DE8-FD4F-989F-5FE60387BEDC}"/>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253" name="Google Shape;253;p46"/>
          <p:cNvSpPr txBox="1">
            <a:spLocks noGrp="1"/>
          </p:cNvSpPr>
          <p:nvPr>
            <p:ph type="body" idx="1"/>
          </p:nvPr>
        </p:nvSpPr>
        <p:spPr>
          <a:xfrm>
            <a:off x="598932" y="929192"/>
            <a:ext cx="7946136" cy="3285115"/>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The ABA Standards for the Prosecution Function enumerate the considerations prosecutors must take into account when bringing charges for a crime.  </a:t>
            </a: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 sz="1400" b="1" dirty="0">
                <a:solidFill>
                  <a:schemeClr val="dk1"/>
                </a:solidFill>
                <a:latin typeface="Avenir Next Ultra Light" panose="020B0203020202020204" pitchFamily="34" charset="77"/>
                <a:ea typeface="Times New Roman"/>
                <a:cs typeface="Times New Roman"/>
                <a:sym typeface="Times New Roman"/>
              </a:rPr>
              <a:t>They include:</a:t>
            </a:r>
            <a:endParaRPr sz="1400" dirty="0">
              <a:solidFill>
                <a:schemeClr val="dk1"/>
              </a:solidFill>
              <a:latin typeface="Times New Roman"/>
              <a:ea typeface="Times New Roman"/>
              <a:cs typeface="Times New Roman"/>
              <a:sym typeface="Times New Roman"/>
            </a:endParaRPr>
          </a:p>
          <a:p>
            <a:pPr marL="713232" lvl="0" indent="-317500" algn="just" rtl="0">
              <a:lnSpc>
                <a:spcPct val="114000"/>
              </a:lnSpc>
              <a:spcBef>
                <a:spcPts val="0"/>
              </a:spcBef>
              <a:spcAft>
                <a:spcPts val="0"/>
              </a:spcAft>
              <a:buClr>
                <a:srgbClr val="00AEEF"/>
              </a:buClr>
              <a:buSzPts val="1400"/>
              <a:buFont typeface="Wingdings" pitchFamily="2" charset="2"/>
              <a:buChar char="v"/>
            </a:pPr>
            <a:r>
              <a:rPr lang="en" sz="1400" dirty="0">
                <a:solidFill>
                  <a:srgbClr val="00AEEF"/>
                </a:solidFill>
                <a:latin typeface="Avenir Next Demi Bold" panose="020B0503020202020204" pitchFamily="34" charset="0"/>
                <a:ea typeface="Times New Roman"/>
                <a:cs typeface="Times New Roman"/>
                <a:sym typeface="Times New Roman"/>
              </a:rPr>
              <a:t>Impact on public welfare</a:t>
            </a:r>
            <a:r>
              <a:rPr lang="en" sz="1400" b="1" dirty="0">
                <a:solidFill>
                  <a:schemeClr val="dk1"/>
                </a:solidFill>
                <a:latin typeface="Avenir Next Ultra Light" panose="020B0203020202020204" pitchFamily="34" charset="77"/>
                <a:ea typeface="Times New Roman"/>
                <a:cs typeface="Times New Roman"/>
                <a:sym typeface="Times New Roman"/>
              </a:rPr>
              <a:t>: “(xvi) whether the public’s interests in the matter might be appropriately vindicated by available civil, regulatory, administrative, or private remedies.”</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just" rtl="0">
              <a:lnSpc>
                <a:spcPct val="114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“(v) </a:t>
            </a:r>
            <a:r>
              <a:rPr lang="en" sz="1400" b="1" dirty="0">
                <a:solidFill>
                  <a:srgbClr val="00AEEF"/>
                </a:solidFill>
                <a:latin typeface="Avenir Next Demi Bold" panose="020B0503020202020204" pitchFamily="34" charset="0"/>
                <a:ea typeface="Times New Roman"/>
                <a:cs typeface="Times New Roman"/>
                <a:sym typeface="Times New Roman"/>
              </a:rPr>
              <a:t>the background and characteristics of the offender</a:t>
            </a:r>
            <a:r>
              <a:rPr lang="en" sz="1400" b="1" dirty="0">
                <a:solidFill>
                  <a:schemeClr val="dk1"/>
                </a:solidFill>
                <a:latin typeface="Avenir Next Ultra Light" panose="020B0203020202020204" pitchFamily="34" charset="77"/>
                <a:ea typeface="Times New Roman"/>
                <a:cs typeface="Times New Roman"/>
                <a:sym typeface="Times New Roman"/>
              </a:rPr>
              <a:t>, including any voluntary restitution or efforts at rehabilitation;” </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just" rtl="0">
              <a:lnSpc>
                <a:spcPct val="114000"/>
              </a:lnSpc>
              <a:spcBef>
                <a:spcPts val="0"/>
              </a:spcBef>
              <a:spcAft>
                <a:spcPts val="0"/>
              </a:spcAft>
              <a:buClr>
                <a:srgbClr val="00AEEF"/>
              </a:buClr>
              <a:buSzPts val="1400"/>
              <a:buFont typeface="Wingdings" pitchFamily="2" charset="2"/>
              <a:buChar char="v"/>
            </a:pPr>
            <a:r>
              <a:rPr lang="en" sz="1400" b="1" dirty="0">
                <a:solidFill>
                  <a:srgbClr val="00AEEF"/>
                </a:solidFill>
                <a:latin typeface="Avenir Next Demi Bold" panose="020B0503020202020204" pitchFamily="34" charset="0"/>
                <a:ea typeface="Times New Roman"/>
                <a:cs typeface="Times New Roman"/>
                <a:sym typeface="Times New Roman"/>
              </a:rPr>
              <a:t>Consequences of prosecution</a:t>
            </a:r>
            <a:r>
              <a:rPr lang="en" sz="1400" b="1" dirty="0">
                <a:solidFill>
                  <a:schemeClr val="dk1"/>
                </a:solidFill>
                <a:latin typeface="Avenir Next Ultra Light" panose="020B0203020202020204" pitchFamily="34" charset="77"/>
                <a:ea typeface="Times New Roman"/>
                <a:cs typeface="Times New Roman"/>
                <a:sym typeface="Times New Roman"/>
              </a:rPr>
              <a:t>: “(vi) whether the authorized or likely punishment or collateral consequences are disproportionate in relation to the particular offense or the offender; (x) potential collateral impact on third parties, including witnesses or victims;”</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just" rtl="0">
              <a:lnSpc>
                <a:spcPct val="114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“(vii) </a:t>
            </a:r>
            <a:r>
              <a:rPr lang="en" sz="1400" b="1" dirty="0">
                <a:solidFill>
                  <a:srgbClr val="00AEEF"/>
                </a:solidFill>
                <a:latin typeface="Avenir Next Demi Bold" panose="020B0503020202020204" pitchFamily="34" charset="0"/>
                <a:ea typeface="Times New Roman"/>
                <a:cs typeface="Times New Roman"/>
                <a:sym typeface="Times New Roman"/>
              </a:rPr>
              <a:t>the views and motives of the victim or complainant</a:t>
            </a:r>
            <a:r>
              <a:rPr lang="en" sz="1400" b="1" dirty="0">
                <a:solidFill>
                  <a:schemeClr val="dk1"/>
                </a:solidFill>
                <a:latin typeface="Avenir Next Ultra Light" panose="020B0203020202020204" pitchFamily="34" charset="77"/>
                <a:ea typeface="Times New Roman"/>
                <a:cs typeface="Times New Roman"/>
                <a:sym typeface="Times New Roman"/>
              </a:rPr>
              <a:t>;”</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just" rtl="0">
              <a:lnSpc>
                <a:spcPct val="114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“(viii) </a:t>
            </a:r>
            <a:r>
              <a:rPr lang="en" sz="1400" b="1" dirty="0">
                <a:solidFill>
                  <a:srgbClr val="00AEEF"/>
                </a:solidFill>
                <a:latin typeface="Avenir Next Demi Bold" panose="020B0503020202020204" pitchFamily="34" charset="0"/>
                <a:ea typeface="Times New Roman"/>
                <a:cs typeface="Times New Roman"/>
                <a:sym typeface="Times New Roman"/>
              </a:rPr>
              <a:t>any improper conduct by law enforcement</a:t>
            </a:r>
            <a:r>
              <a:rPr lang="en" sz="1400" b="1" dirty="0">
                <a:solidFill>
                  <a:schemeClr val="dk1"/>
                </a:solidFill>
                <a:latin typeface="Avenir Next Ultra Light" panose="020B0203020202020204" pitchFamily="34" charset="77"/>
                <a:ea typeface="Times New Roman"/>
                <a:cs typeface="Times New Roman"/>
                <a:sym typeface="Times New Roman"/>
              </a:rPr>
              <a:t>;”</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just" rtl="0">
              <a:lnSpc>
                <a:spcPct val="114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(xii) the possible influence of any </a:t>
            </a:r>
            <a:r>
              <a:rPr lang="en" sz="1400" b="1" dirty="0">
                <a:solidFill>
                  <a:srgbClr val="00AEEF"/>
                </a:solidFill>
                <a:latin typeface="Avenir Next Demi Bold" panose="020B0503020202020204" pitchFamily="34" charset="0"/>
                <a:ea typeface="Times New Roman"/>
                <a:cs typeface="Times New Roman"/>
                <a:sym typeface="Times New Roman"/>
              </a:rPr>
              <a:t>cultural, ethnic, socioeconomic or other improper biases;</a:t>
            </a:r>
            <a:endParaRPr sz="1400" b="1" dirty="0">
              <a:solidFill>
                <a:srgbClr val="00AEEF"/>
              </a:solidFill>
              <a:latin typeface="Avenir Next Demi Bold" panose="020B0503020202020204" pitchFamily="34" charset="0"/>
              <a:ea typeface="Times New Roman"/>
              <a:cs typeface="Times New Roman"/>
              <a:sym typeface="Times New Roman"/>
            </a:endParaRPr>
          </a:p>
        </p:txBody>
      </p:sp>
      <p:sp>
        <p:nvSpPr>
          <p:cNvPr id="8" name="Google Shape;60;p14">
            <a:extLst>
              <a:ext uri="{FF2B5EF4-FFF2-40B4-BE49-F238E27FC236}">
                <a16:creationId xmlns:a16="http://schemas.microsoft.com/office/drawing/2014/main" id="{307B50F6-2937-3342-92F6-35E967CE1193}"/>
              </a:ext>
            </a:extLst>
          </p:cNvPr>
          <p:cNvSpPr txBox="1">
            <a:spLocks/>
          </p:cNvSpPr>
          <p:nvPr/>
        </p:nvSpPr>
        <p:spPr>
          <a:xfrm>
            <a:off x="271129" y="473734"/>
            <a:ext cx="3000990"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Decision to Charge</a:t>
            </a:r>
          </a:p>
        </p:txBody>
      </p:sp>
      <p:cxnSp>
        <p:nvCxnSpPr>
          <p:cNvPr id="9" name="Straight Connector 8">
            <a:extLst>
              <a:ext uri="{FF2B5EF4-FFF2-40B4-BE49-F238E27FC236}">
                <a16:creationId xmlns:a16="http://schemas.microsoft.com/office/drawing/2014/main" id="{4BFFEBAE-4F47-4F4C-84B8-ABF4AC74CFD1}"/>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4" name="Rectangle 3">
            <a:extLst>
              <a:ext uri="{FF2B5EF4-FFF2-40B4-BE49-F238E27FC236}">
                <a16:creationId xmlns:a16="http://schemas.microsoft.com/office/drawing/2014/main" id="{129D9C85-C100-0848-82F2-21BBAE2CB3E9}"/>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8980383B-9241-EE42-B9EB-EA8BD5837A6E}"/>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EDEC646A-6784-DD4B-81B4-11347D329F5C}"/>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4A4729A5-0DE8-FD4F-989F-5FE60387BEDC}"/>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253" name="Google Shape;253;p46"/>
          <p:cNvSpPr txBox="1">
            <a:spLocks noGrp="1"/>
          </p:cNvSpPr>
          <p:nvPr>
            <p:ph type="body" idx="1"/>
          </p:nvPr>
        </p:nvSpPr>
        <p:spPr>
          <a:xfrm>
            <a:off x="598932" y="1749829"/>
            <a:ext cx="7946136" cy="1643841"/>
          </a:xfrm>
          <a:prstGeom prst="rect">
            <a:avLst/>
          </a:prstGeom>
        </p:spPr>
        <p:txBody>
          <a:bodyPr spcFirstLastPara="1" wrap="square" lIns="91425" tIns="91425" rIns="91425" bIns="91425" anchor="t" anchorCtr="0">
            <a:noAutofit/>
          </a:bodyPr>
          <a:lstStyle/>
          <a:p>
            <a:pPr marL="0" lvl="0" indent="0" algn="just">
              <a:lnSpc>
                <a:spcPct val="200000"/>
              </a:lnSpc>
              <a:buNone/>
            </a:pPr>
            <a:r>
              <a:rPr lang="en-US" sz="1400" b="1" dirty="0">
                <a:solidFill>
                  <a:schemeClr val="dk1"/>
                </a:solidFill>
                <a:latin typeface="Avenir Next Ultra Light" panose="020B0203020202020204" pitchFamily="34" charset="77"/>
                <a:ea typeface="Times New Roman"/>
                <a:cs typeface="Times New Roman"/>
                <a:sym typeface="Times New Roman"/>
              </a:rPr>
              <a:t>Turn to </a:t>
            </a:r>
            <a:r>
              <a:rPr lang="en-US" sz="1400" b="1" u="sng" dirty="0">
                <a:solidFill>
                  <a:srgbClr val="00AEEF"/>
                </a:solidFill>
                <a:latin typeface="Avenir Next Demi Bold" panose="020B0503020202020204" pitchFamily="34" charset="0"/>
                <a:ea typeface="Times New Roman"/>
                <a:cs typeface="Times New Roman"/>
                <a:sym typeface="Times New Roman"/>
              </a:rPr>
              <a:t>Section 4</a:t>
            </a:r>
            <a:r>
              <a:rPr lang="en-US" sz="1400" b="1" dirty="0">
                <a:solidFill>
                  <a:schemeClr val="dk1"/>
                </a:solidFill>
                <a:latin typeface="Avenir Next Ultra Light" panose="020B0203020202020204" pitchFamily="34" charset="77"/>
                <a:ea typeface="Times New Roman"/>
                <a:cs typeface="Times New Roman"/>
                <a:sym typeface="Times New Roman"/>
              </a:rPr>
              <a:t> of the workbook and read the two sample case scenarios. </a:t>
            </a:r>
          </a:p>
          <a:p>
            <a:pPr marL="0" lvl="0" indent="0" algn="just">
              <a:lnSpc>
                <a:spcPct val="200000"/>
              </a:lnSpc>
              <a:buNone/>
            </a:pPr>
            <a:r>
              <a:rPr lang="en-US" sz="1400" b="1" dirty="0">
                <a:solidFill>
                  <a:schemeClr val="dk1"/>
                </a:solidFill>
                <a:latin typeface="Avenir Next Ultra Light" panose="020B0203020202020204" pitchFamily="34" charset="77"/>
                <a:ea typeface="Times New Roman"/>
                <a:cs typeface="Times New Roman"/>
                <a:sym typeface="Times New Roman"/>
              </a:rPr>
              <a:t>Use the questions on the following slides to make considerations for each case.</a:t>
            </a:r>
          </a:p>
          <a:p>
            <a:pPr marL="0" lvl="0" indent="0" algn="just">
              <a:lnSpc>
                <a:spcPct val="200000"/>
              </a:lnSpc>
              <a:buNone/>
            </a:pPr>
            <a:r>
              <a:rPr lang="en-US" sz="1400" b="1" dirty="0">
                <a:solidFill>
                  <a:schemeClr val="dk1"/>
                </a:solidFill>
                <a:latin typeface="Avenir Next Ultra Light" panose="020B0203020202020204" pitchFamily="34" charset="77"/>
                <a:ea typeface="Times New Roman"/>
                <a:cs typeface="Times New Roman"/>
                <a:sym typeface="Times New Roman"/>
              </a:rPr>
              <a:t>Decide if you are bringing charges for each case example and discuss your reasoning. </a:t>
            </a:r>
            <a:endParaRPr sz="1400" b="1" dirty="0">
              <a:solidFill>
                <a:srgbClr val="00AEEF"/>
              </a:solidFill>
              <a:latin typeface="Avenir Next Demi Bold" panose="020B0503020202020204" pitchFamily="34" charset="0"/>
              <a:ea typeface="Times New Roman"/>
              <a:cs typeface="Times New Roman"/>
              <a:sym typeface="Times New Roman"/>
            </a:endParaRPr>
          </a:p>
        </p:txBody>
      </p:sp>
      <p:sp>
        <p:nvSpPr>
          <p:cNvPr id="8" name="Google Shape;60;p14">
            <a:extLst>
              <a:ext uri="{FF2B5EF4-FFF2-40B4-BE49-F238E27FC236}">
                <a16:creationId xmlns:a16="http://schemas.microsoft.com/office/drawing/2014/main" id="{307B50F6-2937-3342-92F6-35E967CE1193}"/>
              </a:ext>
            </a:extLst>
          </p:cNvPr>
          <p:cNvSpPr txBox="1">
            <a:spLocks/>
          </p:cNvSpPr>
          <p:nvPr/>
        </p:nvSpPr>
        <p:spPr>
          <a:xfrm>
            <a:off x="271128" y="473734"/>
            <a:ext cx="4229153"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Decision to Charge (cont’d)</a:t>
            </a:r>
          </a:p>
        </p:txBody>
      </p:sp>
      <p:cxnSp>
        <p:nvCxnSpPr>
          <p:cNvPr id="9" name="Straight Connector 8">
            <a:extLst>
              <a:ext uri="{FF2B5EF4-FFF2-40B4-BE49-F238E27FC236}">
                <a16:creationId xmlns:a16="http://schemas.microsoft.com/office/drawing/2014/main" id="{4BFFEBAE-4F47-4F4C-84B8-ABF4AC74CFD1}"/>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078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4" name="Rectangle 3">
            <a:extLst>
              <a:ext uri="{FF2B5EF4-FFF2-40B4-BE49-F238E27FC236}">
                <a16:creationId xmlns:a16="http://schemas.microsoft.com/office/drawing/2014/main" id="{112C0E0E-1BCA-C947-ADED-C0A3616E6633}"/>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5" name="Google Shape;265;p48"/>
          <p:cNvSpPr txBox="1">
            <a:spLocks noGrp="1"/>
          </p:cNvSpPr>
          <p:nvPr>
            <p:ph type="body" idx="1"/>
          </p:nvPr>
        </p:nvSpPr>
        <p:spPr>
          <a:xfrm>
            <a:off x="598932" y="1019529"/>
            <a:ext cx="7946136" cy="3104442"/>
          </a:xfrm>
          <a:prstGeom prst="rect">
            <a:avLst/>
          </a:prstGeom>
        </p:spPr>
        <p:txBody>
          <a:bodyPr spcFirstLastPara="1" wrap="square" lIns="91425" tIns="91425" rIns="91425" bIns="91425" anchor="t" anchorCtr="0">
            <a:noAutofit/>
          </a:bodyPr>
          <a:lstStyle/>
          <a:p>
            <a:pPr marL="0" lvl="0" indent="0" algn="just">
              <a:lnSpc>
                <a:spcPct val="100000"/>
              </a:lnSpc>
              <a:buNone/>
            </a:pPr>
            <a:r>
              <a:rPr lang="en-US" sz="1400" i="1" dirty="0">
                <a:solidFill>
                  <a:schemeClr val="dk1"/>
                </a:solidFill>
                <a:latin typeface="Avenir Next Medium" panose="020B0503020202020204" pitchFamily="34" charset="0"/>
                <a:ea typeface="Times New Roman"/>
                <a:cs typeface="Times New Roman"/>
                <a:sym typeface="Times New Roman"/>
              </a:rPr>
              <a:t>Would prosecuting this case cause more harm than good? Who in the community may</a:t>
            </a:r>
          </a:p>
          <a:p>
            <a:pPr marL="0" lvl="0" indent="0" algn="just">
              <a:lnSpc>
                <a:spcPct val="100000"/>
              </a:lnSpc>
              <a:buNone/>
            </a:pPr>
            <a:r>
              <a:rPr lang="en-US" sz="1400" i="1" dirty="0">
                <a:solidFill>
                  <a:schemeClr val="dk1"/>
                </a:solidFill>
                <a:latin typeface="Avenir Next Medium" panose="020B0503020202020204" pitchFamily="34" charset="0"/>
                <a:ea typeface="Times New Roman"/>
                <a:cs typeface="Times New Roman"/>
                <a:sym typeface="Times New Roman"/>
              </a:rPr>
              <a:t>experience collateral damage because of prosecution?</a:t>
            </a:r>
          </a:p>
          <a:p>
            <a:pPr marL="0" lvl="0" indent="0" algn="just">
              <a:lnSpc>
                <a:spcPct val="100000"/>
              </a:lnSpc>
              <a:buNone/>
            </a:pPr>
            <a:endParaRPr lang="en-US" sz="1400" i="1" dirty="0">
              <a:solidFill>
                <a:schemeClr val="dk1"/>
              </a:solidFill>
              <a:latin typeface="Avenir Next Medium" panose="020B0503020202020204" pitchFamily="34" charset="0"/>
              <a:ea typeface="Times New Roman"/>
              <a:cs typeface="Times New Roman"/>
              <a:sym typeface="Times New Roman"/>
            </a:endParaRPr>
          </a:p>
          <a:p>
            <a:pPr marL="0" lvl="0" indent="0" algn="just">
              <a:lnSpc>
                <a:spcPct val="100000"/>
              </a:lnSpc>
              <a:buNone/>
            </a:pPr>
            <a:r>
              <a:rPr lang="en-US" sz="1400" i="1" dirty="0">
                <a:solidFill>
                  <a:schemeClr val="dk1"/>
                </a:solidFill>
                <a:latin typeface="Avenir Next Medium" panose="020B0503020202020204" pitchFamily="34" charset="0"/>
                <a:ea typeface="Times New Roman"/>
                <a:cs typeface="Times New Roman"/>
                <a:sym typeface="Times New Roman"/>
              </a:rPr>
              <a:t>Would another dispute resolution tool mitigate damage to the community? Is prosecution going to help the individual in the long run? What trauma may the community/crime survivor/witness experience if you choose to prosecute or not prosecute? --Work with clinically informed staff to explore additional programs.</a:t>
            </a:r>
          </a:p>
          <a:p>
            <a:pPr marL="0" lvl="0" indent="0" algn="just">
              <a:lnSpc>
                <a:spcPct val="100000"/>
              </a:lnSpc>
              <a:buNone/>
            </a:pPr>
            <a:endParaRPr sz="1400" i="1" dirty="0">
              <a:solidFill>
                <a:schemeClr val="dk1"/>
              </a:solidFill>
              <a:latin typeface="Avenir Next Medium" panose="020B0503020202020204" pitchFamily="34" charset="0"/>
              <a:ea typeface="Times New Roman"/>
              <a:cs typeface="Times New Roman"/>
              <a:sym typeface="Times New Roman"/>
            </a:endParaRPr>
          </a:p>
          <a:p>
            <a:pPr marL="0" lvl="0" indent="0" algn="just">
              <a:lnSpc>
                <a:spcPct val="100000"/>
              </a:lnSpc>
              <a:buNone/>
            </a:pPr>
            <a:r>
              <a:rPr lang="en-US" sz="1400" i="1" dirty="0">
                <a:solidFill>
                  <a:schemeClr val="dk1"/>
                </a:solidFill>
                <a:latin typeface="Avenir Next Medium" panose="020B0503020202020204" pitchFamily="34" charset="0"/>
                <a:ea typeface="Times New Roman"/>
                <a:cs typeface="Times New Roman"/>
                <a:sym typeface="Times New Roman"/>
              </a:rPr>
              <a:t>What role may trauma have played in the accused person’s life that might have led to them</a:t>
            </a:r>
          </a:p>
          <a:p>
            <a:pPr marL="0" lvl="0" indent="0" algn="just">
              <a:lnSpc>
                <a:spcPct val="100000"/>
              </a:lnSpc>
              <a:buNone/>
            </a:pPr>
            <a:r>
              <a:rPr lang="en-US" sz="1400" i="1" dirty="0">
                <a:solidFill>
                  <a:schemeClr val="dk1"/>
                </a:solidFill>
                <a:latin typeface="Avenir Next Medium" panose="020B0503020202020204" pitchFamily="34" charset="0"/>
                <a:ea typeface="Times New Roman"/>
                <a:cs typeface="Times New Roman"/>
                <a:sym typeface="Times New Roman"/>
              </a:rPr>
              <a:t>committing a crime? If convicted, how would the system ensure the individual would</a:t>
            </a:r>
          </a:p>
          <a:p>
            <a:pPr marL="0" lvl="0" indent="0" algn="just">
              <a:lnSpc>
                <a:spcPct val="100000"/>
              </a:lnSpc>
              <a:buNone/>
            </a:pPr>
            <a:r>
              <a:rPr lang="en-US" sz="1400" i="1" dirty="0">
                <a:solidFill>
                  <a:schemeClr val="dk1"/>
                </a:solidFill>
                <a:latin typeface="Avenir Next Medium" panose="020B0503020202020204" pitchFamily="34" charset="0"/>
                <a:ea typeface="Times New Roman"/>
                <a:cs typeface="Times New Roman"/>
                <a:sym typeface="Times New Roman"/>
              </a:rPr>
              <a:t>successfully re-enter society?</a:t>
            </a:r>
          </a:p>
          <a:p>
            <a:pPr marL="0" lvl="0" indent="0" algn="just">
              <a:lnSpc>
                <a:spcPct val="100000"/>
              </a:lnSpc>
              <a:buNone/>
            </a:pPr>
            <a:endParaRPr lang="en-US" sz="1400" i="1" dirty="0">
              <a:solidFill>
                <a:schemeClr val="dk1"/>
              </a:solidFill>
              <a:latin typeface="Avenir Next Medium" panose="020B0503020202020204" pitchFamily="34" charset="0"/>
              <a:ea typeface="Times New Roman"/>
              <a:cs typeface="Times New Roman"/>
              <a:sym typeface="Times New Roman"/>
            </a:endParaRPr>
          </a:p>
          <a:p>
            <a:pPr marL="0" lvl="0" indent="0" algn="just">
              <a:lnSpc>
                <a:spcPct val="100000"/>
              </a:lnSpc>
              <a:buNone/>
            </a:pPr>
            <a:r>
              <a:rPr lang="en-US" sz="1400" i="1" dirty="0">
                <a:solidFill>
                  <a:schemeClr val="dk1"/>
                </a:solidFill>
                <a:latin typeface="Avenir Next Medium" panose="020B0503020202020204" pitchFamily="34" charset="0"/>
                <a:ea typeface="Times New Roman"/>
                <a:cs typeface="Times New Roman"/>
                <a:sym typeface="Times New Roman"/>
              </a:rPr>
              <a:t>Would incarcerating the accused person create traumatic collateral consequences for their family and community?</a:t>
            </a:r>
            <a:endParaRPr sz="1400" i="1" dirty="0">
              <a:solidFill>
                <a:schemeClr val="dk1"/>
              </a:solidFill>
              <a:latin typeface="Avenir Next Medium" panose="020B0503020202020204" pitchFamily="34" charset="0"/>
              <a:ea typeface="Times New Roman"/>
              <a:cs typeface="Times New Roman"/>
              <a:sym typeface="Times New Roman"/>
            </a:endParaRPr>
          </a:p>
        </p:txBody>
      </p:sp>
      <p:sp>
        <p:nvSpPr>
          <p:cNvPr id="5" name="Rectangle 4">
            <a:extLst>
              <a:ext uri="{FF2B5EF4-FFF2-40B4-BE49-F238E27FC236}">
                <a16:creationId xmlns:a16="http://schemas.microsoft.com/office/drawing/2014/main" id="{8CC70E33-928D-2848-90A1-E12A3E140CE8}"/>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056C1DCC-AF17-1149-889E-65F1C1BE55D9}"/>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65C07263-3C74-D54E-A523-8C69CFACD4B7}"/>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F1146CD0-FC60-1A4E-B292-ED1173A1E9E6}"/>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 name="Google Shape;60;p14">
            <a:extLst>
              <a:ext uri="{FF2B5EF4-FFF2-40B4-BE49-F238E27FC236}">
                <a16:creationId xmlns:a16="http://schemas.microsoft.com/office/drawing/2014/main" id="{F2AF3073-4CEA-EC4C-A3BD-A9FBC9534F1A}"/>
              </a:ext>
            </a:extLst>
          </p:cNvPr>
          <p:cNvSpPr txBox="1">
            <a:spLocks/>
          </p:cNvSpPr>
          <p:nvPr/>
        </p:nvSpPr>
        <p:spPr>
          <a:xfrm>
            <a:off x="271128" y="473734"/>
            <a:ext cx="5905554"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Questions to think about: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4" name="Rectangle 3">
            <a:extLst>
              <a:ext uri="{FF2B5EF4-FFF2-40B4-BE49-F238E27FC236}">
                <a16:creationId xmlns:a16="http://schemas.microsoft.com/office/drawing/2014/main" id="{53C53C09-481C-6F44-8EC6-E713EB18E7C1}"/>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1" name="Google Shape;271;p49"/>
          <p:cNvSpPr txBox="1">
            <a:spLocks noGrp="1"/>
          </p:cNvSpPr>
          <p:nvPr>
            <p:ph type="body" idx="1"/>
          </p:nvPr>
        </p:nvSpPr>
        <p:spPr>
          <a:xfrm>
            <a:off x="598932" y="955950"/>
            <a:ext cx="7946136" cy="2523053"/>
          </a:xfrm>
          <a:prstGeom prst="rect">
            <a:avLst/>
          </a:prstGeom>
        </p:spPr>
        <p:txBody>
          <a:bodyPr spcFirstLastPara="1" wrap="square" lIns="91425" tIns="91425" rIns="91425" bIns="91425" anchor="t" anchorCtr="0">
            <a:noAutofit/>
          </a:bodyPr>
          <a:lstStyle/>
          <a:p>
            <a:pPr marL="0" indent="0" algn="just">
              <a:lnSpc>
                <a:spcPct val="100000"/>
              </a:lnSpc>
              <a:buClr>
                <a:schemeClr val="dk1"/>
              </a:buClr>
              <a:buSzPts val="1100"/>
              <a:buNone/>
            </a:pPr>
            <a:r>
              <a:rPr lang="en-US" sz="1400" i="1" dirty="0">
                <a:solidFill>
                  <a:schemeClr val="dk1"/>
                </a:solidFill>
                <a:latin typeface="Avenir Next Medium" panose="020B0503020202020204" pitchFamily="34" charset="0"/>
                <a:ea typeface="Times New Roman"/>
                <a:cs typeface="Times New Roman"/>
                <a:sym typeface="Times New Roman"/>
              </a:rPr>
              <a:t>Does the crime survivor or complainant feel that charging the accused person with a crime is an</a:t>
            </a:r>
          </a:p>
          <a:p>
            <a:pPr marL="0" indent="0" algn="just">
              <a:lnSpc>
                <a:spcPct val="100000"/>
              </a:lnSpc>
              <a:buClr>
                <a:schemeClr val="dk1"/>
              </a:buClr>
              <a:buSzPts val="1100"/>
              <a:buNone/>
            </a:pPr>
            <a:r>
              <a:rPr lang="en-US" sz="1400" i="1" dirty="0">
                <a:solidFill>
                  <a:schemeClr val="dk1"/>
                </a:solidFill>
                <a:latin typeface="Avenir Next Medium" panose="020B0503020202020204" pitchFamily="34" charset="0"/>
                <a:ea typeface="Times New Roman"/>
                <a:cs typeface="Times New Roman"/>
                <a:sym typeface="Times New Roman"/>
              </a:rPr>
              <a:t>effective response? How does a crime survivor or complaint’s own experience with trauma</a:t>
            </a:r>
          </a:p>
          <a:p>
            <a:pPr marL="0" indent="0" algn="just">
              <a:lnSpc>
                <a:spcPct val="100000"/>
              </a:lnSpc>
              <a:buClr>
                <a:schemeClr val="dk1"/>
              </a:buClr>
              <a:buSzPts val="1100"/>
              <a:buNone/>
            </a:pPr>
            <a:r>
              <a:rPr lang="en-US" sz="1400" i="1" dirty="0">
                <a:solidFill>
                  <a:schemeClr val="dk1"/>
                </a:solidFill>
                <a:latin typeface="Avenir Next Medium" panose="020B0503020202020204" pitchFamily="34" charset="0"/>
                <a:ea typeface="Times New Roman"/>
                <a:cs typeface="Times New Roman"/>
                <a:sym typeface="Times New Roman"/>
              </a:rPr>
              <a:t>implicate their views on a prosecutorial outcome? Is the crime survivor aware of the</a:t>
            </a:r>
          </a:p>
          <a:p>
            <a:pPr marL="0" indent="0" algn="just">
              <a:lnSpc>
                <a:spcPct val="100000"/>
              </a:lnSpc>
              <a:buClr>
                <a:schemeClr val="dk1"/>
              </a:buClr>
              <a:buSzPts val="1100"/>
              <a:buNone/>
            </a:pPr>
            <a:r>
              <a:rPr lang="en-US" sz="1400" i="1" dirty="0">
                <a:solidFill>
                  <a:schemeClr val="dk1"/>
                </a:solidFill>
                <a:latin typeface="Avenir Next Medium" panose="020B0503020202020204" pitchFamily="34" charset="0"/>
                <a:ea typeface="Times New Roman"/>
                <a:cs typeface="Times New Roman"/>
                <a:sym typeface="Times New Roman"/>
              </a:rPr>
              <a:t>traumatization of the criminal legal process?</a:t>
            </a:r>
          </a:p>
          <a:p>
            <a:pPr marL="0" indent="0" algn="just">
              <a:lnSpc>
                <a:spcPct val="100000"/>
              </a:lnSpc>
              <a:buClr>
                <a:schemeClr val="dk1"/>
              </a:buClr>
              <a:buSzPts val="1100"/>
              <a:buNone/>
            </a:pPr>
            <a:endParaRPr lang="en-US" sz="1400" i="1" dirty="0">
              <a:solidFill>
                <a:schemeClr val="dk1"/>
              </a:solidFill>
              <a:latin typeface="Avenir Next Medium" panose="020B0503020202020204" pitchFamily="34" charset="0"/>
              <a:ea typeface="Times New Roman"/>
              <a:cs typeface="Times New Roman"/>
              <a:sym typeface="Times New Roman"/>
            </a:endParaRPr>
          </a:p>
          <a:p>
            <a:pPr marL="0" indent="0" algn="just">
              <a:lnSpc>
                <a:spcPct val="100000"/>
              </a:lnSpc>
              <a:buClr>
                <a:schemeClr val="dk1"/>
              </a:buClr>
              <a:buSzPts val="1100"/>
              <a:buNone/>
            </a:pPr>
            <a:r>
              <a:rPr lang="en-US" sz="1400" i="1" dirty="0">
                <a:solidFill>
                  <a:schemeClr val="dk1"/>
                </a:solidFill>
                <a:latin typeface="Avenir Next Medium" panose="020B0503020202020204" pitchFamily="34" charset="0"/>
                <a:ea typeface="Times New Roman"/>
                <a:cs typeface="Times New Roman"/>
                <a:sym typeface="Times New Roman"/>
              </a:rPr>
              <a:t>Has law enforcement acted out of bias? Has law enforcement exacerbated the trauma of the</a:t>
            </a:r>
          </a:p>
          <a:p>
            <a:pPr marL="0" indent="0" algn="just">
              <a:lnSpc>
                <a:spcPct val="100000"/>
              </a:lnSpc>
              <a:buClr>
                <a:schemeClr val="dk1"/>
              </a:buClr>
              <a:buSzPts val="1100"/>
              <a:buNone/>
            </a:pPr>
            <a:r>
              <a:rPr lang="en-US" sz="1400" i="1" dirty="0">
                <a:solidFill>
                  <a:schemeClr val="dk1"/>
                </a:solidFill>
                <a:latin typeface="Avenir Next Medium" panose="020B0503020202020204" pitchFamily="34" charset="0"/>
                <a:ea typeface="Times New Roman"/>
                <a:cs typeface="Times New Roman"/>
                <a:sym typeface="Times New Roman"/>
              </a:rPr>
              <a:t>accused person, crime survivors, or witnesses?</a:t>
            </a:r>
          </a:p>
          <a:p>
            <a:pPr marL="0" indent="0" algn="just">
              <a:lnSpc>
                <a:spcPct val="100000"/>
              </a:lnSpc>
              <a:buClr>
                <a:schemeClr val="dk1"/>
              </a:buClr>
              <a:buSzPts val="1100"/>
              <a:buNone/>
            </a:pPr>
            <a:endParaRPr lang="en" sz="1400" i="1" dirty="0">
              <a:solidFill>
                <a:schemeClr val="dk1"/>
              </a:solidFill>
              <a:latin typeface="Avenir Next Medium" panose="020B0503020202020204" pitchFamily="34" charset="0"/>
              <a:ea typeface="Times New Roman"/>
              <a:cs typeface="Times New Roman"/>
              <a:sym typeface="Times New Roman"/>
            </a:endParaRPr>
          </a:p>
          <a:p>
            <a:pPr marL="0" lvl="0" indent="0" algn="just">
              <a:lnSpc>
                <a:spcPct val="100000"/>
              </a:lnSpc>
              <a:buClr>
                <a:schemeClr val="dk1"/>
              </a:buClr>
              <a:buSzPts val="1100"/>
              <a:buNone/>
            </a:pPr>
            <a:r>
              <a:rPr lang="en-US" sz="1400" i="1" dirty="0">
                <a:solidFill>
                  <a:schemeClr val="dk1"/>
                </a:solidFill>
                <a:latin typeface="Avenir Next Medium" panose="020B0503020202020204" pitchFamily="34" charset="0"/>
                <a:ea typeface="Times New Roman"/>
                <a:cs typeface="Times New Roman"/>
                <a:sym typeface="Times New Roman"/>
              </a:rPr>
              <a:t>Is the prospective prison sentence a proportional response to the person accused of a crime? If</a:t>
            </a:r>
          </a:p>
          <a:p>
            <a:pPr marL="0" lvl="0" indent="0" algn="just">
              <a:lnSpc>
                <a:spcPct val="100000"/>
              </a:lnSpc>
              <a:buClr>
                <a:schemeClr val="dk1"/>
              </a:buClr>
              <a:buSzPts val="1100"/>
              <a:buNone/>
            </a:pPr>
            <a:r>
              <a:rPr lang="en-US" sz="1400" i="1" dirty="0">
                <a:solidFill>
                  <a:schemeClr val="dk1"/>
                </a:solidFill>
                <a:latin typeface="Avenir Next Medium" panose="020B0503020202020204" pitchFamily="34" charset="0"/>
                <a:ea typeface="Times New Roman"/>
                <a:cs typeface="Times New Roman"/>
                <a:sym typeface="Times New Roman"/>
              </a:rPr>
              <a:t>not, are there other ways to hold the individual accountable? Does the case qualify for a</a:t>
            </a:r>
          </a:p>
          <a:p>
            <a:pPr marL="0" lvl="0" indent="0" algn="just">
              <a:lnSpc>
                <a:spcPct val="100000"/>
              </a:lnSpc>
              <a:buClr>
                <a:schemeClr val="dk1"/>
              </a:buClr>
              <a:buSzPts val="1100"/>
              <a:buNone/>
            </a:pPr>
            <a:r>
              <a:rPr lang="en-US" sz="1400" i="1" dirty="0">
                <a:solidFill>
                  <a:schemeClr val="dk1"/>
                </a:solidFill>
                <a:latin typeface="Avenir Next Medium" panose="020B0503020202020204" pitchFamily="34" charset="0"/>
                <a:ea typeface="Times New Roman"/>
                <a:cs typeface="Times New Roman"/>
                <a:sym typeface="Times New Roman"/>
              </a:rPr>
              <a:t>diversion program?</a:t>
            </a:r>
          </a:p>
          <a:p>
            <a:pPr marL="0" lvl="0" indent="0" algn="just">
              <a:lnSpc>
                <a:spcPct val="100000"/>
              </a:lnSpc>
              <a:buClr>
                <a:schemeClr val="dk1"/>
              </a:buClr>
              <a:buSzPts val="1100"/>
              <a:buNone/>
            </a:pPr>
            <a:endParaRPr sz="1400" i="1" dirty="0">
              <a:solidFill>
                <a:schemeClr val="dk1"/>
              </a:solidFill>
              <a:latin typeface="Avenir Next Medium" panose="020B0503020202020204" pitchFamily="34" charset="0"/>
              <a:ea typeface="Times New Roman"/>
              <a:cs typeface="Times New Roman"/>
              <a:sym typeface="Times New Roman"/>
            </a:endParaRPr>
          </a:p>
          <a:p>
            <a:pPr marL="0" lvl="0" indent="0" algn="just" rtl="0">
              <a:lnSpc>
                <a:spcPct val="100000"/>
              </a:lnSpc>
              <a:spcAft>
                <a:spcPts val="0"/>
              </a:spcAft>
              <a:buClr>
                <a:schemeClr val="dk1"/>
              </a:buClr>
              <a:buSzPts val="1100"/>
              <a:buFont typeface="Arial"/>
              <a:buNone/>
            </a:pPr>
            <a:r>
              <a:rPr lang="en" sz="1400" i="1" dirty="0">
                <a:solidFill>
                  <a:schemeClr val="dk1"/>
                </a:solidFill>
                <a:latin typeface="Avenir Next Medium" panose="020B0503020202020204" pitchFamily="34" charset="0"/>
                <a:ea typeface="Times New Roman"/>
                <a:cs typeface="Times New Roman"/>
                <a:sym typeface="Times New Roman"/>
              </a:rPr>
              <a:t>Has the person accused of the crime made efforts to repair their harm or seek rehabilitative services? Has defense counsel asked for a diversion program?</a:t>
            </a:r>
          </a:p>
          <a:p>
            <a:pPr marL="0" lvl="0" indent="0" algn="just" rtl="0">
              <a:lnSpc>
                <a:spcPct val="100000"/>
              </a:lnSpc>
              <a:spcAft>
                <a:spcPts val="0"/>
              </a:spcAft>
              <a:buClr>
                <a:schemeClr val="dk1"/>
              </a:buClr>
              <a:buSzPts val="1100"/>
              <a:buFont typeface="Arial"/>
              <a:buNone/>
            </a:pPr>
            <a:endParaRPr lang="en" sz="1400" i="1" dirty="0">
              <a:solidFill>
                <a:schemeClr val="dk1"/>
              </a:solidFill>
              <a:latin typeface="Avenir Next Medium" panose="020B0503020202020204" pitchFamily="34" charset="0"/>
              <a:ea typeface="Times New Roman"/>
              <a:cs typeface="Times New Roman"/>
              <a:sym typeface="Times New Roman"/>
            </a:endParaRPr>
          </a:p>
          <a:p>
            <a:pPr marL="0" lvl="0" indent="0" algn="just" rtl="0">
              <a:lnSpc>
                <a:spcPct val="100000"/>
              </a:lnSpc>
              <a:spcAft>
                <a:spcPts val="0"/>
              </a:spcAft>
              <a:buClr>
                <a:schemeClr val="dk1"/>
              </a:buClr>
              <a:buSzPts val="1100"/>
              <a:buFont typeface="Arial"/>
              <a:buNone/>
            </a:pPr>
            <a:r>
              <a:rPr lang="en" sz="1400" i="1" dirty="0">
                <a:solidFill>
                  <a:schemeClr val="dk1"/>
                </a:solidFill>
                <a:latin typeface="Avenir Next Medium" panose="020B0503020202020204" pitchFamily="34" charset="0"/>
                <a:ea typeface="Times New Roman"/>
                <a:cs typeface="Times New Roman"/>
                <a:sym typeface="Times New Roman"/>
              </a:rPr>
              <a:t>What are the various plea possibilities that can be used to reach the best holistic outcome?</a:t>
            </a:r>
            <a:endParaRPr sz="1400" i="1" dirty="0">
              <a:latin typeface="Avenir Next Medium" panose="020B0503020202020204" pitchFamily="34" charset="0"/>
            </a:endParaRPr>
          </a:p>
        </p:txBody>
      </p:sp>
      <p:sp>
        <p:nvSpPr>
          <p:cNvPr id="5" name="Rectangle 4">
            <a:extLst>
              <a:ext uri="{FF2B5EF4-FFF2-40B4-BE49-F238E27FC236}">
                <a16:creationId xmlns:a16="http://schemas.microsoft.com/office/drawing/2014/main" id="{59F85487-2CD1-9C41-91E8-09C7746E7116}"/>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A45F6865-1700-9A43-B5CE-C5C74C32631E}"/>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2C91112C-3F80-CC43-9D05-D96DE1ECD07B}"/>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068381B3-0A3F-6547-9E70-3373EA61924A}"/>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60;p14">
            <a:extLst>
              <a:ext uri="{FF2B5EF4-FFF2-40B4-BE49-F238E27FC236}">
                <a16:creationId xmlns:a16="http://schemas.microsoft.com/office/drawing/2014/main" id="{4CA648AC-7914-984E-846F-D5C0320CFA6E}"/>
              </a:ext>
            </a:extLst>
          </p:cNvPr>
          <p:cNvSpPr txBox="1">
            <a:spLocks/>
          </p:cNvSpPr>
          <p:nvPr/>
        </p:nvSpPr>
        <p:spPr>
          <a:xfrm>
            <a:off x="271128" y="473734"/>
            <a:ext cx="7734354"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Questions to think about: (cont’d)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 name="Rectangle 3">
            <a:extLst>
              <a:ext uri="{FF2B5EF4-FFF2-40B4-BE49-F238E27FC236}">
                <a16:creationId xmlns:a16="http://schemas.microsoft.com/office/drawing/2014/main" id="{95CA4CE0-B914-0D40-ABBE-4B3310015AD7}"/>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8D3B142A-71A2-8A43-B199-82A155C349A9}"/>
              </a:ext>
            </a:extLst>
          </p:cNvPr>
          <p:cNvSpPr/>
          <p:nvPr/>
        </p:nvSpPr>
        <p:spPr>
          <a:xfrm>
            <a:off x="2725188" y="373690"/>
            <a:ext cx="3693619" cy="3618390"/>
          </a:xfrm>
          <a:prstGeom prst="ellipse">
            <a:avLst/>
          </a:prstGeom>
          <a:solidFill>
            <a:srgbClr val="00AEEF">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2FA0BB73-AD5D-9D4A-9775-039450C846CC}"/>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7" name="Picture 6" descr="A close up of a logo&#10;&#10;Description automatically generated">
            <a:extLst>
              <a:ext uri="{FF2B5EF4-FFF2-40B4-BE49-F238E27FC236}">
                <a16:creationId xmlns:a16="http://schemas.microsoft.com/office/drawing/2014/main" id="{C87080B6-118B-6944-8825-A09659C853E2}"/>
              </a:ext>
            </a:extLst>
          </p:cNvPr>
          <p:cNvPicPr>
            <a:picLocks noChangeAspect="1"/>
          </p:cNvPicPr>
          <p:nvPr/>
        </p:nvPicPr>
        <p:blipFill>
          <a:blip r:embed="rId3"/>
          <a:stretch>
            <a:fillRect/>
          </a:stretch>
        </p:blipFill>
        <p:spPr>
          <a:xfrm>
            <a:off x="77021" y="4798108"/>
            <a:ext cx="241890" cy="241890"/>
          </a:xfrm>
          <a:prstGeom prst="rect">
            <a:avLst/>
          </a:prstGeom>
        </p:spPr>
      </p:pic>
      <p:sp>
        <p:nvSpPr>
          <p:cNvPr id="8" name="TextBox 7">
            <a:extLst>
              <a:ext uri="{FF2B5EF4-FFF2-40B4-BE49-F238E27FC236}">
                <a16:creationId xmlns:a16="http://schemas.microsoft.com/office/drawing/2014/main" id="{A21ECBE8-DF8F-D248-B4E8-55B632121468}"/>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11" name="Google Shape;72;p16">
            <a:extLst>
              <a:ext uri="{FF2B5EF4-FFF2-40B4-BE49-F238E27FC236}">
                <a16:creationId xmlns:a16="http://schemas.microsoft.com/office/drawing/2014/main" id="{1856A741-37AE-A04F-AA58-7093DF4E741A}"/>
              </a:ext>
            </a:extLst>
          </p:cNvPr>
          <p:cNvSpPr txBox="1">
            <a:spLocks/>
          </p:cNvSpPr>
          <p:nvPr/>
        </p:nvSpPr>
        <p:spPr>
          <a:xfrm>
            <a:off x="2685771" y="1725323"/>
            <a:ext cx="3772451" cy="91512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lnSpc>
                <a:spcPct val="100000"/>
              </a:lnSpc>
              <a:buNone/>
            </a:pPr>
            <a:r>
              <a:rPr lang="en-US" sz="4800" b="1" dirty="0">
                <a:solidFill>
                  <a:srgbClr val="22274E"/>
                </a:solidFill>
                <a:latin typeface="Baskerville Old Face" panose="02020602080505020303" pitchFamily="18" charset="77"/>
                <a:ea typeface="Times New Roman"/>
                <a:cs typeface="Times New Roman"/>
                <a:sym typeface="Times New Roman"/>
              </a:rPr>
              <a:t>Interviews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19" name="Rectangle 18">
            <a:extLst>
              <a:ext uri="{FF2B5EF4-FFF2-40B4-BE49-F238E27FC236}">
                <a16:creationId xmlns:a16="http://schemas.microsoft.com/office/drawing/2014/main" id="{D3A372C1-B079-ED46-8317-8A95AFB9E4E6}"/>
              </a:ext>
            </a:extLst>
          </p:cNvPr>
          <p:cNvSpPr/>
          <p:nvPr/>
        </p:nvSpPr>
        <p:spPr>
          <a:xfrm>
            <a:off x="0" y="33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Google Shape;72;p16"/>
          <p:cNvSpPr txBox="1">
            <a:spLocks noGrp="1"/>
          </p:cNvSpPr>
          <p:nvPr>
            <p:ph type="body" idx="1"/>
          </p:nvPr>
        </p:nvSpPr>
        <p:spPr>
          <a:xfrm>
            <a:off x="1350335" y="1154483"/>
            <a:ext cx="6443330" cy="2364992"/>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4800" b="1" dirty="0">
                <a:solidFill>
                  <a:srgbClr val="22274E"/>
                </a:solidFill>
                <a:latin typeface="Baskerville Old Face" panose="02020602080505020303" pitchFamily="18" charset="77"/>
                <a:ea typeface="Times New Roman"/>
                <a:cs typeface="Times New Roman"/>
                <a:sym typeface="Times New Roman"/>
              </a:rPr>
              <a:t>Trauma </a:t>
            </a:r>
            <a:endParaRPr sz="4800" b="1" dirty="0">
              <a:solidFill>
                <a:srgbClr val="22274E"/>
              </a:solidFill>
              <a:latin typeface="Baskerville Old Face" panose="02020602080505020303" pitchFamily="18" charset="77"/>
              <a:ea typeface="Times New Roman"/>
              <a:cs typeface="Times New Roman"/>
              <a:sym typeface="Times New Roman"/>
            </a:endParaRPr>
          </a:p>
          <a:p>
            <a:pPr marL="0" lvl="0" indent="0" algn="ctr" rtl="0">
              <a:lnSpc>
                <a:spcPct val="100000"/>
              </a:lnSpc>
              <a:spcBef>
                <a:spcPts val="0"/>
              </a:spcBef>
              <a:spcAft>
                <a:spcPts val="0"/>
              </a:spcAft>
              <a:buNone/>
            </a:pPr>
            <a:r>
              <a:rPr lang="en" sz="4800" b="1" dirty="0">
                <a:solidFill>
                  <a:srgbClr val="22274E"/>
                </a:solidFill>
                <a:latin typeface="Baskerville Old Face" panose="02020602080505020303" pitchFamily="18" charset="77"/>
                <a:ea typeface="Times New Roman"/>
                <a:cs typeface="Times New Roman"/>
                <a:sym typeface="Times New Roman"/>
              </a:rPr>
              <a:t>&amp; </a:t>
            </a:r>
            <a:endParaRPr sz="4800" b="1" dirty="0">
              <a:solidFill>
                <a:srgbClr val="22274E"/>
              </a:solidFill>
              <a:latin typeface="Baskerville Old Face" panose="02020602080505020303" pitchFamily="18" charset="77"/>
              <a:ea typeface="Times New Roman"/>
              <a:cs typeface="Times New Roman"/>
              <a:sym typeface="Times New Roman"/>
            </a:endParaRPr>
          </a:p>
          <a:p>
            <a:pPr marL="0" lvl="0" indent="0" algn="ctr" rtl="0">
              <a:lnSpc>
                <a:spcPct val="100000"/>
              </a:lnSpc>
              <a:spcBef>
                <a:spcPts val="0"/>
              </a:spcBef>
              <a:spcAft>
                <a:spcPts val="0"/>
              </a:spcAft>
              <a:buClr>
                <a:schemeClr val="dk1"/>
              </a:buClr>
              <a:buSzPts val="1100"/>
              <a:buFont typeface="Arial"/>
              <a:buNone/>
            </a:pPr>
            <a:r>
              <a:rPr lang="en" sz="4800" b="1" dirty="0">
                <a:solidFill>
                  <a:srgbClr val="22274E"/>
                </a:solidFill>
                <a:latin typeface="Baskerville Old Face" panose="02020602080505020303" pitchFamily="18" charset="77"/>
                <a:ea typeface="Times New Roman"/>
                <a:cs typeface="Times New Roman"/>
                <a:sym typeface="Times New Roman"/>
              </a:rPr>
              <a:t>The Prosecutorial System</a:t>
            </a:r>
            <a:endParaRPr sz="4800" b="1" dirty="0">
              <a:solidFill>
                <a:srgbClr val="22274E"/>
              </a:solidFill>
              <a:latin typeface="Baskerville Old Face" panose="02020602080505020303" pitchFamily="18" charset="77"/>
            </a:endParaRPr>
          </a:p>
        </p:txBody>
      </p:sp>
      <p:sp>
        <p:nvSpPr>
          <p:cNvPr id="9" name="Rectangle 8">
            <a:extLst>
              <a:ext uri="{FF2B5EF4-FFF2-40B4-BE49-F238E27FC236}">
                <a16:creationId xmlns:a16="http://schemas.microsoft.com/office/drawing/2014/main" id="{732CA9FB-D269-4E4B-9F07-CBCB1A83B30F}"/>
              </a:ext>
            </a:extLst>
          </p:cNvPr>
          <p:cNvSpPr/>
          <p:nvPr/>
        </p:nvSpPr>
        <p:spPr>
          <a:xfrm>
            <a:off x="159488" y="120091"/>
            <a:ext cx="8825024" cy="4433777"/>
          </a:xfrm>
          <a:prstGeom prst="rect">
            <a:avLst/>
          </a:prstGeom>
          <a:noFill/>
          <a:ln w="53975">
            <a:solidFill>
              <a:srgbClr val="00AEEF">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7B1E552-58DD-8348-8683-F40EEE20027F}"/>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close up of a logo&#10;&#10;Description automatically generated">
            <a:extLst>
              <a:ext uri="{FF2B5EF4-FFF2-40B4-BE49-F238E27FC236}">
                <a16:creationId xmlns:a16="http://schemas.microsoft.com/office/drawing/2014/main" id="{527EFD71-9FC6-744C-B4E3-A8D5BF9BCC35}"/>
              </a:ext>
            </a:extLst>
          </p:cNvPr>
          <p:cNvPicPr>
            <a:picLocks noChangeAspect="1"/>
          </p:cNvPicPr>
          <p:nvPr/>
        </p:nvPicPr>
        <p:blipFill>
          <a:blip r:embed="rId3"/>
          <a:stretch>
            <a:fillRect/>
          </a:stretch>
        </p:blipFill>
        <p:spPr>
          <a:xfrm>
            <a:off x="77021" y="4798108"/>
            <a:ext cx="241890" cy="241890"/>
          </a:xfrm>
          <a:prstGeom prst="rect">
            <a:avLst/>
          </a:prstGeom>
        </p:spPr>
      </p:pic>
      <p:sp>
        <p:nvSpPr>
          <p:cNvPr id="17" name="TextBox 16">
            <a:extLst>
              <a:ext uri="{FF2B5EF4-FFF2-40B4-BE49-F238E27FC236}">
                <a16:creationId xmlns:a16="http://schemas.microsoft.com/office/drawing/2014/main" id="{8FC003FF-1619-3742-A675-A80FAB1215DD}"/>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4" name="Rectangle 3">
            <a:extLst>
              <a:ext uri="{FF2B5EF4-FFF2-40B4-BE49-F238E27FC236}">
                <a16:creationId xmlns:a16="http://schemas.microsoft.com/office/drawing/2014/main" id="{4E51905D-4CD4-9245-842B-44EA03D96F2B}"/>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D0DA13F1-2394-8948-89DB-0F8A6A0D7C56}"/>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6D5FD6EB-0E1D-1444-899F-B20D8CAEA1EA}"/>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0305B208-E49C-0B41-B31E-509C5B1CCD98}"/>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DB4D04B2-9D4E-2641-9BD1-145B88F995EF}"/>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283" name="Google Shape;283;p51"/>
          <p:cNvSpPr txBox="1">
            <a:spLocks noGrp="1"/>
          </p:cNvSpPr>
          <p:nvPr>
            <p:ph type="body" idx="1"/>
          </p:nvPr>
        </p:nvSpPr>
        <p:spPr>
          <a:xfrm>
            <a:off x="318911" y="1232397"/>
            <a:ext cx="7946136" cy="2678705"/>
          </a:xfrm>
          <a:prstGeom prst="rect">
            <a:avLst/>
          </a:prstGeom>
        </p:spPr>
        <p:txBody>
          <a:bodyPr spcFirstLastPara="1" wrap="square" lIns="91425" tIns="91425" rIns="91425" bIns="91425" anchor="t" anchorCtr="0">
            <a:noAutofit/>
          </a:bodyPr>
          <a:lstStyle/>
          <a:p>
            <a:pPr marL="713232"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Tactfully and compassionately interviewing a crime survivor or witness who has been traumatized by his/her experience is a delicate task and an art, rather than science. It takes practice and time to learn how to use your authentic voice to both get accurate information and offer kind, compassionate and appropriate support.</a:t>
            </a:r>
          </a:p>
          <a:p>
            <a:pPr marL="713232"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Note that the same applies to interviews of individuals accused of crime. While such an interview is an interrogation and strategic considerations may be implicated, taking care to treat such a conversation through a trauma-informed lens can be helpful. Be mindful of the trauma that the accused individual may have experienced. Trauma-informed interviewing skills will allow you to better evaluate credibility during such an interview.</a:t>
            </a:r>
          </a:p>
        </p:txBody>
      </p:sp>
      <p:sp>
        <p:nvSpPr>
          <p:cNvPr id="9" name="Google Shape;60;p14">
            <a:extLst>
              <a:ext uri="{FF2B5EF4-FFF2-40B4-BE49-F238E27FC236}">
                <a16:creationId xmlns:a16="http://schemas.microsoft.com/office/drawing/2014/main" id="{90B52252-BAA1-884D-893C-FA236E3ECA1A}"/>
              </a:ext>
            </a:extLst>
          </p:cNvPr>
          <p:cNvSpPr txBox="1">
            <a:spLocks/>
          </p:cNvSpPr>
          <p:nvPr/>
        </p:nvSpPr>
        <p:spPr>
          <a:xfrm>
            <a:off x="271128" y="473734"/>
            <a:ext cx="7734354"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The Interview</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4" name="Rectangle 3">
            <a:extLst>
              <a:ext uri="{FF2B5EF4-FFF2-40B4-BE49-F238E27FC236}">
                <a16:creationId xmlns:a16="http://schemas.microsoft.com/office/drawing/2014/main" id="{88137335-2E5F-4848-83D5-30D19C100B98}"/>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Google Shape;289;p52"/>
          <p:cNvSpPr txBox="1">
            <a:spLocks noGrp="1"/>
          </p:cNvSpPr>
          <p:nvPr>
            <p:ph type="body" idx="1"/>
          </p:nvPr>
        </p:nvSpPr>
        <p:spPr>
          <a:xfrm>
            <a:off x="598932" y="1314092"/>
            <a:ext cx="7946136" cy="2074819"/>
          </a:xfrm>
          <a:prstGeom prst="rect">
            <a:avLst/>
          </a:prstGeom>
        </p:spPr>
        <p:txBody>
          <a:bodyPr spcFirstLastPara="1" wrap="square" lIns="91425" tIns="91425" rIns="91425" bIns="91425" anchor="t" anchorCtr="0">
            <a:noAutofit/>
          </a:bodyPr>
          <a:lstStyle/>
          <a:p>
            <a:pPr lvl="0" indent="-317500" algn="just">
              <a:lnSpc>
                <a:spcPct val="150000"/>
              </a:lnSpc>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Get holistic accurate information </a:t>
            </a:r>
            <a:r>
              <a:rPr lang="en-US" sz="1400" b="1" dirty="0">
                <a:solidFill>
                  <a:schemeClr val="dk1"/>
                </a:solidFill>
                <a:latin typeface="Avenir Next Ultra Light" panose="020B0203020202020204" pitchFamily="34" charset="77"/>
                <a:ea typeface="Times New Roman"/>
                <a:cs typeface="Times New Roman"/>
                <a:sym typeface="Times New Roman"/>
              </a:rPr>
              <a:t>(as many sources of information as possible)</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Evaluate credibility</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Identify additional leads for evidence collection</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Offer a compassionate face of the government - serve the public by supporting the individual as he or she relays information </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Explain the system / next steps</a:t>
            </a:r>
            <a:endParaRPr sz="1400" b="1" dirty="0">
              <a:latin typeface="Avenir Next Ultra Light" panose="020B0203020202020204" pitchFamily="34" charset="77"/>
            </a:endParaRPr>
          </a:p>
        </p:txBody>
      </p:sp>
      <p:sp>
        <p:nvSpPr>
          <p:cNvPr id="5" name="Rectangle 4">
            <a:extLst>
              <a:ext uri="{FF2B5EF4-FFF2-40B4-BE49-F238E27FC236}">
                <a16:creationId xmlns:a16="http://schemas.microsoft.com/office/drawing/2014/main" id="{8789D353-87F6-BA46-B3F0-3679C443B0F2}"/>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01E6A667-F736-674A-8A8E-61745299A3D7}"/>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7ECB91DF-2E11-8E44-872D-3F3E92D543C3}"/>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6D747068-8B54-0740-95C8-2E772D88283D}"/>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 name="Google Shape;60;p14">
            <a:extLst>
              <a:ext uri="{FF2B5EF4-FFF2-40B4-BE49-F238E27FC236}">
                <a16:creationId xmlns:a16="http://schemas.microsoft.com/office/drawing/2014/main" id="{66D577CB-3DDE-B641-93A5-6EA91F0DE258}"/>
              </a:ext>
            </a:extLst>
          </p:cNvPr>
          <p:cNvSpPr txBox="1">
            <a:spLocks/>
          </p:cNvSpPr>
          <p:nvPr/>
        </p:nvSpPr>
        <p:spPr>
          <a:xfrm>
            <a:off x="271128" y="473734"/>
            <a:ext cx="518837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Prosecutor’s Role During Interview</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4" name="Rectangle 3">
            <a:extLst>
              <a:ext uri="{FF2B5EF4-FFF2-40B4-BE49-F238E27FC236}">
                <a16:creationId xmlns:a16="http://schemas.microsoft.com/office/drawing/2014/main" id="{1FECD94E-E0B4-594E-BF56-37407133BF32}"/>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5" name="Google Shape;295;p53"/>
          <p:cNvSpPr txBox="1">
            <a:spLocks noGrp="1"/>
          </p:cNvSpPr>
          <p:nvPr>
            <p:ph type="body" idx="1"/>
          </p:nvPr>
        </p:nvSpPr>
        <p:spPr>
          <a:xfrm>
            <a:off x="598932" y="867578"/>
            <a:ext cx="7946136" cy="3534494"/>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When setting up the interview:</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l" rtl="0">
              <a:lnSpc>
                <a:spcPct val="150000"/>
              </a:lnSpc>
              <a:spcBef>
                <a:spcPts val="0"/>
              </a:spcBef>
              <a:spcAft>
                <a:spcPts val="0"/>
              </a:spcAft>
              <a:buClr>
                <a:srgbClr val="00AEEF"/>
              </a:buClr>
              <a:buSzPts val="1400"/>
              <a:buFont typeface="Wingdings" pitchFamily="2" charset="2"/>
              <a:buChar char="v"/>
            </a:pPr>
            <a:r>
              <a:rPr lang="en" sz="1400" b="1" dirty="0">
                <a:solidFill>
                  <a:srgbClr val="00AEEF"/>
                </a:solidFill>
                <a:latin typeface="Avenir Next Demi Bold" panose="020B0503020202020204" pitchFamily="34" charset="0"/>
                <a:ea typeface="Times New Roman"/>
                <a:cs typeface="Times New Roman"/>
                <a:sym typeface="Times New Roman"/>
              </a:rPr>
              <a:t>Explain what you are doing before you do it</a:t>
            </a:r>
            <a:r>
              <a:rPr lang="en" sz="1400" b="1" dirty="0">
                <a:solidFill>
                  <a:schemeClr val="dk1"/>
                </a:solidFill>
                <a:latin typeface="Avenir Next Ultra Light" panose="020B0203020202020204" pitchFamily="34" charset="77"/>
                <a:ea typeface="Times New Roman"/>
                <a:cs typeface="Times New Roman"/>
                <a:sym typeface="Times New Roman"/>
              </a:rPr>
              <a:t> and let them know what you are expecting from them. </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l" rtl="0">
              <a:lnSpc>
                <a:spcPct val="150000"/>
              </a:lnSpc>
              <a:spcBef>
                <a:spcPts val="0"/>
              </a:spcBef>
              <a:spcAft>
                <a:spcPts val="0"/>
              </a:spcAft>
              <a:buClr>
                <a:srgbClr val="00AEEF"/>
              </a:buClr>
              <a:buSzPts val="1400"/>
              <a:buFont typeface="Wingdings" pitchFamily="2" charset="2"/>
              <a:buChar char="v"/>
            </a:pPr>
            <a:r>
              <a:rPr lang="en" sz="1400" b="1" dirty="0">
                <a:solidFill>
                  <a:srgbClr val="00AEEF"/>
                </a:solidFill>
                <a:latin typeface="Avenir Next Demi Bold" panose="020B0503020202020204" pitchFamily="34" charset="0"/>
                <a:ea typeface="Times New Roman"/>
                <a:cs typeface="Times New Roman"/>
                <a:sym typeface="Times New Roman"/>
              </a:rPr>
              <a:t>Provide a list of things for interviewees to bring</a:t>
            </a:r>
            <a:r>
              <a:rPr lang="en" sz="1400" b="1" dirty="0">
                <a:solidFill>
                  <a:schemeClr val="dk1"/>
                </a:solidFill>
                <a:latin typeface="Avenir Next Ultra Light" panose="020B0203020202020204" pitchFamily="34" charset="77"/>
                <a:ea typeface="Times New Roman"/>
                <a:cs typeface="Times New Roman"/>
                <a:sym typeface="Times New Roman"/>
              </a:rPr>
              <a:t>: Suggest they write this down if it is over the phone or email/mail them a checklist.</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317500" algn="l" rtl="0">
              <a:lnSpc>
                <a:spcPct val="150000"/>
              </a:lnSpc>
              <a:spcBef>
                <a:spcPts val="0"/>
              </a:spcBef>
              <a:spcAft>
                <a:spcPts val="0"/>
              </a:spcAft>
              <a:buClr>
                <a:srgbClr val="00AEEF"/>
              </a:buClr>
              <a:buSzPts val="1400"/>
              <a:buFont typeface="Wingdings" pitchFamily="2" charset="2"/>
              <a:buChar char="v"/>
            </a:pPr>
            <a:r>
              <a:rPr lang="en" sz="1400" b="1" dirty="0">
                <a:solidFill>
                  <a:srgbClr val="00AEEF"/>
                </a:solidFill>
                <a:latin typeface="Avenir Next Demi Bold" panose="020B0503020202020204" pitchFamily="34" charset="0"/>
                <a:ea typeface="Times New Roman"/>
                <a:cs typeface="Times New Roman"/>
                <a:sym typeface="Times New Roman"/>
              </a:rPr>
              <a:t>Choose an appropriate location</a:t>
            </a:r>
            <a:endParaRPr sz="1400" b="1" dirty="0">
              <a:solidFill>
                <a:srgbClr val="00AEEF"/>
              </a:solidFill>
              <a:latin typeface="Avenir Next Demi Bold" panose="020B0503020202020204" pitchFamily="34" charset="0"/>
              <a:ea typeface="Times New Roman"/>
              <a:cs typeface="Times New Roman"/>
              <a:sym typeface="Times New Roman"/>
            </a:endParaRPr>
          </a:p>
          <a:p>
            <a:pPr marL="713232" lvl="0" indent="-317500" algn="l" rtl="0">
              <a:lnSpc>
                <a:spcPct val="150000"/>
              </a:lnSpc>
              <a:spcBef>
                <a:spcPts val="0"/>
              </a:spcBef>
              <a:spcAft>
                <a:spcPts val="0"/>
              </a:spcAft>
              <a:buClr>
                <a:srgbClr val="00AEEF"/>
              </a:buClr>
              <a:buSzPts val="1400"/>
              <a:buFont typeface="Wingdings" pitchFamily="2" charset="2"/>
              <a:buChar char="v"/>
            </a:pPr>
            <a:r>
              <a:rPr lang="en" sz="1400" b="1" dirty="0">
                <a:solidFill>
                  <a:srgbClr val="00AEEF"/>
                </a:solidFill>
                <a:latin typeface="Avenir Next Demi Bold" panose="020B0503020202020204" pitchFamily="34" charset="0"/>
                <a:ea typeface="Times New Roman"/>
                <a:cs typeface="Times New Roman"/>
                <a:sym typeface="Times New Roman"/>
              </a:rPr>
              <a:t>Decide how notetaking will happen</a:t>
            </a:r>
            <a:endParaRPr sz="1400" b="1" dirty="0">
              <a:solidFill>
                <a:srgbClr val="00AEEF"/>
              </a:solidFill>
              <a:latin typeface="Avenir Next Demi Bold" panose="020B0503020202020204" pitchFamily="34" charset="0"/>
              <a:ea typeface="Times New Roman"/>
              <a:cs typeface="Times New Roman"/>
              <a:sym typeface="Times New Roman"/>
            </a:endParaRPr>
          </a:p>
          <a:p>
            <a:pPr marL="713232" lvl="0" indent="-317500" algn="l" rtl="0">
              <a:lnSpc>
                <a:spcPct val="150000"/>
              </a:lnSpc>
              <a:spcBef>
                <a:spcPts val="0"/>
              </a:spcBef>
              <a:spcAft>
                <a:spcPts val="0"/>
              </a:spcAft>
              <a:buClr>
                <a:srgbClr val="00AEEF"/>
              </a:buClr>
              <a:buSzPts val="1400"/>
              <a:buFont typeface="Wingdings" pitchFamily="2" charset="2"/>
              <a:buChar char="v"/>
            </a:pPr>
            <a:r>
              <a:rPr lang="en" sz="1400" b="1" dirty="0">
                <a:solidFill>
                  <a:srgbClr val="00AEEF"/>
                </a:solidFill>
                <a:latin typeface="Avenir Next Demi Bold" panose="020B0503020202020204" pitchFamily="34" charset="0"/>
                <a:ea typeface="Times New Roman"/>
                <a:cs typeface="Times New Roman"/>
                <a:sym typeface="Times New Roman"/>
              </a:rPr>
              <a:t>Limit the number of people in the room </a:t>
            </a:r>
            <a:endParaRPr sz="1400" b="1" dirty="0">
              <a:solidFill>
                <a:srgbClr val="00AEEF"/>
              </a:solidFill>
              <a:latin typeface="Avenir Next Demi Bold" panose="020B0503020202020204" pitchFamily="34" charset="0"/>
              <a:ea typeface="Times New Roman"/>
              <a:cs typeface="Times New Roman"/>
              <a:sym typeface="Times New Roman"/>
            </a:endParaRPr>
          </a:p>
          <a:p>
            <a:pPr marL="713232" lvl="0" indent="-317500" algn="l" rtl="0">
              <a:lnSpc>
                <a:spcPct val="150000"/>
              </a:lnSpc>
              <a:spcBef>
                <a:spcPts val="0"/>
              </a:spcBef>
              <a:spcAft>
                <a:spcPts val="0"/>
              </a:spcAft>
              <a:buClr>
                <a:srgbClr val="00AEEF"/>
              </a:buClr>
              <a:buSzPts val="1400"/>
              <a:buFont typeface="Wingdings" pitchFamily="2" charset="2"/>
              <a:buChar char="v"/>
            </a:pPr>
            <a:r>
              <a:rPr lang="en" sz="1400" b="1" dirty="0">
                <a:solidFill>
                  <a:srgbClr val="00AEEF"/>
                </a:solidFill>
                <a:latin typeface="Avenir Next Demi Bold" panose="020B0503020202020204" pitchFamily="34" charset="0"/>
                <a:ea typeface="Times New Roman"/>
                <a:cs typeface="Times New Roman"/>
                <a:sym typeface="Times New Roman"/>
              </a:rPr>
              <a:t>Consider the interviewee’s prior experience</a:t>
            </a:r>
            <a:r>
              <a:rPr lang="en" sz="1400" b="1" dirty="0">
                <a:solidFill>
                  <a:schemeClr val="dk1"/>
                </a:solidFill>
                <a:latin typeface="Avenir Next Ultra Light" panose="020B0203020202020204" pitchFamily="34" charset="77"/>
                <a:ea typeface="Times New Roman"/>
                <a:cs typeface="Times New Roman"/>
                <a:sym typeface="Times New Roman"/>
              </a:rPr>
              <a:t> with law enforcement assigned to your case.  (Was it positive or negative?  Might you want to ask a different law enforcement officer to sit in?)</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0" algn="l" rtl="0">
              <a:spcBef>
                <a:spcPts val="0"/>
              </a:spcBef>
              <a:spcAft>
                <a:spcPts val="0"/>
              </a:spcAft>
              <a:buNone/>
            </a:pPr>
            <a:endParaRPr sz="1400" b="1" dirty="0">
              <a:latin typeface="Avenir Next Ultra Light" panose="020B0203020202020204" pitchFamily="34" charset="77"/>
            </a:endParaRPr>
          </a:p>
        </p:txBody>
      </p:sp>
      <p:sp>
        <p:nvSpPr>
          <p:cNvPr id="5" name="Rectangle 4">
            <a:extLst>
              <a:ext uri="{FF2B5EF4-FFF2-40B4-BE49-F238E27FC236}">
                <a16:creationId xmlns:a16="http://schemas.microsoft.com/office/drawing/2014/main" id="{33AB3301-78EC-454D-943A-EA63E5EC240A}"/>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85F67E3D-20D2-6A4A-B481-A5B4876B6233}"/>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AB75812C-537B-6543-92D8-545FBD43F737}"/>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895C2296-9DBD-2D47-AA5C-18E4D97D9DA1}"/>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 name="Google Shape;60;p14">
            <a:extLst>
              <a:ext uri="{FF2B5EF4-FFF2-40B4-BE49-F238E27FC236}">
                <a16:creationId xmlns:a16="http://schemas.microsoft.com/office/drawing/2014/main" id="{1ED7C6AF-8505-ED42-82A5-AB0244599326}"/>
              </a:ext>
            </a:extLst>
          </p:cNvPr>
          <p:cNvSpPr txBox="1">
            <a:spLocks/>
          </p:cNvSpPr>
          <p:nvPr/>
        </p:nvSpPr>
        <p:spPr>
          <a:xfrm>
            <a:off x="271128" y="473734"/>
            <a:ext cx="518837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Interview Preparation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4" name="Rectangle 3">
            <a:extLst>
              <a:ext uri="{FF2B5EF4-FFF2-40B4-BE49-F238E27FC236}">
                <a16:creationId xmlns:a16="http://schemas.microsoft.com/office/drawing/2014/main" id="{1D04043B-5518-2E46-8E0A-B78FA405504C}"/>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1" name="Google Shape;301;p54"/>
          <p:cNvSpPr txBox="1">
            <a:spLocks noGrp="1"/>
          </p:cNvSpPr>
          <p:nvPr>
            <p:ph type="body" idx="1"/>
          </p:nvPr>
        </p:nvSpPr>
        <p:spPr>
          <a:xfrm>
            <a:off x="598932" y="1385672"/>
            <a:ext cx="7946136" cy="1931659"/>
          </a:xfrm>
          <a:prstGeom prst="rect">
            <a:avLst/>
          </a:prstGeom>
        </p:spPr>
        <p:txBody>
          <a:bodyPr spcFirstLastPara="1" wrap="square" lIns="91425" tIns="91425" rIns="91425" bIns="91425" anchor="t" anchorCtr="0">
            <a:noAutofit/>
          </a:bodyPr>
          <a:lstStyle/>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rgbClr val="00AEEF"/>
                </a:solidFill>
                <a:latin typeface="Avenir Next Demi Bold" panose="020B0503020202020204" pitchFamily="34" charset="0"/>
                <a:ea typeface="Times New Roman"/>
                <a:cs typeface="Times New Roman"/>
                <a:sym typeface="Times New Roman"/>
              </a:rPr>
              <a:t>What other support can you offer at the end of the interview? </a:t>
            </a:r>
            <a:r>
              <a:rPr lang="en" sz="1400" b="1" dirty="0">
                <a:solidFill>
                  <a:schemeClr val="dk1"/>
                </a:solidFill>
                <a:latin typeface="Avenir Next Ultra Light" panose="020B0203020202020204" pitchFamily="34" charset="77"/>
                <a:ea typeface="Times New Roman"/>
                <a:cs typeface="Times New Roman"/>
                <a:sym typeface="Times New Roman"/>
              </a:rPr>
              <a:t>The interview is a time for you to gather information.   Have social workers/victim advocates on standby to arrive in the room after you complete the factual part of the interview</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rgbClr val="00AEEF"/>
                </a:solidFill>
                <a:latin typeface="Avenir Next Demi Bold" panose="020B0503020202020204" pitchFamily="34" charset="0"/>
                <a:ea typeface="Times New Roman"/>
                <a:cs typeface="Times New Roman"/>
                <a:sym typeface="Times New Roman"/>
              </a:rPr>
              <a:t>Consider how long the interview will take </a:t>
            </a:r>
            <a:r>
              <a:rPr lang="en" sz="1400" b="1" dirty="0">
                <a:solidFill>
                  <a:schemeClr val="dk1"/>
                </a:solidFill>
                <a:latin typeface="Avenir Next Ultra Light" panose="020B0203020202020204" pitchFamily="34" charset="77"/>
                <a:ea typeface="Times New Roman"/>
                <a:cs typeface="Times New Roman"/>
                <a:sym typeface="Times New Roman"/>
              </a:rPr>
              <a:t>- often multiple days are needed, especially for traumatic events.  Consider breaking up the interview into multiple shorter sessions</a:t>
            </a:r>
            <a:endParaRPr sz="1400" b="1" dirty="0">
              <a:solidFill>
                <a:schemeClr val="dk1"/>
              </a:solidFill>
              <a:latin typeface="Avenir Next Ultra Light" panose="020B0203020202020204" pitchFamily="34" charset="77"/>
              <a:ea typeface="Times New Roman"/>
              <a:cs typeface="Times New Roman"/>
              <a:sym typeface="Times New Roman"/>
            </a:endParaRPr>
          </a:p>
        </p:txBody>
      </p:sp>
      <p:sp>
        <p:nvSpPr>
          <p:cNvPr id="5" name="Rectangle 4">
            <a:extLst>
              <a:ext uri="{FF2B5EF4-FFF2-40B4-BE49-F238E27FC236}">
                <a16:creationId xmlns:a16="http://schemas.microsoft.com/office/drawing/2014/main" id="{71346D25-9142-7548-A9EE-42075B7C8A35}"/>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6DD45C45-2399-CD4B-A4C6-973E68CB62D3}"/>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3A92FFBC-4189-9041-AC06-3D822320F8BD}"/>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97197AC1-1A73-114C-9101-8DC34CAA75FF}"/>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60;p14">
            <a:extLst>
              <a:ext uri="{FF2B5EF4-FFF2-40B4-BE49-F238E27FC236}">
                <a16:creationId xmlns:a16="http://schemas.microsoft.com/office/drawing/2014/main" id="{F9F9127D-BD9D-AA4B-A1CA-3CC36DEC2FDA}"/>
              </a:ext>
            </a:extLst>
          </p:cNvPr>
          <p:cNvSpPr txBox="1">
            <a:spLocks/>
          </p:cNvSpPr>
          <p:nvPr/>
        </p:nvSpPr>
        <p:spPr>
          <a:xfrm>
            <a:off x="271128" y="473734"/>
            <a:ext cx="518837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Interview Preparation (cont’d)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4" name="Rectangle 3">
            <a:extLst>
              <a:ext uri="{FF2B5EF4-FFF2-40B4-BE49-F238E27FC236}">
                <a16:creationId xmlns:a16="http://schemas.microsoft.com/office/drawing/2014/main" id="{6DBA3663-B58A-D74C-A25A-DDA471FD3032}"/>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3" name="Google Shape;313;p56"/>
          <p:cNvSpPr txBox="1">
            <a:spLocks noGrp="1"/>
          </p:cNvSpPr>
          <p:nvPr>
            <p:ph type="body" idx="1"/>
          </p:nvPr>
        </p:nvSpPr>
        <p:spPr>
          <a:xfrm>
            <a:off x="598932" y="1202506"/>
            <a:ext cx="7946136" cy="2738487"/>
          </a:xfrm>
          <a:prstGeom prst="rect">
            <a:avLst/>
          </a:prstGeom>
        </p:spPr>
        <p:txBody>
          <a:bodyPr spcFirstLastPara="1" wrap="square" lIns="91425" tIns="91425" rIns="91425" bIns="91425" anchor="t" anchorCtr="0">
            <a:noAutofit/>
          </a:bodyPr>
          <a:lstStyle/>
          <a:p>
            <a:pPr marL="139700" lvl="0" indent="0" algn="just">
              <a:lnSpc>
                <a:spcPct val="150000"/>
              </a:lnSpc>
              <a:buClr>
                <a:srgbClr val="00AEEF"/>
              </a:buClr>
              <a:buSzPts val="1400"/>
              <a:buNone/>
            </a:pPr>
            <a:r>
              <a:rPr lang="en-US" sz="1400" b="1" dirty="0">
                <a:solidFill>
                  <a:schemeClr val="dk1"/>
                </a:solidFill>
                <a:latin typeface="Avenir Next Ultra Light" panose="020B0203020202020204" pitchFamily="34" charset="77"/>
                <a:ea typeface="Times New Roman"/>
                <a:cs typeface="Times New Roman"/>
                <a:sym typeface="Times New Roman"/>
              </a:rPr>
              <a:t>What might the witness be facing in terms of security risk by talking to you?  </a:t>
            </a:r>
          </a:p>
          <a:p>
            <a:pPr marL="713232" lvl="0" indent="-317500" algn="just">
              <a:lnSpc>
                <a:spcPct val="150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Remember, everyone knows where the DA’s Office is. Witnesses can be followed to and from your office.</a:t>
            </a:r>
          </a:p>
          <a:p>
            <a:pPr marL="713232" lvl="0" indent="-317500" algn="just">
              <a:lnSpc>
                <a:spcPct val="150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Offer to bring the witness in in a secure way or return them to their home in a secure way.  This is YOUR responsibility as the government actor, not theirs. </a:t>
            </a:r>
          </a:p>
          <a:p>
            <a:pPr marL="713232" lvl="0" indent="-317500" algn="just">
              <a:lnSpc>
                <a:spcPct val="150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Consult with patrol officers to create a plan to protect them during the pendency of the case.  If you are working with beat police officers you may have to involve detectives or DA’s Office staff to create a safety plan.</a:t>
            </a:r>
          </a:p>
        </p:txBody>
      </p:sp>
      <p:sp>
        <p:nvSpPr>
          <p:cNvPr id="5" name="Rectangle 4">
            <a:extLst>
              <a:ext uri="{FF2B5EF4-FFF2-40B4-BE49-F238E27FC236}">
                <a16:creationId xmlns:a16="http://schemas.microsoft.com/office/drawing/2014/main" id="{FC849FD4-AE7A-B24E-8254-6595D4529EE2}"/>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CBB381EA-CB01-5C41-8FB5-F757E92EE073}"/>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2459B30B-27D7-564F-B14D-11E9722E7704}"/>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82AF2DEF-2F33-8C46-AF16-9AE2101AE22D}"/>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60;p14">
            <a:extLst>
              <a:ext uri="{FF2B5EF4-FFF2-40B4-BE49-F238E27FC236}">
                <a16:creationId xmlns:a16="http://schemas.microsoft.com/office/drawing/2014/main" id="{9DB7E879-3FD4-494D-8705-99B9E031B9FD}"/>
              </a:ext>
            </a:extLst>
          </p:cNvPr>
          <p:cNvSpPr txBox="1">
            <a:spLocks/>
          </p:cNvSpPr>
          <p:nvPr/>
        </p:nvSpPr>
        <p:spPr>
          <a:xfrm>
            <a:off x="271128" y="473734"/>
            <a:ext cx="518837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Safety Concerns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4" name="Rectangle 3">
            <a:extLst>
              <a:ext uri="{FF2B5EF4-FFF2-40B4-BE49-F238E27FC236}">
                <a16:creationId xmlns:a16="http://schemas.microsoft.com/office/drawing/2014/main" id="{6DBA3663-B58A-D74C-A25A-DDA471FD3032}"/>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3" name="Google Shape;313;p56"/>
          <p:cNvSpPr txBox="1">
            <a:spLocks noGrp="1"/>
          </p:cNvSpPr>
          <p:nvPr>
            <p:ph type="body" idx="1"/>
          </p:nvPr>
        </p:nvSpPr>
        <p:spPr>
          <a:xfrm>
            <a:off x="598932" y="1052225"/>
            <a:ext cx="7946136" cy="3039050"/>
          </a:xfrm>
          <a:prstGeom prst="rect">
            <a:avLst/>
          </a:prstGeom>
        </p:spPr>
        <p:txBody>
          <a:bodyPr spcFirstLastPara="1" wrap="square" lIns="91425" tIns="91425" rIns="91425" bIns="91425" anchor="t" anchorCtr="0">
            <a:noAutofit/>
          </a:bodyPr>
          <a:lstStyle/>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Introduce yourself and everyone in the room </a:t>
            </a:r>
          </a:p>
          <a:p>
            <a:pPr lvl="0" indent="-317500" algn="just">
              <a:lnSpc>
                <a:spcPct val="150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Explain your role in the case</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Thank the witness for coming </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Make sure the witness is physically comfortable (offer water, eliminate distractions, allow them to select the place they will be seated in the room, set the room up like a conversation, not an interrogation)</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Explain the purpose of the interview</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Explain the criminal process (possible outcomes, grand jury, trial) + what to expect</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Remind them they are in control and that you want them to feel comfortable as possible.</a:t>
            </a:r>
            <a:endParaRPr sz="1400" b="1" dirty="0">
              <a:solidFill>
                <a:schemeClr val="dk1"/>
              </a:solidFill>
              <a:latin typeface="Avenir Next Ultra Light" panose="020B0203020202020204" pitchFamily="34" charset="77"/>
              <a:ea typeface="Times New Roman"/>
              <a:cs typeface="Times New Roman"/>
              <a:sym typeface="Times New Roman"/>
            </a:endParaRPr>
          </a:p>
          <a:p>
            <a:pPr lvl="1" algn="just" rtl="0">
              <a:lnSpc>
                <a:spcPct val="150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Let them know they can stop at any time. </a:t>
            </a:r>
            <a:endParaRPr b="1" dirty="0">
              <a:latin typeface="Avenir Next Ultra Light" panose="020B0203020202020204" pitchFamily="34" charset="77"/>
            </a:endParaRPr>
          </a:p>
        </p:txBody>
      </p:sp>
      <p:sp>
        <p:nvSpPr>
          <p:cNvPr id="5" name="Rectangle 4">
            <a:extLst>
              <a:ext uri="{FF2B5EF4-FFF2-40B4-BE49-F238E27FC236}">
                <a16:creationId xmlns:a16="http://schemas.microsoft.com/office/drawing/2014/main" id="{FC849FD4-AE7A-B24E-8254-6595D4529EE2}"/>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CBB381EA-CB01-5C41-8FB5-F757E92EE073}"/>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2459B30B-27D7-564F-B14D-11E9722E7704}"/>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82AF2DEF-2F33-8C46-AF16-9AE2101AE22D}"/>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60;p14">
            <a:extLst>
              <a:ext uri="{FF2B5EF4-FFF2-40B4-BE49-F238E27FC236}">
                <a16:creationId xmlns:a16="http://schemas.microsoft.com/office/drawing/2014/main" id="{87DA030C-7A99-E649-934D-D1E147CE46E1}"/>
              </a:ext>
            </a:extLst>
          </p:cNvPr>
          <p:cNvSpPr txBox="1">
            <a:spLocks/>
          </p:cNvSpPr>
          <p:nvPr/>
        </p:nvSpPr>
        <p:spPr>
          <a:xfrm>
            <a:off x="271128" y="473734"/>
            <a:ext cx="518837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The Interview</a:t>
            </a:r>
          </a:p>
        </p:txBody>
      </p:sp>
    </p:spTree>
    <p:extLst>
      <p:ext uri="{BB962C8B-B14F-4D97-AF65-F5344CB8AC3E}">
        <p14:creationId xmlns:p14="http://schemas.microsoft.com/office/powerpoint/2010/main" val="16719484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 name="Rectangle 2">
            <a:extLst>
              <a:ext uri="{FF2B5EF4-FFF2-40B4-BE49-F238E27FC236}">
                <a16:creationId xmlns:a16="http://schemas.microsoft.com/office/drawing/2014/main" id="{D4D8A06E-2F20-E248-A9FB-98ABCF132E5F}"/>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8" name="Google Shape;318;p57"/>
          <p:cNvSpPr txBox="1">
            <a:spLocks noGrp="1"/>
          </p:cNvSpPr>
          <p:nvPr>
            <p:ph type="body" idx="1"/>
          </p:nvPr>
        </p:nvSpPr>
        <p:spPr>
          <a:xfrm>
            <a:off x="598932" y="895724"/>
            <a:ext cx="7946136" cy="3352051"/>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Body Language</a:t>
            </a:r>
            <a:endParaRPr sz="1300" b="1" dirty="0">
              <a:solidFill>
                <a:schemeClr val="dk1"/>
              </a:solidFill>
              <a:latin typeface="Avenir Next Ultra Light" panose="020B0203020202020204" pitchFamily="34" charset="77"/>
              <a:ea typeface="Times New Roman"/>
              <a:cs typeface="Times New Roman"/>
              <a:sym typeface="Times New Roman"/>
            </a:endParaRPr>
          </a:p>
          <a:p>
            <a:pPr marL="713232" lvl="1"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The way you are dressed and your body language has an impact on how you are perceived by a witness.</a:t>
            </a:r>
            <a:endParaRPr sz="1300" b="1" dirty="0">
              <a:solidFill>
                <a:schemeClr val="dk1"/>
              </a:solidFill>
              <a:latin typeface="Avenir Next Ultra Light" panose="020B0203020202020204" pitchFamily="34" charset="77"/>
              <a:ea typeface="Times New Roman"/>
              <a:cs typeface="Times New Roman"/>
              <a:sym typeface="Times New Roman"/>
            </a:endParaRPr>
          </a:p>
          <a:p>
            <a:pPr marL="713232" lvl="1"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Learn how to read the room. </a:t>
            </a:r>
            <a:endParaRPr sz="1300" b="1" dirty="0">
              <a:solidFill>
                <a:schemeClr val="dk1"/>
              </a:solidFill>
              <a:latin typeface="Avenir Next Ultra Light" panose="020B0203020202020204" pitchFamily="34" charset="77"/>
              <a:ea typeface="Times New Roman"/>
              <a:cs typeface="Times New Roman"/>
              <a:sym typeface="Times New Roman"/>
            </a:endParaRPr>
          </a:p>
          <a:p>
            <a:pPr marL="713232" lvl="1"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Modulate your voice.   </a:t>
            </a:r>
            <a:endParaRPr sz="1300" b="1" dirty="0">
              <a:solidFill>
                <a:schemeClr val="dk1"/>
              </a:solidFill>
              <a:latin typeface="Avenir Next Ultra Light" panose="020B0203020202020204" pitchFamily="34" charset="77"/>
              <a:ea typeface="Times New Roman"/>
              <a:cs typeface="Times New Roman"/>
              <a:sym typeface="Times New Roman"/>
            </a:endParaRPr>
          </a:p>
          <a:p>
            <a:pPr marL="713232" lvl="1"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Consider removing your suit jacket and adopting a more casual demeanor if you sense that it may make the interview feel more like a conversation and less like an interrogation.</a:t>
            </a:r>
            <a:endParaRPr sz="1300" b="1" dirty="0">
              <a:solidFill>
                <a:schemeClr val="dk1"/>
              </a:solidFill>
              <a:latin typeface="Avenir Next Ultra Light" panose="020B0203020202020204" pitchFamily="34" charset="77"/>
              <a:ea typeface="Times New Roman"/>
              <a:cs typeface="Times New Roman"/>
              <a:sym typeface="Times New Roman"/>
            </a:endParaRPr>
          </a:p>
          <a:p>
            <a:pPr marL="713232" lvl="1"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Note that continuous eye contact can be difficult and uncomfortable for some trauma survivors.</a:t>
            </a:r>
          </a:p>
          <a:p>
            <a:pPr marL="713232" lvl="1">
              <a:spcBef>
                <a:spcPts val="0"/>
              </a:spcBef>
              <a:buClr>
                <a:srgbClr val="00AEEF"/>
              </a:buClr>
              <a:buFont typeface="Wingdings" pitchFamily="2" charset="2"/>
              <a:buChar char="v"/>
            </a:pPr>
            <a:r>
              <a:rPr lang="en-US" sz="1300" b="1" dirty="0">
                <a:solidFill>
                  <a:schemeClr val="dk1"/>
                </a:solidFill>
                <a:latin typeface="Avenir Next Ultra Light" panose="020B0203020202020204" pitchFamily="34" charset="77"/>
                <a:ea typeface="Times New Roman"/>
                <a:cs typeface="Times New Roman"/>
                <a:sym typeface="Times New Roman"/>
              </a:rPr>
              <a:t>Check in with the interviewee as you go.</a:t>
            </a:r>
            <a:r>
              <a:rPr lang="en" sz="1300" b="1" dirty="0">
                <a:solidFill>
                  <a:schemeClr val="dk1"/>
                </a:solidFill>
                <a:latin typeface="Avenir Next Ultra Light" panose="020B0203020202020204" pitchFamily="34" charset="77"/>
                <a:ea typeface="Times New Roman"/>
                <a:cs typeface="Times New Roman"/>
                <a:sym typeface="Times New Roman"/>
              </a:rPr>
              <a:t> </a:t>
            </a:r>
            <a:endParaRPr sz="13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Check in with yourself and your own body language</a:t>
            </a:r>
            <a:endParaRPr sz="1300" b="1" dirty="0">
              <a:solidFill>
                <a:schemeClr val="dk1"/>
              </a:solidFill>
              <a:latin typeface="Avenir Next Ultra Light" panose="020B0203020202020204" pitchFamily="34" charset="77"/>
              <a:ea typeface="Times New Roman"/>
              <a:cs typeface="Times New Roman"/>
              <a:sym typeface="Times New Roman"/>
            </a:endParaRPr>
          </a:p>
          <a:p>
            <a:pPr marL="713232" lvl="1"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Are you smiling?</a:t>
            </a:r>
            <a:endParaRPr sz="1300" b="1" dirty="0">
              <a:solidFill>
                <a:schemeClr val="dk1"/>
              </a:solidFill>
              <a:latin typeface="Avenir Next Ultra Light" panose="020B0203020202020204" pitchFamily="34" charset="77"/>
              <a:ea typeface="Times New Roman"/>
              <a:cs typeface="Times New Roman"/>
              <a:sym typeface="Times New Roman"/>
            </a:endParaRPr>
          </a:p>
          <a:p>
            <a:pPr marL="713232" lvl="1"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Are you relaxed?</a:t>
            </a:r>
            <a:endParaRPr sz="1300" b="1" dirty="0">
              <a:solidFill>
                <a:schemeClr val="dk1"/>
              </a:solidFill>
              <a:latin typeface="Avenir Next Ultra Light" panose="020B0203020202020204" pitchFamily="34" charset="77"/>
              <a:ea typeface="Times New Roman"/>
              <a:cs typeface="Times New Roman"/>
              <a:sym typeface="Times New Roman"/>
            </a:endParaRPr>
          </a:p>
          <a:p>
            <a:pPr marL="713232" lvl="1"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Do you appear in control or nervous?</a:t>
            </a:r>
            <a:endParaRPr sz="1300" b="1" dirty="0">
              <a:solidFill>
                <a:schemeClr val="dk1"/>
              </a:solidFill>
              <a:latin typeface="Avenir Next Ultra Light" panose="020B0203020202020204" pitchFamily="34" charset="77"/>
              <a:ea typeface="Times New Roman"/>
              <a:cs typeface="Times New Roman"/>
              <a:sym typeface="Times New Roman"/>
            </a:endParaRPr>
          </a:p>
          <a:p>
            <a:pPr marL="713232" lvl="1" algn="l" rtl="0">
              <a:spcBef>
                <a:spcPts val="0"/>
              </a:spcBef>
              <a:spcAft>
                <a:spcPts val="0"/>
              </a:spcAft>
              <a:buClr>
                <a:srgbClr val="00AEEF"/>
              </a:buClr>
              <a:buSzPts val="1400"/>
              <a:buFont typeface="Wingdings" pitchFamily="2" charset="2"/>
              <a:buChar char="v"/>
            </a:pPr>
            <a:r>
              <a:rPr lang="en" sz="1300" b="1" dirty="0">
                <a:solidFill>
                  <a:schemeClr val="dk1"/>
                </a:solidFill>
                <a:latin typeface="Avenir Next Ultra Light" panose="020B0203020202020204" pitchFamily="34" charset="77"/>
                <a:ea typeface="Times New Roman"/>
                <a:cs typeface="Times New Roman"/>
                <a:sym typeface="Times New Roman"/>
              </a:rPr>
              <a:t>Mimicking body language helps put people at ease - subconsciously + consciously we identify with people like us. </a:t>
            </a:r>
            <a:endParaRPr sz="1300" b="1" dirty="0">
              <a:latin typeface="Avenir Next Ultra Light" panose="020B0203020202020204" pitchFamily="34" charset="77"/>
            </a:endParaRPr>
          </a:p>
        </p:txBody>
      </p:sp>
      <p:sp>
        <p:nvSpPr>
          <p:cNvPr id="4" name="Rectangle 3">
            <a:extLst>
              <a:ext uri="{FF2B5EF4-FFF2-40B4-BE49-F238E27FC236}">
                <a16:creationId xmlns:a16="http://schemas.microsoft.com/office/drawing/2014/main" id="{4C7547D0-AEA1-9F47-B986-4B3E974CD0BC}"/>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logo&#10;&#10;Description automatically generated">
            <a:extLst>
              <a:ext uri="{FF2B5EF4-FFF2-40B4-BE49-F238E27FC236}">
                <a16:creationId xmlns:a16="http://schemas.microsoft.com/office/drawing/2014/main" id="{2E421D1C-03E6-E44F-9E8F-F04DDAADCE20}"/>
              </a:ext>
            </a:extLst>
          </p:cNvPr>
          <p:cNvPicPr>
            <a:picLocks noChangeAspect="1"/>
          </p:cNvPicPr>
          <p:nvPr/>
        </p:nvPicPr>
        <p:blipFill>
          <a:blip r:embed="rId3"/>
          <a:stretch>
            <a:fillRect/>
          </a:stretch>
        </p:blipFill>
        <p:spPr>
          <a:xfrm>
            <a:off x="77021" y="4798108"/>
            <a:ext cx="241890" cy="241890"/>
          </a:xfrm>
          <a:prstGeom prst="rect">
            <a:avLst/>
          </a:prstGeom>
        </p:spPr>
      </p:pic>
      <p:sp>
        <p:nvSpPr>
          <p:cNvPr id="6" name="TextBox 5">
            <a:extLst>
              <a:ext uri="{FF2B5EF4-FFF2-40B4-BE49-F238E27FC236}">
                <a16:creationId xmlns:a16="http://schemas.microsoft.com/office/drawing/2014/main" id="{60D31B94-36CE-9B43-B39F-B8FFBCFCE11C}"/>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7" name="Straight Connector 6">
            <a:extLst>
              <a:ext uri="{FF2B5EF4-FFF2-40B4-BE49-F238E27FC236}">
                <a16:creationId xmlns:a16="http://schemas.microsoft.com/office/drawing/2014/main" id="{132526DD-1420-764E-AD1D-BDF438E6173F}"/>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8" name="Google Shape;60;p14">
            <a:extLst>
              <a:ext uri="{FF2B5EF4-FFF2-40B4-BE49-F238E27FC236}">
                <a16:creationId xmlns:a16="http://schemas.microsoft.com/office/drawing/2014/main" id="{8D52A937-2998-FC4D-B3E9-1AB2C8E53675}"/>
              </a:ext>
            </a:extLst>
          </p:cNvPr>
          <p:cNvSpPr txBox="1">
            <a:spLocks/>
          </p:cNvSpPr>
          <p:nvPr/>
        </p:nvSpPr>
        <p:spPr>
          <a:xfrm>
            <a:off x="271128" y="473734"/>
            <a:ext cx="518837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The Interview (cont’d)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4" name="Rectangle 3">
            <a:extLst>
              <a:ext uri="{FF2B5EF4-FFF2-40B4-BE49-F238E27FC236}">
                <a16:creationId xmlns:a16="http://schemas.microsoft.com/office/drawing/2014/main" id="{55D6FA28-3020-A240-A7C4-EE73940B48BB}"/>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9ADD41C-7D19-E34A-AC05-7212A2BAA79A}"/>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CA00C92C-776B-C54D-A1C4-D7A45702FC14}"/>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4F39F887-92D4-394F-A381-B2FE7001937E}"/>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5EBE3F91-B6CA-B242-A6F5-BB45CFAF8DA9}"/>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3" name="Google Shape;318;p57">
            <a:extLst>
              <a:ext uri="{FF2B5EF4-FFF2-40B4-BE49-F238E27FC236}">
                <a16:creationId xmlns:a16="http://schemas.microsoft.com/office/drawing/2014/main" id="{356FACA1-885D-A04C-A7D2-687AA7D57D46}"/>
              </a:ext>
            </a:extLst>
          </p:cNvPr>
          <p:cNvSpPr txBox="1">
            <a:spLocks noGrp="1"/>
          </p:cNvSpPr>
          <p:nvPr>
            <p:ph type="body" idx="1"/>
          </p:nvPr>
        </p:nvSpPr>
        <p:spPr>
          <a:xfrm>
            <a:off x="598932" y="1304873"/>
            <a:ext cx="7946136" cy="2533753"/>
          </a:xfrm>
          <a:prstGeom prst="rect">
            <a:avLst/>
          </a:prstGeom>
        </p:spPr>
        <p:txBody>
          <a:bodyPr spcFirstLastPara="1" wrap="square" lIns="91425" tIns="91425" rIns="91425" bIns="91425" anchor="t" anchorCtr="0">
            <a:noAutofit/>
          </a:bodyPr>
          <a:lstStyle/>
          <a:p>
            <a:pPr marL="139700" lvl="0" indent="0" algn="just">
              <a:lnSpc>
                <a:spcPct val="150000"/>
              </a:lnSpc>
              <a:buClr>
                <a:srgbClr val="00AEEF"/>
              </a:buClr>
              <a:buSzPts val="1400"/>
              <a:buNone/>
            </a:pPr>
            <a:r>
              <a:rPr lang="en-US" sz="1400" b="1" dirty="0">
                <a:solidFill>
                  <a:schemeClr val="dk1"/>
                </a:solidFill>
                <a:latin typeface="Avenir Next Ultra Light" panose="020B0203020202020204" pitchFamily="34" charset="77"/>
                <a:ea typeface="Times New Roman"/>
                <a:cs typeface="Times New Roman"/>
                <a:sym typeface="Times New Roman"/>
              </a:rPr>
              <a:t>Turn to </a:t>
            </a:r>
            <a:r>
              <a:rPr lang="en-US" sz="1400" b="1" dirty="0">
                <a:solidFill>
                  <a:srgbClr val="00AEEF"/>
                </a:solidFill>
                <a:latin typeface="Avenir Next Demi Bold" panose="020B0503020202020204" pitchFamily="34" charset="0"/>
                <a:ea typeface="Times New Roman"/>
                <a:cs typeface="Times New Roman"/>
                <a:sym typeface="Times New Roman"/>
              </a:rPr>
              <a:t>Section 5 </a:t>
            </a:r>
            <a:r>
              <a:rPr lang="en-US" sz="1400" b="1" dirty="0">
                <a:solidFill>
                  <a:schemeClr val="dk1"/>
                </a:solidFill>
                <a:latin typeface="Avenir Next Ultra Light" panose="020B0203020202020204" pitchFamily="34" charset="77"/>
                <a:ea typeface="Times New Roman"/>
                <a:cs typeface="Times New Roman"/>
                <a:sym typeface="Times New Roman"/>
              </a:rPr>
              <a:t>of the workbook contains a sample of facts about an interviewee. </a:t>
            </a:r>
          </a:p>
          <a:p>
            <a:pPr marL="139700" lvl="0" indent="0" algn="just">
              <a:lnSpc>
                <a:spcPct val="150000"/>
              </a:lnSpc>
              <a:buClr>
                <a:srgbClr val="00AEEF"/>
              </a:buClr>
              <a:buSzPts val="1400"/>
              <a:buNone/>
            </a:pPr>
            <a:endParaRPr lang="en-US" sz="1400" b="1" dirty="0">
              <a:solidFill>
                <a:schemeClr val="dk1"/>
              </a:solidFill>
              <a:latin typeface="Avenir Next Ultra Light" panose="020B0203020202020204" pitchFamily="34" charset="77"/>
              <a:ea typeface="Times New Roman"/>
              <a:cs typeface="Times New Roman"/>
              <a:sym typeface="Times New Roman"/>
            </a:endParaRPr>
          </a:p>
          <a:p>
            <a:pPr marL="139700" lvl="0" indent="0" algn="just">
              <a:lnSpc>
                <a:spcPct val="150000"/>
              </a:lnSpc>
              <a:buClr>
                <a:srgbClr val="00AEEF"/>
              </a:buClr>
              <a:buSzPts val="1400"/>
              <a:buNone/>
            </a:pPr>
            <a:r>
              <a:rPr lang="en-US" sz="1400" b="1" dirty="0">
                <a:solidFill>
                  <a:schemeClr val="dk1"/>
                </a:solidFill>
                <a:latin typeface="Avenir Next Ultra Light" panose="020B0203020202020204" pitchFamily="34" charset="77"/>
                <a:ea typeface="Times New Roman"/>
                <a:cs typeface="Times New Roman"/>
                <a:sym typeface="Times New Roman"/>
              </a:rPr>
              <a:t>Role play with a partner: One partner is the ADA and the other partner is the interviewee. </a:t>
            </a:r>
          </a:p>
          <a:p>
            <a:pPr marL="713232" lvl="0" indent="-285750" algn="just">
              <a:lnSpc>
                <a:spcPct val="150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Scenario 1: Interviewee shuts down and refuses to speak.</a:t>
            </a:r>
          </a:p>
          <a:p>
            <a:pPr marL="713232" lvl="0" indent="-285750" algn="just">
              <a:lnSpc>
                <a:spcPct val="150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Scenario 2: Interviewee is aggressive and begins to scream at you</a:t>
            </a:r>
          </a:p>
          <a:p>
            <a:pPr marL="713232" lvl="0" indent="-285750" algn="just">
              <a:lnSpc>
                <a:spcPct val="150000"/>
              </a:lnSpc>
              <a:buClr>
                <a:srgbClr val="00AEEF"/>
              </a:buClr>
              <a:buSzPts val="1400"/>
              <a:buFont typeface="Wingdings" pitchFamily="2" charset="2"/>
              <a:buChar char="v"/>
            </a:pPr>
            <a:endParaRPr lang="en-US" sz="1400" b="1" dirty="0">
              <a:solidFill>
                <a:schemeClr val="dk1"/>
              </a:solidFill>
              <a:latin typeface="Avenir Next Ultra Light" panose="020B0203020202020204" pitchFamily="34" charset="77"/>
              <a:ea typeface="Times New Roman"/>
              <a:cs typeface="Times New Roman"/>
              <a:sym typeface="Times New Roman"/>
            </a:endParaRPr>
          </a:p>
          <a:p>
            <a:pPr marL="139700" lvl="0" indent="0" algn="just">
              <a:lnSpc>
                <a:spcPct val="150000"/>
              </a:lnSpc>
              <a:buClr>
                <a:srgbClr val="00AEEF"/>
              </a:buClr>
              <a:buSzPts val="1400"/>
              <a:buNone/>
            </a:pPr>
            <a:r>
              <a:rPr lang="en-US" sz="1400" b="1" dirty="0">
                <a:solidFill>
                  <a:schemeClr val="dk1"/>
                </a:solidFill>
                <a:latin typeface="Avenir Next Ultra Light" panose="020B0203020202020204" pitchFamily="34" charset="77"/>
                <a:ea typeface="Times New Roman"/>
                <a:cs typeface="Times New Roman"/>
                <a:sym typeface="Times New Roman"/>
              </a:rPr>
              <a:t>How would you respond? </a:t>
            </a:r>
          </a:p>
        </p:txBody>
      </p:sp>
      <p:sp>
        <p:nvSpPr>
          <p:cNvPr id="14" name="Google Shape;60;p14">
            <a:extLst>
              <a:ext uri="{FF2B5EF4-FFF2-40B4-BE49-F238E27FC236}">
                <a16:creationId xmlns:a16="http://schemas.microsoft.com/office/drawing/2014/main" id="{B4759F7D-065C-4040-BE37-C386AD74AC71}"/>
              </a:ext>
            </a:extLst>
          </p:cNvPr>
          <p:cNvSpPr txBox="1">
            <a:spLocks/>
          </p:cNvSpPr>
          <p:nvPr/>
        </p:nvSpPr>
        <p:spPr>
          <a:xfrm>
            <a:off x="271128" y="473734"/>
            <a:ext cx="518837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Exercise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4" name="Rectangle 3">
            <a:extLst>
              <a:ext uri="{FF2B5EF4-FFF2-40B4-BE49-F238E27FC236}">
                <a16:creationId xmlns:a16="http://schemas.microsoft.com/office/drawing/2014/main" id="{C8147675-2C61-1C44-8FA0-410D57671EC6}"/>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0" name="Google Shape;330;p59"/>
          <p:cNvSpPr txBox="1">
            <a:spLocks noGrp="1"/>
          </p:cNvSpPr>
          <p:nvPr>
            <p:ph type="body" idx="1"/>
          </p:nvPr>
        </p:nvSpPr>
        <p:spPr>
          <a:xfrm>
            <a:off x="598932" y="1062492"/>
            <a:ext cx="7946136" cy="3010241"/>
          </a:xfrm>
          <a:prstGeom prst="rect">
            <a:avLst/>
          </a:prstGeom>
        </p:spPr>
        <p:txBody>
          <a:bodyPr spcFirstLastPara="1" wrap="square" lIns="91425" tIns="91425" rIns="91425" bIns="91425" anchor="t" anchorCtr="0">
            <a:noAutofit/>
          </a:bodyPr>
          <a:lstStyle/>
          <a:p>
            <a:pPr lvl="0" indent="-317500" algn="just">
              <a:lnSpc>
                <a:spcPct val="125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Asking questions in a trauma-informed manner means </a:t>
            </a:r>
            <a:r>
              <a:rPr lang="en-US" sz="1400" b="1" dirty="0">
                <a:solidFill>
                  <a:srgbClr val="00AEEF"/>
                </a:solidFill>
                <a:latin typeface="Avenir Next Demi Bold" panose="020B0503020202020204" pitchFamily="34" charset="0"/>
                <a:ea typeface="Times New Roman"/>
                <a:cs typeface="Times New Roman"/>
                <a:sym typeface="Times New Roman"/>
              </a:rPr>
              <a:t>(1)</a:t>
            </a:r>
            <a:r>
              <a:rPr lang="en-US" sz="1400" b="1" dirty="0">
                <a:solidFill>
                  <a:schemeClr val="dk1"/>
                </a:solidFill>
                <a:latin typeface="Avenir Next Demi Bold" panose="020B0503020202020204" pitchFamily="34" charset="0"/>
                <a:ea typeface="Times New Roman"/>
                <a:cs typeface="Times New Roman"/>
                <a:sym typeface="Times New Roman"/>
              </a:rPr>
              <a:t> </a:t>
            </a:r>
            <a:r>
              <a:rPr lang="en-US" sz="1400" b="1" dirty="0">
                <a:solidFill>
                  <a:schemeClr val="dk1"/>
                </a:solidFill>
                <a:latin typeface="Avenir Next Ultra Light" panose="020B0203020202020204" pitchFamily="34" charset="77"/>
                <a:ea typeface="Times New Roman"/>
                <a:cs typeface="Times New Roman"/>
                <a:sym typeface="Times New Roman"/>
              </a:rPr>
              <a:t>considering the impact trauma may have on your ability to get truthful information from a witness and </a:t>
            </a:r>
            <a:r>
              <a:rPr lang="en-US" sz="1400" b="1" dirty="0">
                <a:solidFill>
                  <a:srgbClr val="00AEEF"/>
                </a:solidFill>
                <a:latin typeface="Avenir Next Demi Bold" panose="020B0503020202020204" pitchFamily="34" charset="0"/>
                <a:ea typeface="Times New Roman"/>
                <a:cs typeface="Times New Roman"/>
                <a:sym typeface="Times New Roman"/>
              </a:rPr>
              <a:t>(2)</a:t>
            </a:r>
            <a:r>
              <a:rPr lang="en-US" sz="1400" b="1" dirty="0">
                <a:solidFill>
                  <a:schemeClr val="dk1"/>
                </a:solidFill>
                <a:latin typeface="Avenir Next Ultra Light" panose="020B0203020202020204" pitchFamily="34" charset="77"/>
                <a:ea typeface="Times New Roman"/>
                <a:cs typeface="Times New Roman"/>
                <a:sym typeface="Times New Roman"/>
              </a:rPr>
              <a:t> the impact your questioning may have on a witness.</a:t>
            </a:r>
          </a:p>
          <a:p>
            <a:pPr lvl="0" indent="-317500" algn="just">
              <a:lnSpc>
                <a:spcPct val="125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Trauma may affect the way a witness recounts a memory.  For example, parts of the incident may be too painful to repeat.  In a sexual assault case, for example, you might notice that there is an obvious gap in linear recounting of the story and ask the survivor what happened.  They may refuse to discuss it or move quickly through that part of the story.  Have patience and remember it is your duty to get the full story.</a:t>
            </a:r>
          </a:p>
          <a:p>
            <a:pPr lvl="0" indent="-317500" algn="just">
              <a:lnSpc>
                <a:spcPct val="125000"/>
              </a:lnSpc>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Remember that everything you say has an impact on the interviewee.  The way you ask questions, the information you share with the interviewee and your demeanor can impact the narrative, especially when dealing with witnesses in trauma cases.</a:t>
            </a:r>
          </a:p>
          <a:p>
            <a:pPr lvl="0" indent="-317500" algn="just">
              <a:lnSpc>
                <a:spcPct val="125000"/>
              </a:lnSpc>
              <a:buClr>
                <a:srgbClr val="00AEEF"/>
              </a:buClr>
              <a:buSzPts val="1400"/>
              <a:buFont typeface="Wingdings" pitchFamily="2" charset="2"/>
              <a:buChar char="v"/>
            </a:pPr>
            <a:endParaRPr lang="en-US" sz="1400" b="1" dirty="0">
              <a:solidFill>
                <a:schemeClr val="dk1"/>
              </a:solidFill>
              <a:latin typeface="Avenir Next Ultra Light" panose="020B0203020202020204" pitchFamily="34" charset="77"/>
              <a:ea typeface="Times New Roman"/>
              <a:cs typeface="Times New Roman"/>
              <a:sym typeface="Times New Roman"/>
            </a:endParaRPr>
          </a:p>
        </p:txBody>
      </p:sp>
      <p:sp>
        <p:nvSpPr>
          <p:cNvPr id="5" name="Rectangle 4">
            <a:extLst>
              <a:ext uri="{FF2B5EF4-FFF2-40B4-BE49-F238E27FC236}">
                <a16:creationId xmlns:a16="http://schemas.microsoft.com/office/drawing/2014/main" id="{4E22A217-DBF7-C14F-B17C-03388D6BC096}"/>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1558AF7F-C347-3E43-9BBE-80B56B90F5C6}"/>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737B40BE-E170-6E49-95E6-B352F76CFEFA}"/>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2D1ED627-675C-5446-9498-CBF12963AD59}"/>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 name="Google Shape;60;p14">
            <a:extLst>
              <a:ext uri="{FF2B5EF4-FFF2-40B4-BE49-F238E27FC236}">
                <a16:creationId xmlns:a16="http://schemas.microsoft.com/office/drawing/2014/main" id="{011B8CE2-8D1B-E44D-BBB6-7953F522CE7A}"/>
              </a:ext>
            </a:extLst>
          </p:cNvPr>
          <p:cNvSpPr txBox="1">
            <a:spLocks/>
          </p:cNvSpPr>
          <p:nvPr/>
        </p:nvSpPr>
        <p:spPr>
          <a:xfrm>
            <a:off x="271128" y="473734"/>
            <a:ext cx="518837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Trauma-Informed Questioning</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4" name="Rectangle 3">
            <a:extLst>
              <a:ext uri="{FF2B5EF4-FFF2-40B4-BE49-F238E27FC236}">
                <a16:creationId xmlns:a16="http://schemas.microsoft.com/office/drawing/2014/main" id="{E0D45F22-40B8-E14F-9E15-A7AC9D0BD263}"/>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6" name="Google Shape;336;p60"/>
          <p:cNvSpPr txBox="1">
            <a:spLocks noGrp="1"/>
          </p:cNvSpPr>
          <p:nvPr>
            <p:ph type="body" idx="1"/>
          </p:nvPr>
        </p:nvSpPr>
        <p:spPr>
          <a:xfrm>
            <a:off x="598932" y="1009963"/>
            <a:ext cx="7946136" cy="3123574"/>
          </a:xfrm>
          <a:prstGeom prst="rect">
            <a:avLst/>
          </a:prstGeom>
        </p:spPr>
        <p:txBody>
          <a:bodyPr spcFirstLastPara="1" wrap="square" lIns="91425" tIns="91425" rIns="91425" bIns="91425" anchor="t" anchorCtr="0">
            <a:noAutofit/>
          </a:bodyPr>
          <a:lstStyle/>
          <a:p>
            <a:pPr lvl="0" indent="-317500" algn="just">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Avoid telling the witness about other witnesses or evidence you have (</a:t>
            </a:r>
            <a:r>
              <a:rPr lang="en-US" sz="1400" b="1" dirty="0" err="1">
                <a:solidFill>
                  <a:schemeClr val="dk1"/>
                </a:solidFill>
                <a:latin typeface="Avenir Next Ultra Light" panose="020B0203020202020204" pitchFamily="34" charset="77"/>
                <a:ea typeface="Times New Roman"/>
                <a:cs typeface="Times New Roman"/>
                <a:sym typeface="Times New Roman"/>
              </a:rPr>
              <a:t>eg.</a:t>
            </a:r>
            <a:r>
              <a:rPr lang="en-US" sz="1400" b="1" dirty="0">
                <a:solidFill>
                  <a:schemeClr val="dk1"/>
                </a:solidFill>
                <a:latin typeface="Avenir Next Ultra Light" panose="020B0203020202020204" pitchFamily="34" charset="77"/>
                <a:ea typeface="Times New Roman"/>
                <a:cs typeface="Times New Roman"/>
                <a:sym typeface="Times New Roman"/>
              </a:rPr>
              <a:t> don’t tell them, “don’t worry this was caught on video!” or “but the cashier told me that the guy’s shirt was blue - why are you saying it is red?”)	</a:t>
            </a:r>
          </a:p>
          <a:p>
            <a:pPr lvl="0" indent="-317500" algn="just">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Avoid leading questions / Use open ended questions</a:t>
            </a:r>
          </a:p>
          <a:p>
            <a:pPr lvl="0" indent="-317500" algn="just">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Avoid “did” questions.  Be mindful that when you are using the word “did” in a question, it is likely leading.</a:t>
            </a:r>
          </a:p>
          <a:p>
            <a:pPr lvl="0" indent="-317500" algn="just">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Practice active listening: Repeat back what they are saying and use non-verbal cues that you are listening. </a:t>
            </a:r>
          </a:p>
          <a:p>
            <a:pPr lvl="0" indent="-317500" algn="just">
              <a:buClr>
                <a:srgbClr val="00AEEF"/>
              </a:buClr>
              <a:buSzPts val="14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Normalize their feelings</a:t>
            </a:r>
          </a:p>
          <a:p>
            <a:pPr marL="713232" lvl="1" algn="just">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All of the symptoms and side effects of trauma are normal. If the interviewee begins to show or share any symptoms that seem dysregulated, offer support. </a:t>
            </a:r>
          </a:p>
          <a:p>
            <a:pPr marL="713232" lvl="1" algn="just">
              <a:spcBef>
                <a:spcPts val="0"/>
              </a:spcBef>
              <a:buClr>
                <a:srgbClr val="00AEEF"/>
              </a:buClr>
              <a:buFont typeface="Wingdings" pitchFamily="2" charset="2"/>
              <a:buChar char="v"/>
            </a:pPr>
            <a:r>
              <a:rPr lang="en-US" b="1" dirty="0">
                <a:solidFill>
                  <a:schemeClr val="dk1"/>
                </a:solidFill>
                <a:latin typeface="Avenir Next Ultra Light" panose="020B0203020202020204" pitchFamily="34" charset="77"/>
                <a:ea typeface="Times New Roman"/>
                <a:cs typeface="Times New Roman"/>
                <a:sym typeface="Times New Roman"/>
              </a:rPr>
              <a:t>Try to avoid pre-labeling them as a trauma survivor and allow them to identify themselves first. </a:t>
            </a:r>
          </a:p>
          <a:p>
            <a:pPr marL="139700" lvl="0" indent="0" algn="just">
              <a:buClr>
                <a:srgbClr val="00AEEF"/>
              </a:buClr>
              <a:buSzPts val="1400"/>
              <a:buNone/>
            </a:pPr>
            <a:endParaRPr lang="en-US" sz="1400" b="1" dirty="0">
              <a:solidFill>
                <a:schemeClr val="dk1"/>
              </a:solidFill>
              <a:latin typeface="Avenir Next Ultra Light" panose="020B0203020202020204" pitchFamily="34" charset="77"/>
              <a:ea typeface="Times New Roman"/>
              <a:cs typeface="Times New Roman"/>
              <a:sym typeface="Times New Roman"/>
            </a:endParaRPr>
          </a:p>
        </p:txBody>
      </p:sp>
      <p:sp>
        <p:nvSpPr>
          <p:cNvPr id="5" name="Rectangle 4">
            <a:extLst>
              <a:ext uri="{FF2B5EF4-FFF2-40B4-BE49-F238E27FC236}">
                <a16:creationId xmlns:a16="http://schemas.microsoft.com/office/drawing/2014/main" id="{346A71DA-05DD-4C47-AD95-FE63DE9D906B}"/>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C16448D4-D016-5947-95F8-E6FC927048FC}"/>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D18C9751-AA1A-AA43-A955-D36DF4333550}"/>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D3504C89-19F0-174A-B6D1-2692614999A4}"/>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60;p14">
            <a:extLst>
              <a:ext uri="{FF2B5EF4-FFF2-40B4-BE49-F238E27FC236}">
                <a16:creationId xmlns:a16="http://schemas.microsoft.com/office/drawing/2014/main" id="{22A62C96-574A-D84A-B8EA-F8D330B917BB}"/>
              </a:ext>
            </a:extLst>
          </p:cNvPr>
          <p:cNvSpPr txBox="1">
            <a:spLocks/>
          </p:cNvSpPr>
          <p:nvPr/>
        </p:nvSpPr>
        <p:spPr>
          <a:xfrm>
            <a:off x="271127" y="473734"/>
            <a:ext cx="6757201"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Trauma-Informed Interviewing Best Practices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8" name="Rectangle 7">
            <a:extLst>
              <a:ext uri="{FF2B5EF4-FFF2-40B4-BE49-F238E27FC236}">
                <a16:creationId xmlns:a16="http://schemas.microsoft.com/office/drawing/2014/main" id="{DB32FA98-4A23-C54E-970A-A36B6F93FB86}"/>
              </a:ext>
            </a:extLst>
          </p:cNvPr>
          <p:cNvSpPr/>
          <p:nvPr/>
        </p:nvSpPr>
        <p:spPr>
          <a:xfrm>
            <a:off x="0" y="0"/>
            <a:ext cx="9144000" cy="466976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8E1C36DD-4001-6C44-A577-736D50263A07}"/>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close up of a logo&#10;&#10;Description automatically generated">
            <a:extLst>
              <a:ext uri="{FF2B5EF4-FFF2-40B4-BE49-F238E27FC236}">
                <a16:creationId xmlns:a16="http://schemas.microsoft.com/office/drawing/2014/main" id="{74BE3A0E-65AA-2B45-ACCB-8AD94A353E88}"/>
              </a:ext>
            </a:extLst>
          </p:cNvPr>
          <p:cNvPicPr>
            <a:picLocks noChangeAspect="1"/>
          </p:cNvPicPr>
          <p:nvPr/>
        </p:nvPicPr>
        <p:blipFill>
          <a:blip r:embed="rId3"/>
          <a:stretch>
            <a:fillRect/>
          </a:stretch>
        </p:blipFill>
        <p:spPr>
          <a:xfrm>
            <a:off x="77021" y="4798108"/>
            <a:ext cx="241890" cy="241890"/>
          </a:xfrm>
          <a:prstGeom prst="rect">
            <a:avLst/>
          </a:prstGeom>
        </p:spPr>
      </p:pic>
      <p:sp>
        <p:nvSpPr>
          <p:cNvPr id="11" name="TextBox 10">
            <a:extLst>
              <a:ext uri="{FF2B5EF4-FFF2-40B4-BE49-F238E27FC236}">
                <a16:creationId xmlns:a16="http://schemas.microsoft.com/office/drawing/2014/main" id="{74BA7A22-D3DA-9542-80E3-00BA805E7BF7}"/>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12" name="Straight Connector 11">
            <a:extLst>
              <a:ext uri="{FF2B5EF4-FFF2-40B4-BE49-F238E27FC236}">
                <a16:creationId xmlns:a16="http://schemas.microsoft.com/office/drawing/2014/main" id="{57F4AA96-D684-CF46-A572-184A76CD8973}"/>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78" name="Google Shape;78;p17"/>
          <p:cNvSpPr txBox="1">
            <a:spLocks noGrp="1"/>
          </p:cNvSpPr>
          <p:nvPr>
            <p:ph type="body" idx="1"/>
          </p:nvPr>
        </p:nvSpPr>
        <p:spPr>
          <a:xfrm>
            <a:off x="598932" y="1014618"/>
            <a:ext cx="7946136" cy="3114263"/>
          </a:xfrm>
          <a:prstGeom prst="rect">
            <a:avLst/>
          </a:prstGeom>
        </p:spPr>
        <p:txBody>
          <a:bodyPr spcFirstLastPara="1" wrap="square" lIns="91425" tIns="91425" rIns="91425" bIns="91425" anchor="t" anchorCtr="0">
            <a:noAutofit/>
          </a:bodyPr>
          <a:lstStyle/>
          <a:p>
            <a:pPr marL="0" lvl="0" indent="0" algn="just">
              <a:lnSpc>
                <a:spcPct val="150000"/>
              </a:lnSpc>
              <a:buNone/>
            </a:pPr>
            <a:r>
              <a:rPr lang="en" sz="1400" b="1" dirty="0">
                <a:solidFill>
                  <a:srgbClr val="000000"/>
                </a:solidFill>
                <a:latin typeface="Avenir Next Ultra Light" panose="020B0203020202020204" pitchFamily="34" charset="77"/>
                <a:ea typeface="Times New Roman"/>
                <a:cs typeface="Times New Roman"/>
                <a:sym typeface="Times New Roman"/>
              </a:rPr>
              <a:t>According to </a:t>
            </a:r>
            <a:r>
              <a:rPr lang="en" sz="1400" b="1" u="sng" dirty="0">
                <a:solidFill>
                  <a:srgbClr val="00AEEF"/>
                </a:solidFill>
                <a:latin typeface="Avenir Next Ultra Light" panose="020B0203020202020204" pitchFamily="34" charset="77"/>
                <a:ea typeface="Times New Roman"/>
                <a:cs typeface="Times New Roman"/>
                <a:sym typeface="Times New Roman"/>
                <a:hlinkClick r:id="rId4">
                  <a:extLst>
                    <a:ext uri="{A12FA001-AC4F-418D-AE19-62706E023703}">
                      <ahyp:hlinkClr xmlns:ahyp="http://schemas.microsoft.com/office/drawing/2018/hyperlinkcolor" val="tx"/>
                    </a:ext>
                  </a:extLst>
                </a:hlinkClick>
              </a:rPr>
              <a:t>SAMHSA</a:t>
            </a:r>
            <a:r>
              <a:rPr lang="en" sz="1400" b="1" dirty="0">
                <a:solidFill>
                  <a:srgbClr val="00AEEF"/>
                </a:solidFill>
                <a:latin typeface="Avenir Next Ultra Light" panose="020B0203020202020204" pitchFamily="34" charset="77"/>
                <a:ea typeface="Times New Roman"/>
                <a:cs typeface="Times New Roman"/>
                <a:sym typeface="Times New Roman"/>
              </a:rPr>
              <a:t> (</a:t>
            </a:r>
            <a:r>
              <a:rPr lang="en-US" sz="1400" b="1" dirty="0">
                <a:solidFill>
                  <a:srgbClr val="00AEEF"/>
                </a:solidFill>
                <a:latin typeface="Avenir Next Ultra Light" panose="020B0203020202020204" pitchFamily="34" charset="77"/>
                <a:ea typeface="Times New Roman"/>
                <a:cs typeface="Times New Roman"/>
                <a:sym typeface="Times New Roman"/>
              </a:rPr>
              <a:t>Substance Abuse and Mental Health Services Administration)</a:t>
            </a:r>
            <a:r>
              <a:rPr lang="en" sz="1400" b="1" dirty="0">
                <a:solidFill>
                  <a:srgbClr val="000000"/>
                </a:solidFill>
                <a:latin typeface="Avenir Next Ultra Light" panose="020B0203020202020204" pitchFamily="34" charset="77"/>
                <a:ea typeface="Times New Roman"/>
                <a:cs typeface="Times New Roman"/>
                <a:sym typeface="Times New Roman"/>
              </a:rPr>
              <a:t>: </a:t>
            </a:r>
            <a:r>
              <a:rPr lang="en" sz="1400" b="1" dirty="0">
                <a:solidFill>
                  <a:srgbClr val="000000"/>
                </a:solidFill>
                <a:latin typeface="Avenir Next Demi Bold" panose="020B0503020202020204" pitchFamily="34" charset="0"/>
                <a:ea typeface="Times New Roman"/>
                <a:cs typeface="Times New Roman"/>
                <a:sym typeface="Times New Roman"/>
              </a:rPr>
              <a:t>“Individual trauma results from an event, series of events, or set of circumstances experienced by an individual as physically or emotionally harmful or life-threatening with lasting adverse effects on the individual’s functioning and mental, physical, social, emotional, or spiritual well-being.” </a:t>
            </a:r>
            <a:endParaRPr sz="1400" b="1" dirty="0">
              <a:solidFill>
                <a:srgbClr val="000000"/>
              </a:solidFill>
              <a:latin typeface="Avenir Next Ultra Light" panose="020B0203020202020204" pitchFamily="34" charset="77"/>
              <a:ea typeface="Times New Roman"/>
              <a:cs typeface="Times New Roman"/>
              <a:sym typeface="Times New Roman"/>
            </a:endParaRPr>
          </a:p>
          <a:p>
            <a:pPr marL="713232" lvl="0" indent="-285750" algn="just">
              <a:lnSpc>
                <a:spcPct val="150000"/>
              </a:lnSpc>
              <a:buClr>
                <a:srgbClr val="00AEEF"/>
              </a:buClr>
              <a:buSzPts val="1100"/>
              <a:buFont typeface="Wingdings" pitchFamily="2" charset="2"/>
              <a:buChar char="v"/>
            </a:pPr>
            <a:r>
              <a:rPr lang="en-US" sz="1400" b="1" dirty="0">
                <a:solidFill>
                  <a:srgbClr val="000000"/>
                </a:solidFill>
                <a:latin typeface="Avenir Next Ultra Light" panose="020B0203020202020204" pitchFamily="34" charset="77"/>
                <a:ea typeface="Times New Roman"/>
                <a:cs typeface="Times New Roman"/>
                <a:sym typeface="Times New Roman"/>
              </a:rPr>
              <a:t>It’s important to note that Stressful events in life are inevitable and healthy amounts of stress can be positive and motivating. Still, there is a risk that excessive amounts of negative stress can lead to trauma. Without support or healthy coping mechanisms, stress can become traumatic when an overwhelming loss of physical, psychological, or emotional safety accompanies it. (i.e. A single parent losing their job and struggling to afford safe housing.)</a:t>
            </a:r>
          </a:p>
          <a:p>
            <a:pPr marL="0" lvl="0" indent="0" algn="just" rtl="0">
              <a:lnSpc>
                <a:spcPct val="150000"/>
              </a:lnSpc>
              <a:spcBef>
                <a:spcPts val="0"/>
              </a:spcBef>
              <a:spcAft>
                <a:spcPts val="0"/>
              </a:spcAft>
              <a:buNone/>
            </a:pPr>
            <a:endParaRPr sz="1400" b="1" dirty="0">
              <a:solidFill>
                <a:srgbClr val="000000"/>
              </a:solidFill>
              <a:latin typeface="Avenir Next Ultra Light" panose="020B0203020202020204" pitchFamily="34" charset="77"/>
              <a:ea typeface="Times New Roman"/>
              <a:cs typeface="Times New Roman"/>
              <a:sym typeface="Times New Roman"/>
            </a:endParaRPr>
          </a:p>
        </p:txBody>
      </p:sp>
      <p:sp>
        <p:nvSpPr>
          <p:cNvPr id="15" name="Google Shape;60;p14">
            <a:extLst>
              <a:ext uri="{FF2B5EF4-FFF2-40B4-BE49-F238E27FC236}">
                <a16:creationId xmlns:a16="http://schemas.microsoft.com/office/drawing/2014/main" id="{DF5F68C2-72E7-DA4B-833E-F967BEA777C3}"/>
              </a:ext>
            </a:extLst>
          </p:cNvPr>
          <p:cNvSpPr txBox="1">
            <a:spLocks/>
          </p:cNvSpPr>
          <p:nvPr/>
        </p:nvSpPr>
        <p:spPr>
          <a:xfrm>
            <a:off x="271131" y="473734"/>
            <a:ext cx="271661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Defining Trauma</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4" name="Rectangle 3">
            <a:extLst>
              <a:ext uri="{FF2B5EF4-FFF2-40B4-BE49-F238E27FC236}">
                <a16:creationId xmlns:a16="http://schemas.microsoft.com/office/drawing/2014/main" id="{35AAA958-C085-CB4B-9070-F61DE1B760A9}"/>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2" name="Google Shape;342;p61"/>
          <p:cNvSpPr txBox="1">
            <a:spLocks noGrp="1"/>
          </p:cNvSpPr>
          <p:nvPr>
            <p:ph type="body" idx="1"/>
          </p:nvPr>
        </p:nvSpPr>
        <p:spPr>
          <a:xfrm>
            <a:off x="598932" y="1036800"/>
            <a:ext cx="7946136" cy="3069899"/>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400" b="1" dirty="0">
                <a:solidFill>
                  <a:srgbClr val="00AEEF"/>
                </a:solidFill>
                <a:latin typeface="Avenir Next Demi Bold" panose="020B0503020202020204" pitchFamily="34" charset="0"/>
                <a:ea typeface="Times New Roman"/>
                <a:cs typeface="Times New Roman"/>
                <a:sym typeface="Times New Roman"/>
              </a:rPr>
              <a:t>An interviewee begins to express their inability to sleep</a:t>
            </a:r>
            <a:endParaRPr sz="1400" b="1" dirty="0">
              <a:solidFill>
                <a:srgbClr val="00AEEF"/>
              </a:solidFill>
              <a:latin typeface="Avenir Next Demi Bold" panose="020B0503020202020204" pitchFamily="34" charset="0"/>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 sz="1400" b="1" dirty="0">
                <a:solidFill>
                  <a:schemeClr val="dk1"/>
                </a:solidFill>
                <a:latin typeface="Avenir Next Ultra Light" panose="020B0203020202020204" pitchFamily="34" charset="77"/>
                <a:ea typeface="Times New Roman"/>
                <a:cs typeface="Times New Roman"/>
                <a:sym typeface="Times New Roman"/>
              </a:rPr>
              <a:t>“What you are feeling is extremely normal. I have met with a lot of people who went through your same experience and have trouble sleeping. If you would like, I can connect you with someone from our social work department so they can give you some tips on how to cope with that. It has been helpful for the other people I have worked with.” </a:t>
            </a:r>
            <a:endParaRPr sz="1400" b="1" dirty="0">
              <a:solidFill>
                <a:schemeClr val="dk1"/>
              </a:solidFill>
              <a:latin typeface="Avenir Next Ultra Light" panose="020B0203020202020204" pitchFamily="34" charset="77"/>
              <a:ea typeface="Times New Roman"/>
              <a:cs typeface="Times New Roman"/>
              <a:sym typeface="Times New Roman"/>
            </a:endParaRPr>
          </a:p>
          <a:p>
            <a:pPr marL="914400" lvl="0" indent="0" algn="just" rtl="0">
              <a:spcBef>
                <a:spcPts val="0"/>
              </a:spcBef>
              <a:spcAft>
                <a:spcPts val="0"/>
              </a:spcAft>
              <a:buClr>
                <a:schemeClr val="dk1"/>
              </a:buClr>
              <a:buSzPts val="1100"/>
              <a:buFont typeface="Arial"/>
              <a:buNone/>
            </a:pP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 sz="1400" b="1" dirty="0">
                <a:solidFill>
                  <a:srgbClr val="00AEEF"/>
                </a:solidFill>
                <a:latin typeface="Avenir Next Demi Bold" panose="020B0503020202020204" pitchFamily="34" charset="0"/>
                <a:ea typeface="Times New Roman"/>
                <a:cs typeface="Times New Roman"/>
                <a:sym typeface="Times New Roman"/>
              </a:rPr>
              <a:t>An interviewee apologizes for getting upset while talking</a:t>
            </a:r>
            <a:endParaRPr sz="1400" b="1" dirty="0">
              <a:solidFill>
                <a:srgbClr val="00AEEF"/>
              </a:solidFill>
              <a:latin typeface="Avenir Next Demi Bold" panose="020B0503020202020204" pitchFamily="34" charset="0"/>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 sz="1400" b="1" dirty="0">
                <a:solidFill>
                  <a:schemeClr val="dk1"/>
                </a:solidFill>
                <a:latin typeface="Avenir Next Ultra Light" panose="020B0203020202020204" pitchFamily="34" charset="77"/>
                <a:ea typeface="Times New Roman"/>
                <a:cs typeface="Times New Roman"/>
                <a:sym typeface="Times New Roman"/>
              </a:rPr>
              <a:t>“You do not need to apologize, you went through/witnessed an unexpected experience. I have met with many other people who have gone through similar experiences and some have reacted the same way. Getting upset is completely normal. These experiences can bring up a lot of emotions. We can take a break if you want. I can also connect you to someone from our clinical staff if you would like resources to discuss how you are coping with the incident.”</a:t>
            </a: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1600"/>
              </a:spcAft>
              <a:buNone/>
            </a:pPr>
            <a:endParaRPr b="1" dirty="0">
              <a:latin typeface="Avenir Next Ultra Light" panose="020B0203020202020204" pitchFamily="34" charset="77"/>
            </a:endParaRPr>
          </a:p>
        </p:txBody>
      </p:sp>
      <p:sp>
        <p:nvSpPr>
          <p:cNvPr id="5" name="Rectangle 4">
            <a:extLst>
              <a:ext uri="{FF2B5EF4-FFF2-40B4-BE49-F238E27FC236}">
                <a16:creationId xmlns:a16="http://schemas.microsoft.com/office/drawing/2014/main" id="{2B34F73E-7446-2D45-9AE4-A26DBBDAAB66}"/>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4646C13E-365F-D54A-886F-D058146F3899}"/>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D0B0B50A-463A-0E4F-9B3E-1ADB4B848199}"/>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450C4D23-EF3F-6A47-991C-CD59DA050B75}"/>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60;p14">
            <a:extLst>
              <a:ext uri="{FF2B5EF4-FFF2-40B4-BE49-F238E27FC236}">
                <a16:creationId xmlns:a16="http://schemas.microsoft.com/office/drawing/2014/main" id="{8A9D7B46-BA5F-BB46-B122-484B1385E238}"/>
              </a:ext>
            </a:extLst>
          </p:cNvPr>
          <p:cNvSpPr txBox="1">
            <a:spLocks/>
          </p:cNvSpPr>
          <p:nvPr/>
        </p:nvSpPr>
        <p:spPr>
          <a:xfrm>
            <a:off x="271127" y="473734"/>
            <a:ext cx="6757201"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Sample Responses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4" name="Rectangle 3">
            <a:extLst>
              <a:ext uri="{FF2B5EF4-FFF2-40B4-BE49-F238E27FC236}">
                <a16:creationId xmlns:a16="http://schemas.microsoft.com/office/drawing/2014/main" id="{D235529C-11B6-B940-9828-24781E2D580B}"/>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8" name="Google Shape;348;p62"/>
          <p:cNvSpPr txBox="1">
            <a:spLocks noGrp="1"/>
          </p:cNvSpPr>
          <p:nvPr>
            <p:ph type="body" idx="1"/>
          </p:nvPr>
        </p:nvSpPr>
        <p:spPr>
          <a:xfrm>
            <a:off x="598932" y="992662"/>
            <a:ext cx="7946136"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Everyone stores memory differently; tell a witness that it is ok not to remember something and not to try to fill in a gap if they do not remember; you can always come back to it. This is especially true for trauma survivors.</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It may be difficult for them to remember the entire incident chronologically. </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Memories may come based upon certain triggers (</a:t>
            </a:r>
            <a:r>
              <a:rPr lang="en" sz="1400" b="1" dirty="0" err="1">
                <a:solidFill>
                  <a:schemeClr val="dk1"/>
                </a:solidFill>
                <a:latin typeface="Avenir Next Ultra Light" panose="020B0203020202020204" pitchFamily="34" charset="77"/>
                <a:ea typeface="Times New Roman"/>
                <a:cs typeface="Times New Roman"/>
                <a:sym typeface="Times New Roman"/>
              </a:rPr>
              <a:t>eg.</a:t>
            </a:r>
            <a:r>
              <a:rPr lang="en" sz="1400" b="1" dirty="0">
                <a:solidFill>
                  <a:schemeClr val="dk1"/>
                </a:solidFill>
                <a:latin typeface="Avenir Next Ultra Light" panose="020B0203020202020204" pitchFamily="34" charset="77"/>
                <a:ea typeface="Times New Roman"/>
                <a:cs typeface="Times New Roman"/>
                <a:sym typeface="Times New Roman"/>
              </a:rPr>
              <a:t> they cannot remember when they are in your office, then see something on TV and remember)</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Ask questions to tease out memory.  </a:t>
            </a:r>
            <a:endParaRPr sz="1400" b="1" dirty="0">
              <a:solidFill>
                <a:schemeClr val="dk1"/>
              </a:solidFill>
              <a:latin typeface="Avenir Next Ultra Light" panose="020B0203020202020204" pitchFamily="34" charset="77"/>
              <a:ea typeface="Times New Roman"/>
              <a:cs typeface="Times New Roman"/>
              <a:sym typeface="Times New Roman"/>
            </a:endParaRPr>
          </a:p>
          <a:p>
            <a:pPr lvl="1" algn="just" rtl="0">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Ask about the sensory experience - how did it smell, taste, sound, feel? </a:t>
            </a:r>
            <a:endParaRPr b="1" dirty="0">
              <a:solidFill>
                <a:schemeClr val="dk1"/>
              </a:solidFill>
              <a:latin typeface="Avenir Next Ultra Light" panose="020B0203020202020204" pitchFamily="34" charset="77"/>
              <a:ea typeface="Times New Roman"/>
              <a:cs typeface="Times New Roman"/>
              <a:sym typeface="Times New Roman"/>
            </a:endParaRPr>
          </a:p>
          <a:p>
            <a:pPr lvl="1" algn="just" rtl="0">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Ask about other people the witness has spoken to </a:t>
            </a:r>
            <a:endParaRPr b="1" dirty="0">
              <a:solidFill>
                <a:schemeClr val="dk1"/>
              </a:solidFill>
              <a:latin typeface="Avenir Next Ultra Light" panose="020B0203020202020204" pitchFamily="34" charset="77"/>
              <a:ea typeface="Times New Roman"/>
              <a:cs typeface="Times New Roman"/>
              <a:sym typeface="Times New Roman"/>
            </a:endParaRPr>
          </a:p>
          <a:p>
            <a:pPr lvl="1" algn="just" rtl="0">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Ask for things in the witness’ life that might jog memory - journal, calendar, photograph, map of the scene</a:t>
            </a:r>
            <a:endParaRPr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Certain memories can bring a person back to the exact moment they were experiencing the trauma. This can lead to further traumatization. </a:t>
            </a: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1600"/>
              </a:spcAft>
              <a:buNone/>
            </a:pPr>
            <a:endParaRPr b="1" dirty="0">
              <a:latin typeface="Avenir Next Ultra Light" panose="020B0203020202020204" pitchFamily="34" charset="77"/>
            </a:endParaRPr>
          </a:p>
        </p:txBody>
      </p:sp>
      <p:sp>
        <p:nvSpPr>
          <p:cNvPr id="5" name="Rectangle 4">
            <a:extLst>
              <a:ext uri="{FF2B5EF4-FFF2-40B4-BE49-F238E27FC236}">
                <a16:creationId xmlns:a16="http://schemas.microsoft.com/office/drawing/2014/main" id="{7583804B-4E3B-FD4A-8D3F-99948D6A3D09}"/>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AE834B8E-EF29-014B-9CAB-AC81CA52BEC8}"/>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B3796F2B-6BFD-4E4D-90C3-9F36975ECA6A}"/>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75F3EEB1-E445-2744-96C4-CAB659630C25}"/>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60;p14">
            <a:extLst>
              <a:ext uri="{FF2B5EF4-FFF2-40B4-BE49-F238E27FC236}">
                <a16:creationId xmlns:a16="http://schemas.microsoft.com/office/drawing/2014/main" id="{5920E48D-0B3F-4943-8494-3BC92491ED35}"/>
              </a:ext>
            </a:extLst>
          </p:cNvPr>
          <p:cNvSpPr txBox="1">
            <a:spLocks/>
          </p:cNvSpPr>
          <p:nvPr/>
        </p:nvSpPr>
        <p:spPr>
          <a:xfrm>
            <a:off x="271127" y="473734"/>
            <a:ext cx="6757201"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Memory</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4" name="Rectangle 3">
            <a:extLst>
              <a:ext uri="{FF2B5EF4-FFF2-40B4-BE49-F238E27FC236}">
                <a16:creationId xmlns:a16="http://schemas.microsoft.com/office/drawing/2014/main" id="{64C55695-8CC7-B047-BE65-3842564CDCE3}"/>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4" name="Google Shape;354;p63"/>
          <p:cNvSpPr txBox="1">
            <a:spLocks noGrp="1"/>
          </p:cNvSpPr>
          <p:nvPr>
            <p:ph type="body" idx="1"/>
          </p:nvPr>
        </p:nvSpPr>
        <p:spPr>
          <a:xfrm>
            <a:off x="598932" y="906970"/>
            <a:ext cx="7946136" cy="3329559"/>
          </a:xfrm>
          <a:prstGeom prst="rect">
            <a:avLst/>
          </a:prstGeom>
        </p:spPr>
        <p:txBody>
          <a:bodyPr spcFirstLastPara="1" wrap="square" lIns="91425" tIns="91425" rIns="91425" bIns="91425" anchor="t" anchorCtr="0">
            <a:noAutofit/>
          </a:bodyPr>
          <a:lstStyle/>
          <a:p>
            <a:pPr marL="0" lvl="0" indent="0" algn="just" rtl="0">
              <a:lnSpc>
                <a:spcPct val="125000"/>
              </a:lnSpc>
              <a:spcBef>
                <a:spcPts val="0"/>
              </a:spcBef>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As an interviewer, do not put pressure on yourself or the survivor to have it all figured out in one session. </a:t>
            </a:r>
            <a:endParaRPr sz="1400" b="1" dirty="0">
              <a:solidFill>
                <a:schemeClr val="dk1"/>
              </a:solidFill>
              <a:latin typeface="Avenir Next Ultra Light" panose="020B0203020202020204" pitchFamily="34" charset="77"/>
              <a:ea typeface="Times New Roman"/>
              <a:cs typeface="Times New Roman"/>
              <a:sym typeface="Times New Roman"/>
            </a:endParaRPr>
          </a:p>
          <a:p>
            <a:pPr lvl="1" algn="just" rtl="0">
              <a:lnSpc>
                <a:spcPct val="125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Know when to stop.</a:t>
            </a:r>
            <a:endParaRPr b="1" dirty="0">
              <a:solidFill>
                <a:schemeClr val="dk1"/>
              </a:solidFill>
              <a:latin typeface="Avenir Next Ultra Light" panose="020B0203020202020204" pitchFamily="34" charset="77"/>
              <a:ea typeface="Times New Roman"/>
              <a:cs typeface="Times New Roman"/>
              <a:sym typeface="Times New Roman"/>
            </a:endParaRPr>
          </a:p>
          <a:p>
            <a:pPr lvl="1" algn="just" rtl="0">
              <a:lnSpc>
                <a:spcPct val="125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Ask them what may be helpful for them to recall memories. Would it make more sense if they agreed to meet in 20 minute sessions? </a:t>
            </a:r>
            <a:endParaRPr b="1" dirty="0">
              <a:solidFill>
                <a:schemeClr val="dk1"/>
              </a:solidFill>
              <a:latin typeface="Avenir Next Ultra Light" panose="020B0203020202020204" pitchFamily="34" charset="77"/>
              <a:ea typeface="Times New Roman"/>
              <a:cs typeface="Times New Roman"/>
              <a:sym typeface="Times New Roman"/>
            </a:endParaRPr>
          </a:p>
          <a:p>
            <a:pPr lvl="1" algn="just" rtl="0">
              <a:lnSpc>
                <a:spcPct val="125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Some survivors begin the interview process and realize they no longer want to participate because it is too painful or difficult. </a:t>
            </a:r>
            <a:endParaRPr b="1" dirty="0">
              <a:solidFill>
                <a:schemeClr val="dk1"/>
              </a:solidFill>
              <a:latin typeface="Avenir Next Ultra Light" panose="020B0203020202020204" pitchFamily="34" charset="77"/>
              <a:ea typeface="Times New Roman"/>
              <a:cs typeface="Times New Roman"/>
              <a:sym typeface="Times New Roman"/>
            </a:endParaRPr>
          </a:p>
          <a:p>
            <a:pPr lvl="1" algn="just" rtl="0">
              <a:lnSpc>
                <a:spcPct val="125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The safety and health of the trauma survivor is paramount. </a:t>
            </a:r>
            <a:endParaRPr b="1" dirty="0">
              <a:solidFill>
                <a:schemeClr val="dk1"/>
              </a:solidFill>
              <a:latin typeface="Avenir Next Ultra Light" panose="020B0203020202020204" pitchFamily="34" charset="77"/>
              <a:ea typeface="Times New Roman"/>
              <a:cs typeface="Times New Roman"/>
              <a:sym typeface="Times New Roman"/>
            </a:endParaRPr>
          </a:p>
          <a:p>
            <a:pPr lvl="1" algn="just" rtl="0">
              <a:lnSpc>
                <a:spcPct val="125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Always validate their choice to no longer continue and try to offer as many resources as possible to help them cope and heal.</a:t>
            </a:r>
            <a:endParaRPr b="1" dirty="0">
              <a:solidFill>
                <a:schemeClr val="dk1"/>
              </a:solidFill>
              <a:latin typeface="Avenir Next Ultra Light" panose="020B0203020202020204" pitchFamily="34" charset="77"/>
              <a:ea typeface="Times New Roman"/>
              <a:cs typeface="Times New Roman"/>
              <a:sym typeface="Times New Roman"/>
            </a:endParaRPr>
          </a:p>
          <a:p>
            <a:pPr lvl="1" algn="just" rtl="0">
              <a:lnSpc>
                <a:spcPct val="125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As an interviewer, be kind to yourself. You do not have to have it figured out in one session and it is okay if they do not participate. </a:t>
            </a:r>
            <a:endParaRPr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lnSpc>
                <a:spcPct val="125000"/>
              </a:lnSpc>
              <a:spcBef>
                <a:spcPts val="0"/>
              </a:spcBef>
              <a:spcAft>
                <a:spcPts val="1600"/>
              </a:spcAft>
              <a:buNone/>
            </a:pPr>
            <a:endParaRPr b="1" dirty="0">
              <a:latin typeface="Avenir Next Ultra Light" panose="020B0203020202020204" pitchFamily="34" charset="77"/>
            </a:endParaRPr>
          </a:p>
        </p:txBody>
      </p:sp>
      <p:sp>
        <p:nvSpPr>
          <p:cNvPr id="5" name="Rectangle 4">
            <a:extLst>
              <a:ext uri="{FF2B5EF4-FFF2-40B4-BE49-F238E27FC236}">
                <a16:creationId xmlns:a16="http://schemas.microsoft.com/office/drawing/2014/main" id="{E102B6EB-8C5D-9847-A365-8F95D06A42F8}"/>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D02D7903-E81A-2E46-8E85-14FBA6A6BC8E}"/>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A049D87D-3055-C343-A72E-0F65FFB701B5}"/>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C601160E-CC4A-6B49-AC58-D7949B0F9994}"/>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60;p14">
            <a:extLst>
              <a:ext uri="{FF2B5EF4-FFF2-40B4-BE49-F238E27FC236}">
                <a16:creationId xmlns:a16="http://schemas.microsoft.com/office/drawing/2014/main" id="{08643D61-877D-4C49-BBC5-4AD659EE909D}"/>
              </a:ext>
            </a:extLst>
          </p:cNvPr>
          <p:cNvSpPr txBox="1">
            <a:spLocks/>
          </p:cNvSpPr>
          <p:nvPr/>
        </p:nvSpPr>
        <p:spPr>
          <a:xfrm>
            <a:off x="271127" y="473734"/>
            <a:ext cx="6757201"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Memory (cont’d)</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9" name="Rectangle 8">
            <a:extLst>
              <a:ext uri="{FF2B5EF4-FFF2-40B4-BE49-F238E27FC236}">
                <a16:creationId xmlns:a16="http://schemas.microsoft.com/office/drawing/2014/main" id="{4AB8727D-6ED6-2749-B2E2-7A9A89464BBC}"/>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0" name="Google Shape;360;p64"/>
          <p:cNvSpPr txBox="1">
            <a:spLocks noGrp="1"/>
          </p:cNvSpPr>
          <p:nvPr>
            <p:ph type="body" idx="1"/>
          </p:nvPr>
        </p:nvSpPr>
        <p:spPr>
          <a:xfrm>
            <a:off x="598932" y="1485031"/>
            <a:ext cx="7946136" cy="2576843"/>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400" b="1" dirty="0">
                <a:solidFill>
                  <a:schemeClr val="dk1"/>
                </a:solidFill>
                <a:latin typeface="Avenir Next Ultra Light" panose="020B0203020202020204" pitchFamily="34" charset="77"/>
                <a:ea typeface="Times New Roman"/>
                <a:cs typeface="Times New Roman"/>
                <a:sym typeface="Times New Roman"/>
              </a:rPr>
              <a:t>During interviews, prosecutors must take into account all reactions and behaviors of the person they are interviewing. </a:t>
            </a: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r>
              <a:rPr lang="en" sz="1400" b="1" dirty="0">
                <a:solidFill>
                  <a:schemeClr val="dk1"/>
                </a:solidFill>
                <a:latin typeface="Avenir Next Ultra Light" panose="020B0203020202020204" pitchFamily="34" charset="77"/>
                <a:ea typeface="Times New Roman"/>
                <a:cs typeface="Times New Roman"/>
                <a:sym typeface="Times New Roman"/>
              </a:rPr>
              <a:t>It is important to ask: Could these reactions be related to trauma?</a:t>
            </a: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The body can not tell the difference between physical and emotional danger. Unearthing memories can bring someone back into the ‘fight, flight or freeze’ state. Despite the fact they are no longer in actual danger, their bodies and minds may react as if they are.</a:t>
            </a: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0"/>
              </a:spcAft>
              <a:buClr>
                <a:schemeClr val="dk1"/>
              </a:buClr>
              <a:buSzPts val="1100"/>
              <a:buFont typeface="Arial"/>
              <a:buNone/>
            </a:pP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1600"/>
              </a:spcAft>
              <a:buNone/>
            </a:pPr>
            <a:endParaRPr b="1" dirty="0">
              <a:latin typeface="Avenir Next Ultra Light" panose="020B0203020202020204" pitchFamily="34" charset="77"/>
            </a:endParaRPr>
          </a:p>
        </p:txBody>
      </p:sp>
      <p:sp>
        <p:nvSpPr>
          <p:cNvPr id="10" name="Rectangle 9">
            <a:extLst>
              <a:ext uri="{FF2B5EF4-FFF2-40B4-BE49-F238E27FC236}">
                <a16:creationId xmlns:a16="http://schemas.microsoft.com/office/drawing/2014/main" id="{D5524AC6-240F-C44B-9179-297E430861F2}"/>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close up of a logo&#10;&#10;Description automatically generated">
            <a:extLst>
              <a:ext uri="{FF2B5EF4-FFF2-40B4-BE49-F238E27FC236}">
                <a16:creationId xmlns:a16="http://schemas.microsoft.com/office/drawing/2014/main" id="{2C7F0C39-FF46-294E-A57B-B65D0E1C6B0E}"/>
              </a:ext>
            </a:extLst>
          </p:cNvPr>
          <p:cNvPicPr>
            <a:picLocks noChangeAspect="1"/>
          </p:cNvPicPr>
          <p:nvPr/>
        </p:nvPicPr>
        <p:blipFill>
          <a:blip r:embed="rId3"/>
          <a:stretch>
            <a:fillRect/>
          </a:stretch>
        </p:blipFill>
        <p:spPr>
          <a:xfrm>
            <a:off x="77021" y="4798108"/>
            <a:ext cx="241890" cy="241890"/>
          </a:xfrm>
          <a:prstGeom prst="rect">
            <a:avLst/>
          </a:prstGeom>
        </p:spPr>
      </p:pic>
      <p:sp>
        <p:nvSpPr>
          <p:cNvPr id="12" name="TextBox 11">
            <a:extLst>
              <a:ext uri="{FF2B5EF4-FFF2-40B4-BE49-F238E27FC236}">
                <a16:creationId xmlns:a16="http://schemas.microsoft.com/office/drawing/2014/main" id="{264AA097-38B3-8A47-83DA-6B60A2F28885}"/>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13" name="Straight Connector 12">
            <a:extLst>
              <a:ext uri="{FF2B5EF4-FFF2-40B4-BE49-F238E27FC236}">
                <a16:creationId xmlns:a16="http://schemas.microsoft.com/office/drawing/2014/main" id="{E1B98AF0-BDB2-F84A-8E86-44962A9287AC}"/>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4" name="Google Shape;60;p14">
            <a:extLst>
              <a:ext uri="{FF2B5EF4-FFF2-40B4-BE49-F238E27FC236}">
                <a16:creationId xmlns:a16="http://schemas.microsoft.com/office/drawing/2014/main" id="{8E576FB6-849D-3044-9595-259BC4BCA7F9}"/>
              </a:ext>
            </a:extLst>
          </p:cNvPr>
          <p:cNvSpPr txBox="1">
            <a:spLocks/>
          </p:cNvSpPr>
          <p:nvPr/>
        </p:nvSpPr>
        <p:spPr>
          <a:xfrm>
            <a:off x="271127" y="473734"/>
            <a:ext cx="836188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Recognizing the Signs That Someone May Be Having a Traumatic Reaction: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4" name="Rectangle 3">
            <a:extLst>
              <a:ext uri="{FF2B5EF4-FFF2-40B4-BE49-F238E27FC236}">
                <a16:creationId xmlns:a16="http://schemas.microsoft.com/office/drawing/2014/main" id="{F09179E6-4DB5-FC43-A669-CC22EB7F1868}"/>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6" name="Google Shape;366;p65"/>
          <p:cNvSpPr txBox="1">
            <a:spLocks noGrp="1"/>
          </p:cNvSpPr>
          <p:nvPr>
            <p:ph type="body" idx="1"/>
          </p:nvPr>
        </p:nvSpPr>
        <p:spPr>
          <a:xfrm>
            <a:off x="598932" y="1451644"/>
            <a:ext cx="7946136" cy="1369144"/>
          </a:xfrm>
          <a:prstGeom prst="rect">
            <a:avLst/>
          </a:prstGeom>
        </p:spPr>
        <p:txBody>
          <a:bodyPr spcFirstLastPara="1" wrap="square" lIns="91425" tIns="91425" rIns="91425" bIns="91425" numCol="2" anchor="t" anchorCtr="0">
            <a:noAutofit/>
          </a:bodyPr>
          <a:lstStyle/>
          <a:p>
            <a:pPr marL="0" lvl="0" indent="0" algn="l" rtl="0">
              <a:lnSpc>
                <a:spcPct val="150000"/>
              </a:lnSpc>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Body Language </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285750" algn="l" rtl="0">
              <a:lnSpc>
                <a:spcPct val="150000"/>
              </a:lnSpc>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Inability to make eye contact</a:t>
            </a:r>
          </a:p>
          <a:p>
            <a:pPr marL="713232" lvl="0" indent="-285750" algn="l" rtl="0">
              <a:lnSpc>
                <a:spcPct val="150000"/>
              </a:lnSpc>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Sweating</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285750" algn="l" rtl="0">
              <a:lnSpc>
                <a:spcPct val="150000"/>
              </a:lnSpc>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Tension in the body	</a:t>
            </a:r>
          </a:p>
          <a:p>
            <a:pPr marL="882650" lvl="0" indent="-285750" algn="l" rtl="0">
              <a:lnSpc>
                <a:spcPct val="150000"/>
              </a:lnSpc>
              <a:spcAft>
                <a:spcPts val="0"/>
              </a:spcAft>
              <a:buClr>
                <a:srgbClr val="00AEEF"/>
              </a:buClr>
              <a:buSzPts val="1400"/>
              <a:buFont typeface="Wingdings" pitchFamily="2" charset="2"/>
              <a:buChar char="v"/>
            </a:pPr>
            <a:endParaRPr lang="en" sz="1400" b="1" dirty="0">
              <a:solidFill>
                <a:schemeClr val="dk1"/>
              </a:solidFill>
              <a:latin typeface="Avenir Next Ultra Light" panose="020B0203020202020204" pitchFamily="34" charset="77"/>
              <a:ea typeface="Times New Roman"/>
              <a:cs typeface="Times New Roman"/>
              <a:sym typeface="Times New Roman"/>
            </a:endParaRPr>
          </a:p>
          <a:p>
            <a:pPr marL="713232" lvl="0" indent="-285750" algn="l" rtl="0">
              <a:lnSpc>
                <a:spcPct val="150000"/>
              </a:lnSpc>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Fidgeting </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0" indent="-285750" algn="l" rtl="0">
              <a:lnSpc>
                <a:spcPct val="150000"/>
              </a:lnSpc>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Being closed off 	</a:t>
            </a:r>
          </a:p>
          <a:p>
            <a:pPr marL="713232" lvl="0" indent="-285750" algn="l" rtl="0">
              <a:lnSpc>
                <a:spcPct val="150000"/>
              </a:lnSpc>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Seeming paralyzed</a:t>
            </a:r>
            <a:endParaRPr sz="1400" b="1" dirty="0">
              <a:solidFill>
                <a:schemeClr val="dk1"/>
              </a:solidFill>
              <a:latin typeface="Avenir Next Ultra Light" panose="020B0203020202020204" pitchFamily="34" charset="77"/>
              <a:ea typeface="Times New Roman"/>
              <a:cs typeface="Times New Roman"/>
              <a:sym typeface="Times New Roman"/>
            </a:endParaRPr>
          </a:p>
        </p:txBody>
      </p:sp>
      <p:sp>
        <p:nvSpPr>
          <p:cNvPr id="5" name="Rectangle 4">
            <a:extLst>
              <a:ext uri="{FF2B5EF4-FFF2-40B4-BE49-F238E27FC236}">
                <a16:creationId xmlns:a16="http://schemas.microsoft.com/office/drawing/2014/main" id="{889171DC-8AC4-D647-B0D7-D1EDB8AD6D65}"/>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18FE6332-B919-3D4D-BB58-747D3C4A6569}"/>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77FBA019-6D11-8F47-9CE7-3CD5C005D203}"/>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043ACFC9-551C-524A-A394-DAA771635C6A}"/>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60;p14">
            <a:extLst>
              <a:ext uri="{FF2B5EF4-FFF2-40B4-BE49-F238E27FC236}">
                <a16:creationId xmlns:a16="http://schemas.microsoft.com/office/drawing/2014/main" id="{0B137880-F710-B144-A2CB-E0895EBADC28}"/>
              </a:ext>
            </a:extLst>
          </p:cNvPr>
          <p:cNvSpPr txBox="1">
            <a:spLocks/>
          </p:cNvSpPr>
          <p:nvPr/>
        </p:nvSpPr>
        <p:spPr>
          <a:xfrm>
            <a:off x="271127" y="473734"/>
            <a:ext cx="836188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Recognizing the Signs That Someone May Be Having a Traumatic Reaction: (cont’d)</a:t>
            </a:r>
          </a:p>
        </p:txBody>
      </p:sp>
      <p:sp>
        <p:nvSpPr>
          <p:cNvPr id="12" name="Google Shape;366;p65">
            <a:extLst>
              <a:ext uri="{FF2B5EF4-FFF2-40B4-BE49-F238E27FC236}">
                <a16:creationId xmlns:a16="http://schemas.microsoft.com/office/drawing/2014/main" id="{EC21D096-89B7-734D-8949-F6B5C8AEF489}"/>
              </a:ext>
            </a:extLst>
          </p:cNvPr>
          <p:cNvSpPr txBox="1">
            <a:spLocks/>
          </p:cNvSpPr>
          <p:nvPr/>
        </p:nvSpPr>
        <p:spPr>
          <a:xfrm>
            <a:off x="598932" y="2763654"/>
            <a:ext cx="7946136" cy="1436933"/>
          </a:xfrm>
          <a:prstGeom prst="rect">
            <a:avLst/>
          </a:prstGeom>
          <a:noFill/>
          <a:ln>
            <a:noFill/>
          </a:ln>
        </p:spPr>
        <p:txBody>
          <a:bodyPr spcFirstLastPara="1" wrap="square" lIns="91425" tIns="91425" rIns="91425" bIns="91425" numCol="2"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nSpc>
                <a:spcPct val="150000"/>
              </a:lnSpc>
              <a:buFont typeface="Arial"/>
              <a:buNone/>
            </a:pPr>
            <a:r>
              <a:rPr lang="en-US" sz="1400" b="1" dirty="0">
                <a:solidFill>
                  <a:schemeClr val="dk1"/>
                </a:solidFill>
                <a:latin typeface="Avenir Next Ultra Light" panose="020B0203020202020204" pitchFamily="34" charset="77"/>
                <a:ea typeface="Times New Roman"/>
                <a:cs typeface="Times New Roman"/>
                <a:sym typeface="Times New Roman"/>
              </a:rPr>
              <a:t>Behavioral Reactions</a:t>
            </a:r>
          </a:p>
          <a:p>
            <a:pPr marL="713232" indent="-285750">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Exhibiting Anger or frustration	</a:t>
            </a:r>
          </a:p>
          <a:p>
            <a:pPr marL="713232" indent="-285750">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Inability to focus</a:t>
            </a:r>
          </a:p>
          <a:p>
            <a:pPr marL="713232" indent="-285750">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Being non-responsive		</a:t>
            </a:r>
          </a:p>
          <a:p>
            <a:pPr marL="285750" indent="-285750">
              <a:lnSpc>
                <a:spcPct val="150000"/>
              </a:lnSpc>
              <a:buClr>
                <a:srgbClr val="00AEEF"/>
              </a:buClr>
              <a:buSzPct val="100000"/>
              <a:buFont typeface="Wingdings" pitchFamily="2" charset="2"/>
              <a:buChar char="v"/>
            </a:pPr>
            <a:endParaRPr lang="en-US" sz="1400" b="1" dirty="0">
              <a:solidFill>
                <a:schemeClr val="dk1"/>
              </a:solidFill>
              <a:latin typeface="Avenir Next Ultra Light" panose="020B0203020202020204" pitchFamily="34" charset="77"/>
              <a:ea typeface="Times New Roman"/>
              <a:cs typeface="Times New Roman"/>
              <a:sym typeface="Times New Roman"/>
            </a:endParaRPr>
          </a:p>
          <a:p>
            <a:pPr marL="285750" indent="-285750">
              <a:lnSpc>
                <a:spcPct val="150000"/>
              </a:lnSpc>
              <a:buClr>
                <a:srgbClr val="00AEEF"/>
              </a:buClr>
              <a:buSzPct val="100000"/>
              <a:buFont typeface="Wingdings" pitchFamily="2" charset="2"/>
              <a:buChar char="v"/>
            </a:pPr>
            <a:endParaRPr lang="en-US" sz="1400" b="1" dirty="0">
              <a:solidFill>
                <a:schemeClr val="dk1"/>
              </a:solidFill>
              <a:latin typeface="Avenir Next Ultra Light" panose="020B0203020202020204" pitchFamily="34" charset="77"/>
              <a:ea typeface="Times New Roman"/>
              <a:cs typeface="Times New Roman"/>
              <a:sym typeface="Times New Roman"/>
            </a:endParaRPr>
          </a:p>
          <a:p>
            <a:pPr marL="285750" indent="-285750">
              <a:lnSpc>
                <a:spcPct val="150000"/>
              </a:lnSpc>
              <a:buClr>
                <a:srgbClr val="00AEEF"/>
              </a:buClr>
              <a:buSzPct val="100000"/>
              <a:buFont typeface="Wingdings" pitchFamily="2" charset="2"/>
              <a:buChar char="v"/>
            </a:pPr>
            <a:endParaRPr lang="en-US" sz="1400" b="1" dirty="0">
              <a:solidFill>
                <a:schemeClr val="dk1"/>
              </a:solidFill>
              <a:latin typeface="Avenir Next Ultra Light" panose="020B0203020202020204" pitchFamily="34" charset="77"/>
              <a:ea typeface="Times New Roman"/>
              <a:cs typeface="Times New Roman"/>
              <a:sym typeface="Times New Roman"/>
            </a:endParaRPr>
          </a:p>
          <a:p>
            <a:pPr marL="285750" indent="-285750">
              <a:lnSpc>
                <a:spcPct val="150000"/>
              </a:lnSpc>
              <a:buClr>
                <a:srgbClr val="00AEEF"/>
              </a:buClr>
              <a:buSzPct val="100000"/>
              <a:buFont typeface="Wingdings" pitchFamily="2" charset="2"/>
              <a:buChar char="v"/>
            </a:pPr>
            <a:endParaRPr lang="en-US" sz="1400" b="1" dirty="0">
              <a:solidFill>
                <a:schemeClr val="dk1"/>
              </a:solidFill>
              <a:latin typeface="Avenir Next Ultra Light" panose="020B0203020202020204" pitchFamily="34" charset="77"/>
              <a:ea typeface="Times New Roman"/>
              <a:cs typeface="Times New Roman"/>
              <a:sym typeface="Times New Roman"/>
            </a:endParaRPr>
          </a:p>
          <a:p>
            <a:pPr marL="285750" indent="-285750">
              <a:lnSpc>
                <a:spcPct val="150000"/>
              </a:lnSpc>
              <a:buClr>
                <a:srgbClr val="00AEEF"/>
              </a:buClr>
              <a:buSzPct val="100000"/>
              <a:buFont typeface="Wingdings" pitchFamily="2" charset="2"/>
              <a:buChar char="v"/>
            </a:pPr>
            <a:endParaRPr lang="en-US" sz="1400" b="1" dirty="0">
              <a:solidFill>
                <a:schemeClr val="dk1"/>
              </a:solidFill>
              <a:latin typeface="Avenir Next Ultra Light" panose="020B0203020202020204" pitchFamily="34" charset="77"/>
              <a:ea typeface="Times New Roman"/>
              <a:cs typeface="Times New Roman"/>
              <a:sym typeface="Times New Roman"/>
            </a:endParaRPr>
          </a:p>
          <a:p>
            <a:pPr marL="713232" indent="-285750">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Altered speech pattern or affect </a:t>
            </a:r>
          </a:p>
          <a:p>
            <a:pPr marL="713232" indent="-285750">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Exhaustion			</a:t>
            </a:r>
          </a:p>
          <a:p>
            <a:pPr marL="713232" indent="-285750">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Becoming sad</a:t>
            </a:r>
          </a:p>
          <a:p>
            <a:pPr marL="0" indent="0">
              <a:lnSpc>
                <a:spcPct val="150000"/>
              </a:lnSpc>
              <a:spcBef>
                <a:spcPts val="1200"/>
              </a:spcBef>
              <a:spcAft>
                <a:spcPts val="1600"/>
              </a:spcAft>
              <a:buFont typeface="Arial"/>
              <a:buNone/>
            </a:pPr>
            <a:endParaRPr lang="en-US" sz="2800" dirty="0">
              <a:solidFill>
                <a:schemeClr val="dk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4" name="Rectangle 3">
            <a:extLst>
              <a:ext uri="{FF2B5EF4-FFF2-40B4-BE49-F238E27FC236}">
                <a16:creationId xmlns:a16="http://schemas.microsoft.com/office/drawing/2014/main" id="{AB15E3C7-FC88-CB45-A2D6-B7EE7CAE17E4}"/>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2" name="Google Shape;372;p66"/>
          <p:cNvSpPr txBox="1">
            <a:spLocks noGrp="1"/>
          </p:cNvSpPr>
          <p:nvPr>
            <p:ph type="body" idx="1"/>
          </p:nvPr>
        </p:nvSpPr>
        <p:spPr>
          <a:xfrm>
            <a:off x="598932" y="1456395"/>
            <a:ext cx="7946136" cy="2379619"/>
          </a:xfrm>
          <a:prstGeom prst="rect">
            <a:avLst/>
          </a:prstGeom>
        </p:spPr>
        <p:txBody>
          <a:bodyPr spcFirstLastPara="1" wrap="square" lIns="91425" tIns="91425" rIns="91425" bIns="91425" anchor="t" anchorCtr="0">
            <a:noAutofit/>
          </a:bodyPr>
          <a:lstStyle/>
          <a:p>
            <a:pPr marL="425450" lvl="0" indent="-28575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Back off and give them space. Remain calm.</a:t>
            </a:r>
          </a:p>
          <a:p>
            <a:pPr marL="425450" lvl="0" indent="-28575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Ask if they would like to take a break.</a:t>
            </a:r>
          </a:p>
          <a:p>
            <a:pPr marL="425450" lvl="0" indent="-28575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Bring them back into their body - Try grounding exercises. (upcoming slides) </a:t>
            </a:r>
          </a:p>
          <a:p>
            <a:pPr marL="425450" lvl="0" indent="-285750" algn="just"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Sometimes, you are the trigger. You may remind them of someone from their past and they may not trust you. Do not take it personally. Know when to step away and ask for help. This may mean reaching out to a superior, co worker, or a social worker in your office to continue the interview. </a:t>
            </a:r>
            <a:endParaRPr sz="1400" b="1" dirty="0">
              <a:latin typeface="Avenir Next Ultra Light" panose="020B0203020202020204" pitchFamily="34" charset="77"/>
            </a:endParaRPr>
          </a:p>
        </p:txBody>
      </p:sp>
      <p:sp>
        <p:nvSpPr>
          <p:cNvPr id="5" name="Rectangle 4">
            <a:extLst>
              <a:ext uri="{FF2B5EF4-FFF2-40B4-BE49-F238E27FC236}">
                <a16:creationId xmlns:a16="http://schemas.microsoft.com/office/drawing/2014/main" id="{7558B66E-C22E-4744-B226-13E32AE8E130}"/>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ED3CB402-F719-0742-9BFF-2E4F4C22A160}"/>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3B284E68-DF5F-FE4D-B0F0-168F2ECBDAFC}"/>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B604667C-897B-1F48-BF92-06D294A36D05}"/>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 name="Google Shape;60;p14">
            <a:extLst>
              <a:ext uri="{FF2B5EF4-FFF2-40B4-BE49-F238E27FC236}">
                <a16:creationId xmlns:a16="http://schemas.microsoft.com/office/drawing/2014/main" id="{716F3040-C9D1-F44E-8904-9E4273D3E921}"/>
              </a:ext>
            </a:extLst>
          </p:cNvPr>
          <p:cNvSpPr txBox="1">
            <a:spLocks/>
          </p:cNvSpPr>
          <p:nvPr/>
        </p:nvSpPr>
        <p:spPr>
          <a:xfrm>
            <a:off x="271127" y="473734"/>
            <a:ext cx="836188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Tools to Help Someone Having a Heightened Reaction or Dissociating</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4" name="Rectangle 3">
            <a:extLst>
              <a:ext uri="{FF2B5EF4-FFF2-40B4-BE49-F238E27FC236}">
                <a16:creationId xmlns:a16="http://schemas.microsoft.com/office/drawing/2014/main" id="{33DC5B0F-C6CC-BD42-8013-86B4B4BB6EDB}"/>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8" name="Google Shape;378;p67"/>
          <p:cNvSpPr txBox="1">
            <a:spLocks noGrp="1"/>
          </p:cNvSpPr>
          <p:nvPr>
            <p:ph type="body" idx="1"/>
          </p:nvPr>
        </p:nvSpPr>
        <p:spPr>
          <a:xfrm>
            <a:off x="598932" y="1191317"/>
            <a:ext cx="7946136" cy="2760865"/>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4-7-8 Breathing</a:t>
            </a:r>
            <a:endParaRPr sz="1400" b="1" dirty="0">
              <a:solidFill>
                <a:schemeClr val="dk1"/>
              </a:solidFill>
              <a:latin typeface="Avenir Next Ultra Light" panose="020B0203020202020204" pitchFamily="34" charset="77"/>
              <a:ea typeface="Times New Roman"/>
              <a:cs typeface="Times New Roman"/>
              <a:sym typeface="Times New Roman"/>
            </a:endParaRPr>
          </a:p>
          <a:p>
            <a:pPr marL="713232" lvl="1" algn="l" rtl="0">
              <a:lnSpc>
                <a:spcPct val="150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Breath in for four seconds</a:t>
            </a:r>
            <a:endParaRPr b="1" dirty="0">
              <a:solidFill>
                <a:schemeClr val="dk1"/>
              </a:solidFill>
              <a:latin typeface="Avenir Next Ultra Light" panose="020B0203020202020204" pitchFamily="34" charset="77"/>
              <a:ea typeface="Times New Roman"/>
              <a:cs typeface="Times New Roman"/>
              <a:sym typeface="Times New Roman"/>
            </a:endParaRPr>
          </a:p>
          <a:p>
            <a:pPr marL="713232" lvl="1" algn="l" rtl="0">
              <a:lnSpc>
                <a:spcPct val="150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Hold for 7 seconds</a:t>
            </a:r>
            <a:endParaRPr b="1" dirty="0">
              <a:solidFill>
                <a:schemeClr val="dk1"/>
              </a:solidFill>
              <a:latin typeface="Avenir Next Ultra Light" panose="020B0203020202020204" pitchFamily="34" charset="77"/>
              <a:ea typeface="Times New Roman"/>
              <a:cs typeface="Times New Roman"/>
              <a:sym typeface="Times New Roman"/>
            </a:endParaRPr>
          </a:p>
          <a:p>
            <a:pPr marL="713232" lvl="1" algn="l" rtl="0">
              <a:lnSpc>
                <a:spcPct val="150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Exhale for 8 seconds</a:t>
            </a:r>
            <a:endParaRPr b="1" dirty="0">
              <a:solidFill>
                <a:schemeClr val="dk1"/>
              </a:solidFill>
              <a:latin typeface="Avenir Next Ultra Light" panose="020B0203020202020204" pitchFamily="34" charset="77"/>
              <a:ea typeface="Times New Roman"/>
              <a:cs typeface="Times New Roman"/>
              <a:sym typeface="Times New Roman"/>
            </a:endParaRPr>
          </a:p>
          <a:p>
            <a:pPr marL="713232" lvl="1" algn="l" rtl="0">
              <a:lnSpc>
                <a:spcPct val="150000"/>
              </a:lnSpc>
              <a:spcBef>
                <a:spcPts val="0"/>
              </a:spcBef>
              <a:spcAft>
                <a:spcPts val="0"/>
              </a:spcAft>
              <a:buClr>
                <a:srgbClr val="00AEEF"/>
              </a:buClr>
              <a:buSzPts val="1400"/>
              <a:buFont typeface="Wingdings" pitchFamily="2" charset="2"/>
              <a:buChar char="v"/>
            </a:pPr>
            <a:r>
              <a:rPr lang="en" b="1" dirty="0">
                <a:solidFill>
                  <a:schemeClr val="dk1"/>
                </a:solidFill>
                <a:latin typeface="Avenir Next Ultra Light" panose="020B0203020202020204" pitchFamily="34" charset="77"/>
                <a:ea typeface="Times New Roman"/>
                <a:cs typeface="Times New Roman"/>
                <a:sym typeface="Times New Roman"/>
              </a:rPr>
              <a:t>Repeat 5x</a:t>
            </a: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l" rtl="0">
              <a:lnSpc>
                <a:spcPct val="200000"/>
              </a:lnSpc>
              <a:spcBef>
                <a:spcPts val="0"/>
              </a:spcBef>
              <a:spcAft>
                <a:spcPts val="0"/>
              </a:spcAft>
              <a:buNone/>
            </a:pPr>
            <a:r>
              <a:rPr lang="en" sz="1400" b="1" dirty="0">
                <a:solidFill>
                  <a:srgbClr val="00AEEF"/>
                </a:solidFill>
                <a:latin typeface="Avenir Next Demi Bold" panose="020B0503020202020204" pitchFamily="34" charset="0"/>
                <a:ea typeface="Times New Roman"/>
                <a:cs typeface="Times New Roman"/>
                <a:sym typeface="Times New Roman"/>
              </a:rPr>
              <a:t>Try it! </a:t>
            </a:r>
            <a:endParaRPr sz="1400" b="1" dirty="0">
              <a:solidFill>
                <a:schemeClr val="dk1"/>
              </a:solidFill>
              <a:latin typeface="Avenir Next Ultra Light" panose="020B0203020202020204" pitchFamily="34" charset="77"/>
              <a:ea typeface="Times New Roman"/>
              <a:cs typeface="Times New Roman"/>
              <a:sym typeface="Times New Roman"/>
            </a:endParaRPr>
          </a:p>
          <a:p>
            <a:pPr marL="0" lvl="0" indent="0" algn="l" rtl="0">
              <a:lnSpc>
                <a:spcPct val="200000"/>
              </a:lnSpc>
              <a:spcBef>
                <a:spcPts val="0"/>
              </a:spcBef>
              <a:spcAft>
                <a:spcPts val="0"/>
              </a:spcAft>
              <a:buNone/>
            </a:pPr>
            <a:r>
              <a:rPr lang="en" sz="1400" b="1" dirty="0">
                <a:solidFill>
                  <a:schemeClr val="dk1"/>
                </a:solidFill>
                <a:latin typeface="Avenir Next Ultra Light" panose="020B0203020202020204" pitchFamily="34" charset="77"/>
                <a:ea typeface="Times New Roman"/>
                <a:cs typeface="Times New Roman"/>
                <a:sym typeface="Times New Roman"/>
              </a:rPr>
              <a:t>Refer to </a:t>
            </a:r>
            <a:r>
              <a:rPr lang="en" sz="1400" b="1" u="sng" dirty="0">
                <a:solidFill>
                  <a:srgbClr val="00AEEF"/>
                </a:solidFill>
                <a:latin typeface="Avenir Next Demi Bold" panose="020B0503020202020204" pitchFamily="34" charset="0"/>
                <a:ea typeface="Times New Roman"/>
                <a:cs typeface="Times New Roman"/>
                <a:sym typeface="Times New Roman"/>
              </a:rPr>
              <a:t>Section 6</a:t>
            </a:r>
            <a:r>
              <a:rPr lang="en" sz="1400" b="1" dirty="0">
                <a:solidFill>
                  <a:srgbClr val="00AEEF"/>
                </a:solidFill>
                <a:latin typeface="Avenir Next Demi Bold" panose="020B0503020202020204" pitchFamily="34" charset="0"/>
                <a:ea typeface="Times New Roman"/>
                <a:cs typeface="Times New Roman"/>
                <a:sym typeface="Times New Roman"/>
              </a:rPr>
              <a:t> </a:t>
            </a:r>
            <a:r>
              <a:rPr lang="en" sz="1400" b="1" dirty="0">
                <a:solidFill>
                  <a:schemeClr val="dk1"/>
                </a:solidFill>
                <a:latin typeface="Avenir Next Ultra Light" panose="020B0203020202020204" pitchFamily="34" charset="77"/>
                <a:ea typeface="Times New Roman"/>
                <a:cs typeface="Times New Roman"/>
                <a:sym typeface="Times New Roman"/>
              </a:rPr>
              <a:t>of the workbook for more exercises. </a:t>
            </a:r>
            <a:endParaRPr sz="1400" b="1" dirty="0">
              <a:solidFill>
                <a:schemeClr val="dk1"/>
              </a:solidFill>
              <a:latin typeface="Avenir Next Ultra Light" panose="020B0203020202020204" pitchFamily="34" charset="77"/>
              <a:ea typeface="Times New Roman"/>
              <a:cs typeface="Times New Roman"/>
              <a:sym typeface="Times New Roman"/>
            </a:endParaRPr>
          </a:p>
        </p:txBody>
      </p:sp>
      <p:sp>
        <p:nvSpPr>
          <p:cNvPr id="5" name="Rectangle 4">
            <a:extLst>
              <a:ext uri="{FF2B5EF4-FFF2-40B4-BE49-F238E27FC236}">
                <a16:creationId xmlns:a16="http://schemas.microsoft.com/office/drawing/2014/main" id="{67F662B2-E9F6-A74A-B553-D50C1C0E896A}"/>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40210EE0-2303-9144-A5C1-95DB7E3E3EF3}"/>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CD26F895-30DE-6A47-B3BD-DB06B8B7C57D}"/>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3D9F7DC0-D41C-FD4F-A244-AB641FDE99D2}"/>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 name="Google Shape;60;p14">
            <a:extLst>
              <a:ext uri="{FF2B5EF4-FFF2-40B4-BE49-F238E27FC236}">
                <a16:creationId xmlns:a16="http://schemas.microsoft.com/office/drawing/2014/main" id="{5752442D-06B3-3546-927B-EA27C41A5867}"/>
              </a:ext>
            </a:extLst>
          </p:cNvPr>
          <p:cNvSpPr txBox="1">
            <a:spLocks/>
          </p:cNvSpPr>
          <p:nvPr/>
        </p:nvSpPr>
        <p:spPr>
          <a:xfrm>
            <a:off x="271127" y="473734"/>
            <a:ext cx="331475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Grounding Exercises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4" name="Rectangle 3">
            <a:extLst>
              <a:ext uri="{FF2B5EF4-FFF2-40B4-BE49-F238E27FC236}">
                <a16:creationId xmlns:a16="http://schemas.microsoft.com/office/drawing/2014/main" id="{7AABE870-9C28-844F-8772-7B0B45584507}"/>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D1277576-BD67-7F4C-854B-0F2640F52B0B}"/>
              </a:ext>
            </a:extLst>
          </p:cNvPr>
          <p:cNvSpPr/>
          <p:nvPr/>
        </p:nvSpPr>
        <p:spPr>
          <a:xfrm>
            <a:off x="2725188" y="373690"/>
            <a:ext cx="3693619" cy="3618390"/>
          </a:xfrm>
          <a:prstGeom prst="ellipse">
            <a:avLst/>
          </a:prstGeom>
          <a:solidFill>
            <a:srgbClr val="00AEEF">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F3E3D34-3335-6D4C-B697-44BA65600B3E}"/>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7" name="Picture 6" descr="A close up of a logo&#10;&#10;Description automatically generated">
            <a:extLst>
              <a:ext uri="{FF2B5EF4-FFF2-40B4-BE49-F238E27FC236}">
                <a16:creationId xmlns:a16="http://schemas.microsoft.com/office/drawing/2014/main" id="{2AC0C52B-66E0-E647-91AB-0C44BE580FB2}"/>
              </a:ext>
            </a:extLst>
          </p:cNvPr>
          <p:cNvPicPr>
            <a:picLocks noChangeAspect="1"/>
          </p:cNvPicPr>
          <p:nvPr/>
        </p:nvPicPr>
        <p:blipFill>
          <a:blip r:embed="rId3"/>
          <a:stretch>
            <a:fillRect/>
          </a:stretch>
        </p:blipFill>
        <p:spPr>
          <a:xfrm>
            <a:off x="77021" y="4798108"/>
            <a:ext cx="241890" cy="241890"/>
          </a:xfrm>
          <a:prstGeom prst="rect">
            <a:avLst/>
          </a:prstGeom>
        </p:spPr>
      </p:pic>
      <p:sp>
        <p:nvSpPr>
          <p:cNvPr id="8" name="TextBox 7">
            <a:extLst>
              <a:ext uri="{FF2B5EF4-FFF2-40B4-BE49-F238E27FC236}">
                <a16:creationId xmlns:a16="http://schemas.microsoft.com/office/drawing/2014/main" id="{A5E52190-2DCB-F14A-AA56-9D6A2C2998B4}"/>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72;p16">
            <a:extLst>
              <a:ext uri="{FF2B5EF4-FFF2-40B4-BE49-F238E27FC236}">
                <a16:creationId xmlns:a16="http://schemas.microsoft.com/office/drawing/2014/main" id="{D1CB3EFD-C5B7-F941-9598-DF91095D941F}"/>
              </a:ext>
            </a:extLst>
          </p:cNvPr>
          <p:cNvSpPr txBox="1">
            <a:spLocks/>
          </p:cNvSpPr>
          <p:nvPr/>
        </p:nvSpPr>
        <p:spPr>
          <a:xfrm>
            <a:off x="2685771" y="1417624"/>
            <a:ext cx="3772451" cy="174811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lnSpc>
                <a:spcPct val="100000"/>
              </a:lnSpc>
              <a:buNone/>
            </a:pPr>
            <a:r>
              <a:rPr lang="en-US" sz="4800" b="1" dirty="0">
                <a:solidFill>
                  <a:srgbClr val="22274E"/>
                </a:solidFill>
                <a:latin typeface="Baskerville Old Face" panose="02020602080505020303" pitchFamily="18" charset="77"/>
                <a:ea typeface="Times New Roman"/>
                <a:cs typeface="Times New Roman"/>
                <a:sym typeface="Times New Roman"/>
              </a:rPr>
              <a:t>Determining Credibility</a:t>
            </a:r>
          </a:p>
          <a:p>
            <a:pPr marL="0" indent="0" algn="ctr">
              <a:lnSpc>
                <a:spcPct val="100000"/>
              </a:lnSpc>
              <a:buNone/>
            </a:pPr>
            <a:endParaRPr lang="en-US" sz="4800" b="1" dirty="0">
              <a:solidFill>
                <a:srgbClr val="22274E"/>
              </a:solidFill>
              <a:latin typeface="Baskerville Old Face" panose="02020602080505020303" pitchFamily="18" charset="77"/>
              <a:ea typeface="Times New Roman"/>
              <a:cs typeface="Times New Roman"/>
              <a:sym typeface="Times New Roman"/>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4" name="Rectangle 3">
            <a:extLst>
              <a:ext uri="{FF2B5EF4-FFF2-40B4-BE49-F238E27FC236}">
                <a16:creationId xmlns:a16="http://schemas.microsoft.com/office/drawing/2014/main" id="{F7A73425-143E-5848-BB8C-1FACEC09519B}"/>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0" name="Google Shape;390;p69"/>
          <p:cNvSpPr txBox="1">
            <a:spLocks noGrp="1"/>
          </p:cNvSpPr>
          <p:nvPr>
            <p:ph type="body" idx="1"/>
          </p:nvPr>
        </p:nvSpPr>
        <p:spPr>
          <a:xfrm>
            <a:off x="598932" y="1045765"/>
            <a:ext cx="7946136" cy="3051970"/>
          </a:xfrm>
          <a:prstGeom prst="rect">
            <a:avLst/>
          </a:prstGeom>
        </p:spPr>
        <p:txBody>
          <a:bodyPr spcFirstLastPara="1" wrap="square" lIns="91425" tIns="91425" rIns="91425" bIns="91425" anchor="t" anchorCtr="0">
            <a:noAutofit/>
          </a:bodyPr>
          <a:lstStyle/>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A key job of a prosecutor during an interview is to determine credibility. There is no particular science that supports credibility determinations. Lie detector tests are not admissible in court because of their unreliability. </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Pattern jury instructions suggest that there is no formula for evaluating the truthfulness and accuracy of another person’s testimony.  Jury instructions call upon jurors to bring their varied life experiences to the jury room and evaluate the truthfulness as they would in real life.  </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Prosecutors are bringing to bear their own life experiences when they make credibility determinations and must use common sense, interviewing techniques and corroboration to evaluate whether an witness is truthful.</a:t>
            </a:r>
          </a:p>
          <a:p>
            <a:pPr marL="285750" lvl="0" indent="-285750" algn="just">
              <a:lnSpc>
                <a:spcPct val="150000"/>
              </a:lnSpc>
              <a:buClr>
                <a:srgbClr val="00AEEF"/>
              </a:buClr>
              <a:buSzPct val="100000"/>
              <a:buFont typeface="Wingdings" pitchFamily="2" charset="2"/>
              <a:buChar char="v"/>
            </a:pPr>
            <a:endParaRPr lang="en-US" sz="1400" b="1" dirty="0">
              <a:solidFill>
                <a:schemeClr val="dk1"/>
              </a:solidFill>
              <a:latin typeface="Avenir Next Ultra Light" panose="020B0203020202020204" pitchFamily="34" charset="77"/>
              <a:ea typeface="Times New Roman"/>
              <a:cs typeface="Times New Roman"/>
              <a:sym typeface="Times New Roman"/>
            </a:endParaRPr>
          </a:p>
        </p:txBody>
      </p:sp>
      <p:sp>
        <p:nvSpPr>
          <p:cNvPr id="5" name="Rectangle 4">
            <a:extLst>
              <a:ext uri="{FF2B5EF4-FFF2-40B4-BE49-F238E27FC236}">
                <a16:creationId xmlns:a16="http://schemas.microsoft.com/office/drawing/2014/main" id="{ED50FFA2-DCD1-ED4A-9272-F731473F0601}"/>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24E03695-A0F2-464F-9182-4F0AA36BD0D9}"/>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26478BAE-4BB3-7A4E-88C2-689D97D7957F}"/>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D01F8128-A6BB-E74E-AE15-DC6FD5CF620F}"/>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 name="Google Shape;60;p14">
            <a:extLst>
              <a:ext uri="{FF2B5EF4-FFF2-40B4-BE49-F238E27FC236}">
                <a16:creationId xmlns:a16="http://schemas.microsoft.com/office/drawing/2014/main" id="{CEB6B2CC-9781-D442-A71F-07E920CF627E}"/>
              </a:ext>
            </a:extLst>
          </p:cNvPr>
          <p:cNvSpPr txBox="1">
            <a:spLocks/>
          </p:cNvSpPr>
          <p:nvPr/>
        </p:nvSpPr>
        <p:spPr>
          <a:xfrm>
            <a:off x="271127" y="473734"/>
            <a:ext cx="3314755"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Credibility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4" name="Rectangle 3">
            <a:extLst>
              <a:ext uri="{FF2B5EF4-FFF2-40B4-BE49-F238E27FC236}">
                <a16:creationId xmlns:a16="http://schemas.microsoft.com/office/drawing/2014/main" id="{F7A73425-143E-5848-BB8C-1FACEC09519B}"/>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0" name="Google Shape;390;p69"/>
          <p:cNvSpPr txBox="1">
            <a:spLocks noGrp="1"/>
          </p:cNvSpPr>
          <p:nvPr>
            <p:ph type="body" idx="1"/>
          </p:nvPr>
        </p:nvSpPr>
        <p:spPr>
          <a:xfrm>
            <a:off x="598932" y="1126269"/>
            <a:ext cx="7946136" cy="2450465"/>
          </a:xfrm>
          <a:prstGeom prst="rect">
            <a:avLst/>
          </a:prstGeom>
        </p:spPr>
        <p:txBody>
          <a:bodyPr spcFirstLastPara="1" wrap="square" lIns="91425" tIns="91425" rIns="91425" bIns="91425" anchor="t" anchorCtr="0">
            <a:noAutofit/>
          </a:bodyPr>
          <a:lstStyle/>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Assessing credibility in trauma survivors is particularly challenging as some common behaviors associated with dishonesty are the same behaviors trauma survivors may exhibit as a result of their experience.  </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For instance, evasive body language or behavior may appear in a trauma survivor not because he or she is lying, but because of his/her reaction to trauma.  </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Trauma survivors can take a while to build trust and become comfortable.  Being cognizant of trauma will enhance your ability to make an accurate credibility determination of a trauma survivor.</a:t>
            </a:r>
          </a:p>
        </p:txBody>
      </p:sp>
      <p:sp>
        <p:nvSpPr>
          <p:cNvPr id="5" name="Rectangle 4">
            <a:extLst>
              <a:ext uri="{FF2B5EF4-FFF2-40B4-BE49-F238E27FC236}">
                <a16:creationId xmlns:a16="http://schemas.microsoft.com/office/drawing/2014/main" id="{ED50FFA2-DCD1-ED4A-9272-F731473F0601}"/>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24E03695-A0F2-464F-9182-4F0AA36BD0D9}"/>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26478BAE-4BB3-7A4E-88C2-689D97D7957F}"/>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D01F8128-A6BB-E74E-AE15-DC6FD5CF620F}"/>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 name="Google Shape;60;p14">
            <a:extLst>
              <a:ext uri="{FF2B5EF4-FFF2-40B4-BE49-F238E27FC236}">
                <a16:creationId xmlns:a16="http://schemas.microsoft.com/office/drawing/2014/main" id="{CEB6B2CC-9781-D442-A71F-07E920CF627E}"/>
              </a:ext>
            </a:extLst>
          </p:cNvPr>
          <p:cNvSpPr txBox="1">
            <a:spLocks/>
          </p:cNvSpPr>
          <p:nvPr/>
        </p:nvSpPr>
        <p:spPr>
          <a:xfrm>
            <a:off x="271127" y="473734"/>
            <a:ext cx="7053038"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How Trauma Affects Credibility Determinations</a:t>
            </a:r>
          </a:p>
        </p:txBody>
      </p:sp>
    </p:spTree>
    <p:extLst>
      <p:ext uri="{BB962C8B-B14F-4D97-AF65-F5344CB8AC3E}">
        <p14:creationId xmlns:p14="http://schemas.microsoft.com/office/powerpoint/2010/main" val="814504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7" name="Rectangle 6">
            <a:extLst>
              <a:ext uri="{FF2B5EF4-FFF2-40B4-BE49-F238E27FC236}">
                <a16:creationId xmlns:a16="http://schemas.microsoft.com/office/drawing/2014/main" id="{38936C4F-DA1B-A243-908B-A9A056A556B7}"/>
              </a:ext>
            </a:extLst>
          </p:cNvPr>
          <p:cNvSpPr/>
          <p:nvPr/>
        </p:nvSpPr>
        <p:spPr>
          <a:xfrm>
            <a:off x="0" y="-9526"/>
            <a:ext cx="9144000" cy="4679292"/>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E3F8F8F7-8BF6-AD4F-89FC-71BE4095190F}"/>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close up of a logo&#10;&#10;Description automatically generated">
            <a:extLst>
              <a:ext uri="{FF2B5EF4-FFF2-40B4-BE49-F238E27FC236}">
                <a16:creationId xmlns:a16="http://schemas.microsoft.com/office/drawing/2014/main" id="{64A59CE2-62E5-6945-8253-2C9E6C1D9FCB}"/>
              </a:ext>
            </a:extLst>
          </p:cNvPr>
          <p:cNvPicPr>
            <a:picLocks noChangeAspect="1"/>
          </p:cNvPicPr>
          <p:nvPr/>
        </p:nvPicPr>
        <p:blipFill>
          <a:blip r:embed="rId3"/>
          <a:stretch>
            <a:fillRect/>
          </a:stretch>
        </p:blipFill>
        <p:spPr>
          <a:xfrm>
            <a:off x="77021" y="4798108"/>
            <a:ext cx="241890" cy="241890"/>
          </a:xfrm>
          <a:prstGeom prst="rect">
            <a:avLst/>
          </a:prstGeom>
        </p:spPr>
      </p:pic>
      <p:sp>
        <p:nvSpPr>
          <p:cNvPr id="10" name="TextBox 9">
            <a:extLst>
              <a:ext uri="{FF2B5EF4-FFF2-40B4-BE49-F238E27FC236}">
                <a16:creationId xmlns:a16="http://schemas.microsoft.com/office/drawing/2014/main" id="{8E599638-D9D8-8740-905B-3DCF60600696}"/>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11" name="Straight Connector 10">
            <a:extLst>
              <a:ext uri="{FF2B5EF4-FFF2-40B4-BE49-F238E27FC236}">
                <a16:creationId xmlns:a16="http://schemas.microsoft.com/office/drawing/2014/main" id="{503B7036-DB84-8949-ADA3-A8F8C9EB917C}"/>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84" name="Google Shape;84;p18"/>
          <p:cNvSpPr txBox="1">
            <a:spLocks noGrp="1"/>
          </p:cNvSpPr>
          <p:nvPr>
            <p:ph type="body" idx="1"/>
          </p:nvPr>
        </p:nvSpPr>
        <p:spPr>
          <a:xfrm>
            <a:off x="598932" y="938248"/>
            <a:ext cx="7946136" cy="3267004"/>
          </a:xfrm>
          <a:prstGeom prst="rect">
            <a:avLst/>
          </a:prstGeom>
        </p:spPr>
        <p:txBody>
          <a:bodyPr spcFirstLastPara="1" wrap="square" lIns="91425" tIns="91425" rIns="91425" bIns="91425" anchor="t" anchorCtr="0">
            <a:noAutofit/>
          </a:bodyPr>
          <a:lstStyle/>
          <a:p>
            <a:pPr marL="425450" indent="-285750" algn="just">
              <a:lnSpc>
                <a:spcPct val="150000"/>
              </a:lnSpc>
              <a:buClr>
                <a:srgbClr val="00AEEF"/>
              </a:buClr>
              <a:buSzPts val="1400"/>
              <a:buFont typeface="Wingdings" pitchFamily="2" charset="2"/>
              <a:buChar char="v"/>
            </a:pPr>
            <a:r>
              <a:rPr lang="en" sz="1400" b="1" u="sng" dirty="0">
                <a:solidFill>
                  <a:srgbClr val="00AEEF"/>
                </a:solidFill>
                <a:latin typeface="Avenir Next Ultra Light" panose="020B0203020202020204" pitchFamily="34" charset="77"/>
                <a:ea typeface="Times New Roman"/>
                <a:cs typeface="Times New Roman"/>
                <a:sym typeface="Times New Roman"/>
                <a:hlinkClick r:id="rId4">
                  <a:extLst>
                    <a:ext uri="{A12FA001-AC4F-418D-AE19-62706E023703}">
                      <ahyp:hlinkClr xmlns:ahyp="http://schemas.microsoft.com/office/drawing/2018/hyperlinkcolor" val="tx"/>
                    </a:ext>
                  </a:extLst>
                </a:hlinkClick>
              </a:rPr>
              <a:t>Acute trauma</a:t>
            </a:r>
            <a:r>
              <a:rPr lang="en" sz="1400" b="1" dirty="0">
                <a:solidFill>
                  <a:srgbClr val="00AEEF"/>
                </a:solidFill>
                <a:latin typeface="Avenir Next Ultra Light" panose="020B0203020202020204" pitchFamily="34" charset="77"/>
                <a:ea typeface="Times New Roman"/>
                <a:cs typeface="Times New Roman"/>
                <a:sym typeface="Times New Roman"/>
              </a:rPr>
              <a:t> </a:t>
            </a:r>
            <a:r>
              <a:rPr lang="en" sz="1400" b="1" dirty="0">
                <a:solidFill>
                  <a:srgbClr val="000000"/>
                </a:solidFill>
                <a:latin typeface="Avenir Next Ultra Light" panose="020B0203020202020204" pitchFamily="34" charset="77"/>
                <a:ea typeface="Times New Roman"/>
                <a:cs typeface="Times New Roman"/>
                <a:sym typeface="Times New Roman"/>
              </a:rPr>
              <a:t>can arise from one significant event, such as being a victim of a crime or a car accident. “These incidents can have a lasting negative impact on your psyche if left unprocessed, and impact the way you live your life.” </a:t>
            </a:r>
            <a:endParaRPr sz="1400" b="1" dirty="0">
              <a:solidFill>
                <a:srgbClr val="000000"/>
              </a:solidFill>
              <a:latin typeface="Avenir Next Ultra Light" panose="020B0203020202020204" pitchFamily="34" charset="77"/>
              <a:ea typeface="Times New Roman"/>
              <a:cs typeface="Times New Roman"/>
              <a:sym typeface="Times New Roman"/>
            </a:endParaRPr>
          </a:p>
          <a:p>
            <a:pPr marL="425450" indent="-285750" algn="just">
              <a:lnSpc>
                <a:spcPct val="150000"/>
              </a:lnSpc>
              <a:buClr>
                <a:srgbClr val="00AEEF"/>
              </a:buClr>
              <a:buSzPts val="1400"/>
              <a:buFont typeface="Wingdings" pitchFamily="2" charset="2"/>
              <a:buChar char="v"/>
            </a:pPr>
            <a:r>
              <a:rPr lang="en" sz="1400" b="1" u="sng" dirty="0">
                <a:solidFill>
                  <a:srgbClr val="00AEEF"/>
                </a:solidFill>
                <a:latin typeface="Avenir Next Ultra Light" panose="020B0203020202020204" pitchFamily="34" charset="77"/>
                <a:ea typeface="Times New Roman"/>
                <a:cs typeface="Times New Roman"/>
                <a:sym typeface="Times New Roman"/>
                <a:hlinkClick r:id="rId4">
                  <a:extLst>
                    <a:ext uri="{A12FA001-AC4F-418D-AE19-62706E023703}">
                      <ahyp:hlinkClr xmlns:ahyp="http://schemas.microsoft.com/office/drawing/2018/hyperlinkcolor" val="tx"/>
                    </a:ext>
                  </a:extLst>
                </a:hlinkClick>
              </a:rPr>
              <a:t>Chronic trauma</a:t>
            </a:r>
            <a:r>
              <a:rPr lang="en" sz="1400" b="1" dirty="0">
                <a:solidFill>
                  <a:srgbClr val="00AEEF"/>
                </a:solidFill>
                <a:latin typeface="Avenir Next Ultra Light" panose="020B0203020202020204" pitchFamily="34" charset="77"/>
                <a:ea typeface="Times New Roman"/>
                <a:cs typeface="Times New Roman"/>
                <a:sym typeface="Times New Roman"/>
              </a:rPr>
              <a:t> </a:t>
            </a:r>
            <a:r>
              <a:rPr lang="en" sz="1400" b="1" dirty="0">
                <a:solidFill>
                  <a:srgbClr val="000000"/>
                </a:solidFill>
                <a:latin typeface="Avenir Next Ultra Light" panose="020B0203020202020204" pitchFamily="34" charset="77"/>
                <a:ea typeface="Times New Roman"/>
                <a:cs typeface="Times New Roman"/>
                <a:sym typeface="Times New Roman"/>
              </a:rPr>
              <a:t>occurs when an individual experiences repetitive and prolonged exposure to trauma, such as domestic violence. Acute trauma can develop into chronic trauma when individual events occur repeatedly. </a:t>
            </a:r>
            <a:endParaRPr sz="1400" b="1" dirty="0">
              <a:solidFill>
                <a:srgbClr val="000000"/>
              </a:solidFill>
              <a:latin typeface="Avenir Next Ultra Light" panose="020B0203020202020204" pitchFamily="34" charset="77"/>
              <a:ea typeface="Times New Roman"/>
              <a:cs typeface="Times New Roman"/>
              <a:sym typeface="Times New Roman"/>
            </a:endParaRPr>
          </a:p>
          <a:p>
            <a:pPr marL="425450" indent="-285750" algn="just">
              <a:lnSpc>
                <a:spcPct val="150000"/>
              </a:lnSpc>
              <a:buClr>
                <a:srgbClr val="00AEEF"/>
              </a:buClr>
              <a:buSzPts val="1400"/>
              <a:buFont typeface="Wingdings" pitchFamily="2" charset="2"/>
              <a:buChar char="v"/>
            </a:pPr>
            <a:r>
              <a:rPr lang="en" sz="1400" b="1" u="sng" dirty="0">
                <a:solidFill>
                  <a:srgbClr val="00AEEF"/>
                </a:solidFill>
                <a:latin typeface="Avenir Next Ultra Light" panose="020B0203020202020204" pitchFamily="34" charset="77"/>
                <a:ea typeface="Times New Roman"/>
                <a:cs typeface="Times New Roman"/>
                <a:sym typeface="Times New Roman"/>
                <a:hlinkClick r:id="rId5">
                  <a:extLst>
                    <a:ext uri="{A12FA001-AC4F-418D-AE19-62706E023703}">
                      <ahyp:hlinkClr xmlns:ahyp="http://schemas.microsoft.com/office/drawing/2018/hyperlinkcolor" val="tx"/>
                    </a:ext>
                  </a:extLst>
                </a:hlinkClick>
              </a:rPr>
              <a:t>Complex trauma</a:t>
            </a:r>
            <a:r>
              <a:rPr lang="en" sz="1400" b="1" dirty="0">
                <a:solidFill>
                  <a:srgbClr val="00AEEF"/>
                </a:solidFill>
                <a:latin typeface="Avenir Next Ultra Light" panose="020B0203020202020204" pitchFamily="34" charset="77"/>
                <a:ea typeface="Times New Roman"/>
                <a:cs typeface="Times New Roman"/>
                <a:sym typeface="Times New Roman"/>
              </a:rPr>
              <a:t> </a:t>
            </a:r>
            <a:r>
              <a:rPr lang="en" sz="1400" b="1" dirty="0">
                <a:solidFill>
                  <a:srgbClr val="000000"/>
                </a:solidFill>
                <a:latin typeface="Avenir Next Ultra Light" panose="020B0203020202020204" pitchFamily="34" charset="77"/>
                <a:ea typeface="Times New Roman"/>
                <a:cs typeface="Times New Roman"/>
                <a:sym typeface="Times New Roman"/>
              </a:rPr>
              <a:t>is a result of  “Exposure to multiple traumatic events—often of an invasive, interpersonal nature—and the wide-ranging, long-term effects of this exposure...They usually occur early in life and can disrupt many aspects of the child’s development and the formation of a sense of self.” </a:t>
            </a:r>
            <a:endParaRPr b="1" dirty="0">
              <a:latin typeface="Avenir Next Ultra Light" panose="020B0203020202020204" pitchFamily="34" charset="77"/>
              <a:ea typeface="Times New Roman"/>
              <a:cs typeface="Times New Roman"/>
              <a:sym typeface="Times New Roman"/>
            </a:endParaRPr>
          </a:p>
        </p:txBody>
      </p:sp>
      <p:sp>
        <p:nvSpPr>
          <p:cNvPr id="12" name="Google Shape;60;p14">
            <a:extLst>
              <a:ext uri="{FF2B5EF4-FFF2-40B4-BE49-F238E27FC236}">
                <a16:creationId xmlns:a16="http://schemas.microsoft.com/office/drawing/2014/main" id="{ADAF0E8B-D1B9-5743-856E-488D1D4E69C7}"/>
              </a:ext>
            </a:extLst>
          </p:cNvPr>
          <p:cNvSpPr txBox="1">
            <a:spLocks/>
          </p:cNvSpPr>
          <p:nvPr/>
        </p:nvSpPr>
        <p:spPr>
          <a:xfrm>
            <a:off x="271131" y="473734"/>
            <a:ext cx="3056860"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3 Types of Trauma</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4" name="Rectangle 3">
            <a:extLst>
              <a:ext uri="{FF2B5EF4-FFF2-40B4-BE49-F238E27FC236}">
                <a16:creationId xmlns:a16="http://schemas.microsoft.com/office/drawing/2014/main" id="{F7A73425-143E-5848-BB8C-1FACEC09519B}"/>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0" name="Google Shape;390;p69"/>
          <p:cNvSpPr txBox="1">
            <a:spLocks noGrp="1"/>
          </p:cNvSpPr>
          <p:nvPr>
            <p:ph type="body" idx="1"/>
          </p:nvPr>
        </p:nvSpPr>
        <p:spPr>
          <a:xfrm>
            <a:off x="598932" y="1126269"/>
            <a:ext cx="7946136" cy="3078177"/>
          </a:xfrm>
          <a:prstGeom prst="rect">
            <a:avLst/>
          </a:prstGeom>
        </p:spPr>
        <p:txBody>
          <a:bodyPr spcFirstLastPara="1" wrap="square" lIns="91425" tIns="91425" rIns="91425" bIns="91425" anchor="t" anchorCtr="0">
            <a:noAutofit/>
          </a:bodyPr>
          <a:lstStyle/>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Difficulty recalling events</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Failure to make or maintain eye contact</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Agitation</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Failure to respond (</a:t>
            </a:r>
            <a:r>
              <a:rPr lang="en-US" sz="1400" b="1" dirty="0" err="1">
                <a:solidFill>
                  <a:schemeClr val="dk1"/>
                </a:solidFill>
                <a:latin typeface="Avenir Next Ultra Light" panose="020B0203020202020204" pitchFamily="34" charset="77"/>
                <a:ea typeface="Times New Roman"/>
                <a:cs typeface="Times New Roman"/>
                <a:sym typeface="Times New Roman"/>
              </a:rPr>
              <a:t>Eg.</a:t>
            </a:r>
            <a:r>
              <a:rPr lang="en-US" sz="1400" b="1" dirty="0">
                <a:solidFill>
                  <a:schemeClr val="dk1"/>
                </a:solidFill>
                <a:latin typeface="Avenir Next Ultra Light" panose="020B0203020202020204" pitchFamily="34" charset="77"/>
                <a:ea typeface="Times New Roman"/>
                <a:cs typeface="Times New Roman"/>
                <a:sym typeface="Times New Roman"/>
              </a:rPr>
              <a:t> a survivor sits with arms and legs crossed and remains silent, refusing to talk - such a response may be less about their own trustworthiness and more about the ability to trust those around them)</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“Inappropriate” response to gruesome events (</a:t>
            </a:r>
            <a:r>
              <a:rPr lang="en-US" sz="1400" b="1" dirty="0" err="1">
                <a:solidFill>
                  <a:schemeClr val="dk1"/>
                </a:solidFill>
                <a:latin typeface="Avenir Next Ultra Light" panose="020B0203020202020204" pitchFamily="34" charset="77"/>
                <a:ea typeface="Times New Roman"/>
                <a:cs typeface="Times New Roman"/>
                <a:sym typeface="Times New Roman"/>
              </a:rPr>
              <a:t>Eg.</a:t>
            </a:r>
            <a:r>
              <a:rPr lang="en-US" sz="1400" b="1" dirty="0">
                <a:solidFill>
                  <a:schemeClr val="dk1"/>
                </a:solidFill>
                <a:latin typeface="Avenir Next Ultra Light" panose="020B0203020202020204" pitchFamily="34" charset="77"/>
                <a:ea typeface="Times New Roman"/>
                <a:cs typeface="Times New Roman"/>
                <a:sym typeface="Times New Roman"/>
              </a:rPr>
              <a:t> smiling while discussing tragedy)</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Survivors experiencing hypo-arousal may have a flat affect and not show emotion when speaking. </a:t>
            </a:r>
          </a:p>
          <a:p>
            <a:pPr marL="285750" lvl="0" indent="-28575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Survivors experiencing hyper-arousal may become extremely impassioned and angry. </a:t>
            </a:r>
          </a:p>
        </p:txBody>
      </p:sp>
      <p:sp>
        <p:nvSpPr>
          <p:cNvPr id="5" name="Rectangle 4">
            <a:extLst>
              <a:ext uri="{FF2B5EF4-FFF2-40B4-BE49-F238E27FC236}">
                <a16:creationId xmlns:a16="http://schemas.microsoft.com/office/drawing/2014/main" id="{ED50FFA2-DCD1-ED4A-9272-F731473F0601}"/>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24E03695-A0F2-464F-9182-4F0AA36BD0D9}"/>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26478BAE-4BB3-7A4E-88C2-689D97D7957F}"/>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D01F8128-A6BB-E74E-AE15-DC6FD5CF620F}"/>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 name="Google Shape;60;p14">
            <a:extLst>
              <a:ext uri="{FF2B5EF4-FFF2-40B4-BE49-F238E27FC236}">
                <a16:creationId xmlns:a16="http://schemas.microsoft.com/office/drawing/2014/main" id="{CEB6B2CC-9781-D442-A71F-07E920CF627E}"/>
              </a:ext>
            </a:extLst>
          </p:cNvPr>
          <p:cNvSpPr txBox="1">
            <a:spLocks/>
          </p:cNvSpPr>
          <p:nvPr/>
        </p:nvSpPr>
        <p:spPr>
          <a:xfrm>
            <a:off x="271126" y="473734"/>
            <a:ext cx="8110873"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Additional Behaviors That May Be Caused By Trauma:</a:t>
            </a:r>
          </a:p>
        </p:txBody>
      </p:sp>
    </p:spTree>
    <p:extLst>
      <p:ext uri="{BB962C8B-B14F-4D97-AF65-F5344CB8AC3E}">
        <p14:creationId xmlns:p14="http://schemas.microsoft.com/office/powerpoint/2010/main" val="23646469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4" name="Rectangle 3">
            <a:extLst>
              <a:ext uri="{FF2B5EF4-FFF2-40B4-BE49-F238E27FC236}">
                <a16:creationId xmlns:a16="http://schemas.microsoft.com/office/drawing/2014/main" id="{F7A73425-143E-5848-BB8C-1FACEC09519B}"/>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0" name="Google Shape;390;p69"/>
          <p:cNvSpPr txBox="1">
            <a:spLocks noGrp="1"/>
          </p:cNvSpPr>
          <p:nvPr>
            <p:ph type="body" idx="1"/>
          </p:nvPr>
        </p:nvSpPr>
        <p:spPr>
          <a:xfrm>
            <a:off x="598932" y="1032661"/>
            <a:ext cx="7946136" cy="3078177"/>
          </a:xfrm>
          <a:prstGeom prst="rect">
            <a:avLst/>
          </a:prstGeom>
        </p:spPr>
        <p:txBody>
          <a:bodyPr spcFirstLastPara="1" wrap="square" lIns="91425" tIns="91425" rIns="91425" bIns="91425" anchor="t" anchorCtr="0">
            <a:noAutofit/>
          </a:bodyPr>
          <a:lstStyle/>
          <a:p>
            <a:pPr marL="0" lvl="0" indent="0" algn="just">
              <a:lnSpc>
                <a:spcPct val="150000"/>
              </a:lnSpc>
              <a:buClr>
                <a:srgbClr val="00AEEF"/>
              </a:buClr>
              <a:buSzPct val="100000"/>
              <a:buNone/>
            </a:pPr>
            <a:r>
              <a:rPr lang="en-US" sz="1400" b="1" dirty="0">
                <a:solidFill>
                  <a:schemeClr val="dk1"/>
                </a:solidFill>
                <a:latin typeface="Avenir Next Ultra Light" panose="020B0203020202020204" pitchFamily="34" charset="77"/>
                <a:ea typeface="Times New Roman"/>
                <a:cs typeface="Times New Roman"/>
                <a:sym typeface="Times New Roman"/>
              </a:rPr>
              <a:t>There is no magic formula for making a credibility determination.  Good interviewing techniques take practice, and determining whether someone is lying is sometimes very difficult.  The way to give yourself the best shot at an accurate credibility determination is to: </a:t>
            </a:r>
          </a:p>
          <a:p>
            <a:pPr marL="713232" lvl="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Build rapport  - establish a connection with the witness and build trust</a:t>
            </a:r>
          </a:p>
          <a:p>
            <a:pPr marL="713232" lvl="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Be authentic - authenticity begets authenticity </a:t>
            </a:r>
          </a:p>
          <a:p>
            <a:pPr marL="713232" lvl="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Be patient and present </a:t>
            </a:r>
          </a:p>
          <a:p>
            <a:pPr marL="713232" lvl="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Ask tough questions and confront inconsistencies directly (and gently).  If something does not make sense to you, do not be afraid to ask follow up questions or the same questions more than once</a:t>
            </a:r>
          </a:p>
          <a:p>
            <a:pPr marL="713232" lvl="0" algn="just">
              <a:lnSpc>
                <a:spcPct val="150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Corroborate, corroborate, corroborate - with other witnesses and evidence</a:t>
            </a:r>
          </a:p>
        </p:txBody>
      </p:sp>
      <p:sp>
        <p:nvSpPr>
          <p:cNvPr id="5" name="Rectangle 4">
            <a:extLst>
              <a:ext uri="{FF2B5EF4-FFF2-40B4-BE49-F238E27FC236}">
                <a16:creationId xmlns:a16="http://schemas.microsoft.com/office/drawing/2014/main" id="{ED50FFA2-DCD1-ED4A-9272-F731473F0601}"/>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24E03695-A0F2-464F-9182-4F0AA36BD0D9}"/>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26478BAE-4BB3-7A4E-88C2-689D97D7957F}"/>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D01F8128-A6BB-E74E-AE15-DC6FD5CF620F}"/>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 name="Google Shape;60;p14">
            <a:extLst>
              <a:ext uri="{FF2B5EF4-FFF2-40B4-BE49-F238E27FC236}">
                <a16:creationId xmlns:a16="http://schemas.microsoft.com/office/drawing/2014/main" id="{CEB6B2CC-9781-D442-A71F-07E920CF627E}"/>
              </a:ext>
            </a:extLst>
          </p:cNvPr>
          <p:cNvSpPr txBox="1">
            <a:spLocks/>
          </p:cNvSpPr>
          <p:nvPr/>
        </p:nvSpPr>
        <p:spPr>
          <a:xfrm>
            <a:off x="271126" y="473734"/>
            <a:ext cx="8110873"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Determining Credibility </a:t>
            </a:r>
          </a:p>
        </p:txBody>
      </p:sp>
    </p:spTree>
    <p:extLst>
      <p:ext uri="{BB962C8B-B14F-4D97-AF65-F5344CB8AC3E}">
        <p14:creationId xmlns:p14="http://schemas.microsoft.com/office/powerpoint/2010/main" val="11509057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 name="Rectangle 3">
            <a:extLst>
              <a:ext uri="{FF2B5EF4-FFF2-40B4-BE49-F238E27FC236}">
                <a16:creationId xmlns:a16="http://schemas.microsoft.com/office/drawing/2014/main" id="{F7B250AE-30B9-A54B-9225-63B40BA6F3A4}"/>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4" name="Google Shape;414;p73"/>
          <p:cNvSpPr txBox="1">
            <a:spLocks noGrp="1"/>
          </p:cNvSpPr>
          <p:nvPr>
            <p:ph type="body" idx="1"/>
          </p:nvPr>
        </p:nvSpPr>
        <p:spPr>
          <a:xfrm>
            <a:off x="598932" y="987494"/>
            <a:ext cx="7946136" cy="3421568"/>
          </a:xfrm>
          <a:prstGeom prst="rect">
            <a:avLst/>
          </a:prstGeom>
        </p:spPr>
        <p:txBody>
          <a:bodyPr spcFirstLastPara="1" wrap="square" lIns="91425" tIns="91425" rIns="91425" bIns="91425" anchor="t" anchorCtr="0">
            <a:noAutofit/>
          </a:bodyPr>
          <a:lstStyle/>
          <a:p>
            <a:pPr marL="0" lvl="0" indent="0" algn="just">
              <a:lnSpc>
                <a:spcPct val="150000"/>
              </a:lnSpc>
              <a:buClr>
                <a:schemeClr val="dk1"/>
              </a:buClr>
              <a:buSzPts val="1100"/>
              <a:buNone/>
            </a:pPr>
            <a:r>
              <a:rPr lang="en-US" sz="1400" b="1" dirty="0">
                <a:solidFill>
                  <a:schemeClr val="dk1"/>
                </a:solidFill>
                <a:latin typeface="Avenir Next Ultra Light" panose="020B0203020202020204" pitchFamily="34" charset="77"/>
                <a:ea typeface="Times New Roman"/>
                <a:cs typeface="Times New Roman"/>
                <a:sym typeface="Times New Roman"/>
              </a:rPr>
              <a:t>This list is not exhaustive or exclusive</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Does it make sense</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Opportunity to see/hear what they are describing</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Testimony corroborated by other evidence or not</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Background, training, experience</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Motive to lie</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Interest in the case</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Benefit from testifying one way or another</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Criminal conduct</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Inconsistent statements</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Ability to recall events</a:t>
            </a:r>
          </a:p>
          <a:p>
            <a:pPr marL="713232" lvl="0" indent="-285750" algn="just">
              <a:lnSpc>
                <a:spcPct val="125000"/>
              </a:lnSpc>
              <a:buClr>
                <a:srgbClr val="00AEEF"/>
              </a:buClr>
              <a:buSzPct val="100000"/>
              <a:buFont typeface="Wingdings" pitchFamily="2" charset="2"/>
              <a:buChar char="v"/>
            </a:pPr>
            <a:r>
              <a:rPr lang="en-US" sz="1400" b="1" dirty="0">
                <a:solidFill>
                  <a:schemeClr val="dk1"/>
                </a:solidFill>
                <a:latin typeface="Avenir Next Ultra Light" panose="020B0203020202020204" pitchFamily="34" charset="77"/>
                <a:ea typeface="Times New Roman"/>
                <a:cs typeface="Times New Roman"/>
                <a:sym typeface="Times New Roman"/>
              </a:rPr>
              <a:t>Body language - eye contact, emotion</a:t>
            </a:r>
            <a:endParaRPr b="1" dirty="0">
              <a:latin typeface="Avenir Next Ultra Light" panose="020B0203020202020204" pitchFamily="34" charset="77"/>
            </a:endParaRPr>
          </a:p>
        </p:txBody>
      </p:sp>
      <p:sp>
        <p:nvSpPr>
          <p:cNvPr id="5" name="Rectangle 4">
            <a:extLst>
              <a:ext uri="{FF2B5EF4-FFF2-40B4-BE49-F238E27FC236}">
                <a16:creationId xmlns:a16="http://schemas.microsoft.com/office/drawing/2014/main" id="{C3397058-AE32-FC41-A527-ABE09A414B45}"/>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46803165-164A-0F41-AD66-5F864F49A005}"/>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8411EC40-EF31-3946-BFF0-5270278B396D}"/>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C1179A54-E618-3B4A-928C-3DD78D9E5063}"/>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60;p14">
            <a:extLst>
              <a:ext uri="{FF2B5EF4-FFF2-40B4-BE49-F238E27FC236}">
                <a16:creationId xmlns:a16="http://schemas.microsoft.com/office/drawing/2014/main" id="{A48F0A48-363D-C342-842D-9CD94F312998}"/>
              </a:ext>
            </a:extLst>
          </p:cNvPr>
          <p:cNvSpPr txBox="1">
            <a:spLocks/>
          </p:cNvSpPr>
          <p:nvPr/>
        </p:nvSpPr>
        <p:spPr>
          <a:xfrm>
            <a:off x="271126" y="473734"/>
            <a:ext cx="8872874"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Additional Factors to Consider When Evaluating Credibility</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6" name="Rectangle 5">
            <a:extLst>
              <a:ext uri="{FF2B5EF4-FFF2-40B4-BE49-F238E27FC236}">
                <a16:creationId xmlns:a16="http://schemas.microsoft.com/office/drawing/2014/main" id="{E4D026AF-2ECA-8A42-8B64-DBBF2797EB19}"/>
              </a:ext>
            </a:extLst>
          </p:cNvPr>
          <p:cNvSpPr/>
          <p:nvPr/>
        </p:nvSpPr>
        <p:spPr>
          <a:xfrm>
            <a:off x="0" y="33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58FF01E-2900-F64B-958A-991E8CE01627}"/>
              </a:ext>
            </a:extLst>
          </p:cNvPr>
          <p:cNvSpPr/>
          <p:nvPr/>
        </p:nvSpPr>
        <p:spPr>
          <a:xfrm>
            <a:off x="159488" y="120091"/>
            <a:ext cx="8825024" cy="4433777"/>
          </a:xfrm>
          <a:prstGeom prst="rect">
            <a:avLst/>
          </a:prstGeom>
          <a:noFill/>
          <a:ln w="53975">
            <a:solidFill>
              <a:srgbClr val="00AEEF">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8AEA9CD-B036-C44C-9024-B3161405EF78}"/>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close up of a logo&#10;&#10;Description automatically generated">
            <a:extLst>
              <a:ext uri="{FF2B5EF4-FFF2-40B4-BE49-F238E27FC236}">
                <a16:creationId xmlns:a16="http://schemas.microsoft.com/office/drawing/2014/main" id="{B8D5324B-B408-704D-8B18-36D8B1D6FE3B}"/>
              </a:ext>
            </a:extLst>
          </p:cNvPr>
          <p:cNvPicPr>
            <a:picLocks noChangeAspect="1"/>
          </p:cNvPicPr>
          <p:nvPr/>
        </p:nvPicPr>
        <p:blipFill>
          <a:blip r:embed="rId3"/>
          <a:stretch>
            <a:fillRect/>
          </a:stretch>
        </p:blipFill>
        <p:spPr>
          <a:xfrm>
            <a:off x="77021" y="4798108"/>
            <a:ext cx="241890" cy="241890"/>
          </a:xfrm>
          <a:prstGeom prst="rect">
            <a:avLst/>
          </a:prstGeom>
        </p:spPr>
      </p:pic>
      <p:sp>
        <p:nvSpPr>
          <p:cNvPr id="10" name="TextBox 9">
            <a:extLst>
              <a:ext uri="{FF2B5EF4-FFF2-40B4-BE49-F238E27FC236}">
                <a16:creationId xmlns:a16="http://schemas.microsoft.com/office/drawing/2014/main" id="{DBC132B8-6E8E-214C-A2B9-E3BA773FE333}"/>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11" name="Google Shape;72;p16">
            <a:extLst>
              <a:ext uri="{FF2B5EF4-FFF2-40B4-BE49-F238E27FC236}">
                <a16:creationId xmlns:a16="http://schemas.microsoft.com/office/drawing/2014/main" id="{115D3BAC-02BC-DC47-BD23-573C542B4D4A}"/>
              </a:ext>
            </a:extLst>
          </p:cNvPr>
          <p:cNvSpPr txBox="1">
            <a:spLocks/>
          </p:cNvSpPr>
          <p:nvPr/>
        </p:nvSpPr>
        <p:spPr>
          <a:xfrm>
            <a:off x="1350335" y="1902110"/>
            <a:ext cx="6443330" cy="86973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lnSpc>
                <a:spcPct val="100000"/>
              </a:lnSpc>
              <a:buNone/>
            </a:pPr>
            <a:r>
              <a:rPr lang="en-US" sz="4800" b="1" dirty="0">
                <a:solidFill>
                  <a:srgbClr val="22274E"/>
                </a:solidFill>
                <a:latin typeface="Baskerville Old Face" panose="02020602080505020303" pitchFamily="18" charset="77"/>
                <a:ea typeface="Times New Roman"/>
                <a:cs typeface="Times New Roman"/>
                <a:sym typeface="Times New Roman"/>
              </a:rPr>
              <a:t>Conclusion</a:t>
            </a:r>
          </a:p>
          <a:p>
            <a:pPr marL="0" indent="0" algn="ctr">
              <a:lnSpc>
                <a:spcPct val="100000"/>
              </a:lnSpc>
              <a:buNone/>
            </a:pPr>
            <a:endParaRPr lang="en-US" sz="4800" b="1" dirty="0">
              <a:solidFill>
                <a:srgbClr val="22274E"/>
              </a:solidFill>
              <a:latin typeface="Baskerville Old Face" panose="02020602080505020303" pitchFamily="18" charset="77"/>
              <a:ea typeface="Times New Roman"/>
              <a:cs typeface="Times New Roman"/>
              <a:sym typeface="Times New Roman"/>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 name="Rectangle 3">
            <a:extLst>
              <a:ext uri="{FF2B5EF4-FFF2-40B4-BE49-F238E27FC236}">
                <a16:creationId xmlns:a16="http://schemas.microsoft.com/office/drawing/2014/main" id="{0E26F0AD-9FC7-764A-9583-8FB3F65F0D86}"/>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6" name="Google Shape;426;p75"/>
          <p:cNvSpPr txBox="1">
            <a:spLocks noGrp="1"/>
          </p:cNvSpPr>
          <p:nvPr>
            <p:ph type="body" idx="1"/>
          </p:nvPr>
        </p:nvSpPr>
        <p:spPr>
          <a:xfrm>
            <a:off x="598932" y="1485150"/>
            <a:ext cx="7946136" cy="1732704"/>
          </a:xfrm>
          <a:prstGeom prst="rect">
            <a:avLst/>
          </a:prstGeom>
        </p:spPr>
        <p:txBody>
          <a:bodyPr spcFirstLastPara="1" wrap="square" lIns="91425" tIns="91425" rIns="91425" bIns="91425" anchor="t" anchorCtr="0">
            <a:noAutofit/>
          </a:bodyPr>
          <a:lstStyle/>
          <a:p>
            <a:pPr lvl="0" indent="-317500">
              <a:lnSpc>
                <a:spcPct val="150000"/>
              </a:lnSpc>
              <a:buClr>
                <a:srgbClr val="00AEEF"/>
              </a:buClr>
              <a:buSzPts val="1400"/>
              <a:buFont typeface="Wingdings" pitchFamily="2" charset="2"/>
              <a:buChar char="v"/>
            </a:pPr>
            <a:r>
              <a:rPr lang="en-US" sz="1400" b="1" dirty="0">
                <a:solidFill>
                  <a:srgbClr val="000000"/>
                </a:solidFill>
                <a:latin typeface="Avenir Next Ultra Light" panose="020B0203020202020204" pitchFamily="34" charset="77"/>
                <a:ea typeface="Times New Roman"/>
                <a:cs typeface="Times New Roman"/>
                <a:sym typeface="Times New Roman"/>
              </a:rPr>
              <a:t>Trauma-informed prosecution is a never-ending, ever evolving process. As you learn more about the community you serve, it is important to always evaluate how members interact with one another, their environments, and notice the intersections with the criminal justice system. It is important to continuously build your knowledge on the psychological/sociological impacts of trauma.</a:t>
            </a:r>
            <a:endParaRPr sz="1400" b="1" dirty="0">
              <a:solidFill>
                <a:srgbClr val="000000"/>
              </a:solidFill>
              <a:latin typeface="Avenir Next Ultra Light" panose="020B0203020202020204" pitchFamily="34" charset="77"/>
              <a:ea typeface="Times New Roman"/>
              <a:cs typeface="Times New Roman"/>
              <a:sym typeface="Times New Roman"/>
            </a:endParaRPr>
          </a:p>
        </p:txBody>
      </p:sp>
      <p:sp>
        <p:nvSpPr>
          <p:cNvPr id="5" name="Rectangle 4">
            <a:extLst>
              <a:ext uri="{FF2B5EF4-FFF2-40B4-BE49-F238E27FC236}">
                <a16:creationId xmlns:a16="http://schemas.microsoft.com/office/drawing/2014/main" id="{0640F5A1-CF35-0C42-AD66-4E83DA421AD5}"/>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8F0CE618-3AAC-2140-A381-4B54FFFBBF6F}"/>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2DC30DC7-9DAC-AB47-B9B3-49202C7AF41D}"/>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27845EDF-9AFD-A94D-92E8-4E2EB4C5EBF3}"/>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 name="Rectangle 3">
            <a:extLst>
              <a:ext uri="{FF2B5EF4-FFF2-40B4-BE49-F238E27FC236}">
                <a16:creationId xmlns:a16="http://schemas.microsoft.com/office/drawing/2014/main" id="{0E26F0AD-9FC7-764A-9583-8FB3F65F0D86}"/>
              </a:ext>
            </a:extLst>
          </p:cNvPr>
          <p:cNvSpPr/>
          <p:nvPr/>
        </p:nvSpPr>
        <p:spPr>
          <a:xfrm>
            <a:off x="0" y="10194"/>
            <a:ext cx="9144000" cy="4682616"/>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6" name="Google Shape;426;p75"/>
          <p:cNvSpPr txBox="1">
            <a:spLocks noGrp="1"/>
          </p:cNvSpPr>
          <p:nvPr>
            <p:ph type="body" idx="1"/>
          </p:nvPr>
        </p:nvSpPr>
        <p:spPr>
          <a:xfrm>
            <a:off x="598932" y="797881"/>
            <a:ext cx="7946136" cy="3549677"/>
          </a:xfrm>
          <a:prstGeom prst="rect">
            <a:avLst/>
          </a:prstGeom>
        </p:spPr>
        <p:txBody>
          <a:bodyPr spcFirstLastPara="1" wrap="square" lIns="91425" tIns="91425" rIns="91425" bIns="91425" anchor="t" anchorCtr="0">
            <a:noAutofit/>
          </a:bodyPr>
          <a:lstStyle/>
          <a:p>
            <a:pPr lvl="0" indent="-317500">
              <a:lnSpc>
                <a:spcPct val="125000"/>
              </a:lnSpc>
              <a:buClr>
                <a:srgbClr val="00AEEF"/>
              </a:buClr>
              <a:buSzPts val="1400"/>
              <a:buFont typeface="Wingdings" pitchFamily="2" charset="2"/>
              <a:buChar char="v"/>
            </a:pPr>
            <a:r>
              <a:rPr lang="en-US" sz="1400" b="1" dirty="0">
                <a:solidFill>
                  <a:srgbClr val="000000"/>
                </a:solidFill>
                <a:latin typeface="Avenir Next Ultra Light" panose="020B0203020202020204" pitchFamily="34" charset="77"/>
                <a:ea typeface="Times New Roman"/>
                <a:cs typeface="Times New Roman"/>
                <a:sym typeface="Times New Roman"/>
              </a:rPr>
              <a:t>Key things to remembers:</a:t>
            </a:r>
          </a:p>
          <a:p>
            <a:pPr marL="713232" lvl="0" indent="-317500">
              <a:lnSpc>
                <a:spcPct val="125000"/>
              </a:lnSpc>
              <a:buClr>
                <a:srgbClr val="00AEEF"/>
              </a:buClr>
              <a:buSzPts val="1400"/>
              <a:buFont typeface="Wingdings" pitchFamily="2" charset="2"/>
              <a:buChar char="v"/>
            </a:pPr>
            <a:r>
              <a:rPr lang="en-US" sz="1400" b="1" dirty="0">
                <a:solidFill>
                  <a:srgbClr val="000000"/>
                </a:solidFill>
                <a:latin typeface="Avenir Next Ultra Light" panose="020B0203020202020204" pitchFamily="34" charset="77"/>
                <a:ea typeface="Times New Roman"/>
                <a:cs typeface="Times New Roman"/>
                <a:sym typeface="Times New Roman"/>
              </a:rPr>
              <a:t>Slow down: Take time to plan out your process of looking at the case holistically. Pay attention to the responses/reactions of every individual involved.</a:t>
            </a:r>
          </a:p>
          <a:p>
            <a:pPr marL="713232" lvl="0" indent="-317500">
              <a:lnSpc>
                <a:spcPct val="125000"/>
              </a:lnSpc>
              <a:buClr>
                <a:srgbClr val="00AEEF"/>
              </a:buClr>
              <a:buSzPts val="1400"/>
              <a:buFont typeface="Wingdings" pitchFamily="2" charset="2"/>
              <a:buChar char="v"/>
            </a:pPr>
            <a:r>
              <a:rPr lang="en-US" sz="1400" b="1" dirty="0">
                <a:solidFill>
                  <a:srgbClr val="000000"/>
                </a:solidFill>
                <a:latin typeface="Avenir Next Ultra Light" panose="020B0203020202020204" pitchFamily="34" charset="77"/>
                <a:ea typeface="Times New Roman"/>
                <a:cs typeface="Times New Roman"/>
                <a:sym typeface="Times New Roman"/>
              </a:rPr>
              <a:t>Take a step back: Do not hyper focus on the incident. Broaden your understanding of the case by looking into the history of those involved.</a:t>
            </a:r>
          </a:p>
          <a:p>
            <a:pPr marL="713232" lvl="0" indent="-317500">
              <a:lnSpc>
                <a:spcPct val="125000"/>
              </a:lnSpc>
              <a:buClr>
                <a:srgbClr val="00AEEF"/>
              </a:buClr>
              <a:buSzPts val="1400"/>
              <a:buFont typeface="Wingdings" pitchFamily="2" charset="2"/>
              <a:buChar char="v"/>
            </a:pPr>
            <a:r>
              <a:rPr lang="en-US" sz="1400" b="1" dirty="0">
                <a:solidFill>
                  <a:srgbClr val="000000"/>
                </a:solidFill>
                <a:latin typeface="Avenir Next Ultra Light" panose="020B0203020202020204" pitchFamily="34" charset="77"/>
                <a:ea typeface="Times New Roman"/>
                <a:cs typeface="Times New Roman"/>
                <a:sym typeface="Times New Roman"/>
              </a:rPr>
              <a:t>Remain curious: Keep an open mind when looking at the case. Do not rely on assumptions, and be willing to ask questions.</a:t>
            </a:r>
          </a:p>
          <a:p>
            <a:pPr marL="713232" lvl="0" indent="-317500">
              <a:lnSpc>
                <a:spcPct val="125000"/>
              </a:lnSpc>
              <a:buClr>
                <a:srgbClr val="00AEEF"/>
              </a:buClr>
              <a:buSzPts val="1400"/>
              <a:buFont typeface="Wingdings" pitchFamily="2" charset="2"/>
              <a:buChar char="v"/>
            </a:pPr>
            <a:r>
              <a:rPr lang="en-US" sz="1400" b="1" dirty="0">
                <a:solidFill>
                  <a:srgbClr val="000000"/>
                </a:solidFill>
                <a:latin typeface="Avenir Next Ultra Light" panose="020B0203020202020204" pitchFamily="34" charset="77"/>
                <a:ea typeface="Times New Roman"/>
                <a:cs typeface="Times New Roman"/>
                <a:sym typeface="Times New Roman"/>
              </a:rPr>
              <a:t>Weigh out your decisions: A trauma-informed lens gives you the opportunity to use your office's resources to respond to those who are harmed, and those who cause harm in the best way.</a:t>
            </a:r>
          </a:p>
          <a:p>
            <a:pPr marL="713232" lvl="0" indent="-317500">
              <a:lnSpc>
                <a:spcPct val="125000"/>
              </a:lnSpc>
              <a:buClr>
                <a:srgbClr val="00AEEF"/>
              </a:buClr>
              <a:buSzPts val="1400"/>
              <a:buFont typeface="Wingdings" pitchFamily="2" charset="2"/>
              <a:buChar char="v"/>
            </a:pPr>
            <a:r>
              <a:rPr lang="en-US" sz="1400" b="1" dirty="0">
                <a:solidFill>
                  <a:srgbClr val="000000"/>
                </a:solidFill>
                <a:latin typeface="Avenir Next Ultra Light" panose="020B0203020202020204" pitchFamily="34" charset="77"/>
                <a:ea typeface="Times New Roman"/>
                <a:cs typeface="Times New Roman"/>
                <a:sym typeface="Times New Roman"/>
              </a:rPr>
              <a:t>Stay attuned with yourself: The work of a prosecutor is inherently stressful and traumatizing. It is important to prioritize self-care and mindfulness when dealing with cases.</a:t>
            </a:r>
            <a:endParaRPr sz="1400" b="1" dirty="0">
              <a:solidFill>
                <a:srgbClr val="000000"/>
              </a:solidFill>
              <a:latin typeface="Avenir Next Ultra Light" panose="020B0203020202020204" pitchFamily="34" charset="77"/>
              <a:ea typeface="Times New Roman"/>
              <a:cs typeface="Times New Roman"/>
              <a:sym typeface="Times New Roman"/>
            </a:endParaRPr>
          </a:p>
        </p:txBody>
      </p:sp>
      <p:sp>
        <p:nvSpPr>
          <p:cNvPr id="5" name="Rectangle 4">
            <a:extLst>
              <a:ext uri="{FF2B5EF4-FFF2-40B4-BE49-F238E27FC236}">
                <a16:creationId xmlns:a16="http://schemas.microsoft.com/office/drawing/2014/main" id="{0640F5A1-CF35-0C42-AD66-4E83DA421AD5}"/>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logo&#10;&#10;Description automatically generated">
            <a:extLst>
              <a:ext uri="{FF2B5EF4-FFF2-40B4-BE49-F238E27FC236}">
                <a16:creationId xmlns:a16="http://schemas.microsoft.com/office/drawing/2014/main" id="{8F0CE618-3AAC-2140-A381-4B54FFFBBF6F}"/>
              </a:ext>
            </a:extLst>
          </p:cNvPr>
          <p:cNvPicPr>
            <a:picLocks noChangeAspect="1"/>
          </p:cNvPicPr>
          <p:nvPr/>
        </p:nvPicPr>
        <p:blipFill>
          <a:blip r:embed="rId3"/>
          <a:stretch>
            <a:fillRect/>
          </a:stretch>
        </p:blipFill>
        <p:spPr>
          <a:xfrm>
            <a:off x="77021" y="4798108"/>
            <a:ext cx="241890" cy="241890"/>
          </a:xfrm>
          <a:prstGeom prst="rect">
            <a:avLst/>
          </a:prstGeom>
        </p:spPr>
      </p:pic>
      <p:sp>
        <p:nvSpPr>
          <p:cNvPr id="7" name="TextBox 6">
            <a:extLst>
              <a:ext uri="{FF2B5EF4-FFF2-40B4-BE49-F238E27FC236}">
                <a16:creationId xmlns:a16="http://schemas.microsoft.com/office/drawing/2014/main" id="{2DC30DC7-9DAC-AB47-B9B3-49202C7AF41D}"/>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8" name="Straight Connector 7">
            <a:extLst>
              <a:ext uri="{FF2B5EF4-FFF2-40B4-BE49-F238E27FC236}">
                <a16:creationId xmlns:a16="http://schemas.microsoft.com/office/drawing/2014/main" id="{27845EDF-9AFD-A94D-92E8-4E2EB4C5EBF3}"/>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5992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6" name="Rectangle 5">
            <a:extLst>
              <a:ext uri="{FF2B5EF4-FFF2-40B4-BE49-F238E27FC236}">
                <a16:creationId xmlns:a16="http://schemas.microsoft.com/office/drawing/2014/main" id="{A8872909-14D4-B24E-9DDC-79A8C26C34C6}"/>
              </a:ext>
            </a:extLst>
          </p:cNvPr>
          <p:cNvSpPr/>
          <p:nvPr/>
        </p:nvSpPr>
        <p:spPr>
          <a:xfrm>
            <a:off x="-1" y="334"/>
            <a:ext cx="9144000" cy="4639818"/>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Google Shape;54;p13">
            <a:extLst>
              <a:ext uri="{FF2B5EF4-FFF2-40B4-BE49-F238E27FC236}">
                <a16:creationId xmlns:a16="http://schemas.microsoft.com/office/drawing/2014/main" id="{6B38D69E-340D-9644-8F3B-4169CE7F1595}"/>
              </a:ext>
            </a:extLst>
          </p:cNvPr>
          <p:cNvSpPr txBox="1">
            <a:spLocks/>
          </p:cNvSpPr>
          <p:nvPr/>
        </p:nvSpPr>
        <p:spPr>
          <a:xfrm>
            <a:off x="1795395" y="0"/>
            <a:ext cx="5553210" cy="89809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4400" b="1" dirty="0">
                <a:solidFill>
                  <a:srgbClr val="22274E"/>
                </a:solidFill>
                <a:latin typeface="Baskerville Old Face" panose="02020602080505020303" pitchFamily="18" charset="77"/>
                <a:ea typeface="Times New Roman"/>
                <a:cs typeface="Times New Roman"/>
                <a:sym typeface="Times New Roman"/>
              </a:rPr>
              <a:t>Thank You!</a:t>
            </a:r>
            <a:endParaRPr lang="en-US" sz="4400" dirty="0">
              <a:solidFill>
                <a:srgbClr val="22274E"/>
              </a:solidFill>
              <a:latin typeface="Baskerville Old Face" panose="02020602080505020303" pitchFamily="18" charset="77"/>
              <a:ea typeface="Times New Roman"/>
              <a:cs typeface="Times New Roman"/>
              <a:sym typeface="Times New Roman"/>
            </a:endParaRPr>
          </a:p>
        </p:txBody>
      </p:sp>
      <p:sp>
        <p:nvSpPr>
          <p:cNvPr id="8" name="Rectangle 7">
            <a:extLst>
              <a:ext uri="{FF2B5EF4-FFF2-40B4-BE49-F238E27FC236}">
                <a16:creationId xmlns:a16="http://schemas.microsoft.com/office/drawing/2014/main" id="{9F2EC209-8D05-7B43-A485-5A1644B29518}"/>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drawing&#10;&#10;Description automatically generated">
            <a:extLst>
              <a:ext uri="{FF2B5EF4-FFF2-40B4-BE49-F238E27FC236}">
                <a16:creationId xmlns:a16="http://schemas.microsoft.com/office/drawing/2014/main" id="{52EDB134-5E2F-FB46-A1FF-F92B7CA2CC1B}"/>
              </a:ext>
            </a:extLst>
          </p:cNvPr>
          <p:cNvPicPr>
            <a:picLocks noChangeAspect="1"/>
          </p:cNvPicPr>
          <p:nvPr/>
        </p:nvPicPr>
        <p:blipFill>
          <a:blip r:embed="rId3"/>
          <a:stretch>
            <a:fillRect/>
          </a:stretch>
        </p:blipFill>
        <p:spPr>
          <a:xfrm>
            <a:off x="4092390" y="4640152"/>
            <a:ext cx="959220" cy="357382"/>
          </a:xfrm>
          <a:prstGeom prst="rect">
            <a:avLst/>
          </a:prstGeom>
        </p:spPr>
      </p:pic>
      <p:cxnSp>
        <p:nvCxnSpPr>
          <p:cNvPr id="10" name="Straight Connector 9">
            <a:extLst>
              <a:ext uri="{FF2B5EF4-FFF2-40B4-BE49-F238E27FC236}">
                <a16:creationId xmlns:a16="http://schemas.microsoft.com/office/drawing/2014/main" id="{5BB8696B-6D49-DE4B-B257-8AF055DC9D9A}"/>
              </a:ext>
            </a:extLst>
          </p:cNvPr>
          <p:cNvCxnSpPr>
            <a:cxnSpLocks/>
          </p:cNvCxnSpPr>
          <p:nvPr/>
        </p:nvCxnSpPr>
        <p:spPr>
          <a:xfrm>
            <a:off x="3302579" y="3725099"/>
            <a:ext cx="2762958" cy="0"/>
          </a:xfrm>
          <a:prstGeom prst="line">
            <a:avLst/>
          </a:prstGeom>
          <a:ln w="95250">
            <a:solidFill>
              <a:srgbClr val="00AEEF"/>
            </a:solidFill>
          </a:ln>
        </p:spPr>
        <p:style>
          <a:lnRef idx="1">
            <a:schemeClr val="accent1"/>
          </a:lnRef>
          <a:fillRef idx="0">
            <a:schemeClr val="accent1"/>
          </a:fillRef>
          <a:effectRef idx="0">
            <a:schemeClr val="accent1"/>
          </a:effectRef>
          <a:fontRef idx="minor">
            <a:schemeClr val="tx1"/>
          </a:fontRef>
        </p:style>
      </p:cxnSp>
      <p:sp>
        <p:nvSpPr>
          <p:cNvPr id="11" name="Google Shape;426;p75">
            <a:extLst>
              <a:ext uri="{FF2B5EF4-FFF2-40B4-BE49-F238E27FC236}">
                <a16:creationId xmlns:a16="http://schemas.microsoft.com/office/drawing/2014/main" id="{6EBFA5DA-7701-0D40-B9CC-C400A4964EBB}"/>
              </a:ext>
            </a:extLst>
          </p:cNvPr>
          <p:cNvSpPr txBox="1">
            <a:spLocks noGrp="1"/>
          </p:cNvSpPr>
          <p:nvPr>
            <p:ph type="body" idx="1"/>
          </p:nvPr>
        </p:nvSpPr>
        <p:spPr>
          <a:xfrm>
            <a:off x="598931" y="3725099"/>
            <a:ext cx="7946136" cy="897544"/>
          </a:xfrm>
          <a:prstGeom prst="rect">
            <a:avLst/>
          </a:prstGeom>
        </p:spPr>
        <p:txBody>
          <a:bodyPr spcFirstLastPara="1" wrap="square" lIns="91425" tIns="91425" rIns="91425" bIns="91425" anchor="t" anchorCtr="0">
            <a:noAutofit/>
          </a:bodyPr>
          <a:lstStyle/>
          <a:p>
            <a:pPr marL="139700" lvl="0" indent="0" algn="ctr" rtl="0">
              <a:lnSpc>
                <a:spcPct val="150000"/>
              </a:lnSpc>
              <a:spcBef>
                <a:spcPts val="0"/>
              </a:spcBef>
              <a:spcAft>
                <a:spcPts val="0"/>
              </a:spcAft>
              <a:buClr>
                <a:srgbClr val="00AEEF"/>
              </a:buClr>
              <a:buSzPts val="1400"/>
              <a:buNone/>
            </a:pPr>
            <a:r>
              <a:rPr lang="en-US" sz="1400" b="1" dirty="0">
                <a:solidFill>
                  <a:srgbClr val="000000"/>
                </a:solidFill>
                <a:latin typeface="Avenir Next Demi Bold" panose="020B0503020202020204" pitchFamily="34" charset="0"/>
                <a:ea typeface="Times New Roman"/>
                <a:cs typeface="Times New Roman"/>
                <a:sym typeface="Times New Roman"/>
              </a:rPr>
              <a:t>Please follow us on Instagram and Twitter @</a:t>
            </a:r>
            <a:r>
              <a:rPr lang="en-US" sz="1400" b="1" dirty="0" err="1">
                <a:solidFill>
                  <a:srgbClr val="000000"/>
                </a:solidFill>
                <a:latin typeface="Avenir Next Demi Bold" panose="020B0503020202020204" pitchFamily="34" charset="0"/>
                <a:ea typeface="Times New Roman"/>
                <a:cs typeface="Times New Roman"/>
                <a:sym typeface="Times New Roman"/>
              </a:rPr>
              <a:t>IIP_JohnJay</a:t>
            </a:r>
            <a:endParaRPr lang="en-US" sz="1400" b="1" dirty="0">
              <a:solidFill>
                <a:srgbClr val="000000"/>
              </a:solidFill>
              <a:latin typeface="Avenir Next Demi Bold" panose="020B0503020202020204" pitchFamily="34" charset="0"/>
              <a:ea typeface="Times New Roman"/>
              <a:cs typeface="Times New Roman"/>
              <a:sym typeface="Times New Roman"/>
            </a:endParaRPr>
          </a:p>
          <a:p>
            <a:pPr marL="139700" lvl="0" indent="0" algn="ctr" rtl="0">
              <a:lnSpc>
                <a:spcPct val="150000"/>
              </a:lnSpc>
              <a:spcBef>
                <a:spcPts val="0"/>
              </a:spcBef>
              <a:spcAft>
                <a:spcPts val="0"/>
              </a:spcAft>
              <a:buClr>
                <a:srgbClr val="00AEEF"/>
              </a:buClr>
              <a:buSzPts val="1400"/>
              <a:buNone/>
            </a:pPr>
            <a:r>
              <a:rPr lang="en-US" sz="1400" b="1" dirty="0">
                <a:solidFill>
                  <a:srgbClr val="000000"/>
                </a:solidFill>
                <a:latin typeface="Avenir Next Demi Bold" panose="020B0503020202020204" pitchFamily="34" charset="0"/>
                <a:ea typeface="Times New Roman"/>
                <a:cs typeface="Times New Roman"/>
                <a:sym typeface="Times New Roman"/>
              </a:rPr>
              <a:t>For our other initiatives, visit </a:t>
            </a:r>
            <a:r>
              <a:rPr lang="en-US" sz="1400" b="1" dirty="0" err="1">
                <a:solidFill>
                  <a:srgbClr val="000000"/>
                </a:solidFill>
                <a:latin typeface="Avenir Next Demi Bold" panose="020B0503020202020204" pitchFamily="34" charset="0"/>
                <a:ea typeface="Times New Roman"/>
                <a:cs typeface="Times New Roman"/>
                <a:sym typeface="Times New Roman"/>
              </a:rPr>
              <a:t>prosecution.org</a:t>
            </a:r>
            <a:endParaRPr sz="1400" b="1" dirty="0">
              <a:solidFill>
                <a:srgbClr val="000000"/>
              </a:solidFill>
              <a:latin typeface="Avenir Next Demi Bold" panose="020B0503020202020204" pitchFamily="34" charset="0"/>
              <a:ea typeface="Times New Roman"/>
              <a:cs typeface="Times New Roman"/>
              <a:sym typeface="Times New Roman"/>
            </a:endParaRPr>
          </a:p>
        </p:txBody>
      </p:sp>
      <p:sp>
        <p:nvSpPr>
          <p:cNvPr id="12" name="Google Shape;426;p75">
            <a:extLst>
              <a:ext uri="{FF2B5EF4-FFF2-40B4-BE49-F238E27FC236}">
                <a16:creationId xmlns:a16="http://schemas.microsoft.com/office/drawing/2014/main" id="{AE436E2E-1711-9C4C-9548-62F49395AEFC}"/>
              </a:ext>
            </a:extLst>
          </p:cNvPr>
          <p:cNvSpPr txBox="1">
            <a:spLocks/>
          </p:cNvSpPr>
          <p:nvPr/>
        </p:nvSpPr>
        <p:spPr>
          <a:xfrm>
            <a:off x="112059" y="898092"/>
            <a:ext cx="8919881" cy="132428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139700" indent="0" algn="ctr">
              <a:lnSpc>
                <a:spcPct val="150000"/>
              </a:lnSpc>
              <a:buClr>
                <a:srgbClr val="00AEEF"/>
              </a:buClr>
              <a:buSzPts val="1400"/>
              <a:buNone/>
            </a:pPr>
            <a:r>
              <a:rPr lang="en-US" sz="1400" b="1" dirty="0">
                <a:solidFill>
                  <a:srgbClr val="000000"/>
                </a:solidFill>
                <a:latin typeface="Avenir Next Ultra Light" panose="020B0203020202020204" pitchFamily="34" charset="77"/>
                <a:ea typeface="Times New Roman"/>
                <a:cs typeface="Times New Roman"/>
                <a:sym typeface="Times New Roman"/>
              </a:rPr>
              <a:t>Special thanks to Rena Paul, Esq. and Alison </a:t>
            </a:r>
            <a:r>
              <a:rPr lang="en-US" sz="1400" b="1" dirty="0" err="1">
                <a:solidFill>
                  <a:srgbClr val="000000"/>
                </a:solidFill>
                <a:latin typeface="Avenir Next Ultra Light" panose="020B0203020202020204" pitchFamily="34" charset="77"/>
                <a:ea typeface="Times New Roman"/>
                <a:cs typeface="Times New Roman"/>
                <a:sym typeface="Times New Roman"/>
              </a:rPr>
              <a:t>Trenk</a:t>
            </a:r>
            <a:r>
              <a:rPr lang="en-US" sz="1400" b="1" dirty="0">
                <a:solidFill>
                  <a:srgbClr val="000000"/>
                </a:solidFill>
                <a:latin typeface="Avenir Next Ultra Light" panose="020B0203020202020204" pitchFamily="34" charset="77"/>
                <a:ea typeface="Times New Roman"/>
                <a:cs typeface="Times New Roman"/>
                <a:sym typeface="Times New Roman"/>
              </a:rPr>
              <a:t>, MA/LCSW for assisting in the development of this training. Thank you to Jeffrey Levinson, Director of Legal Training at the New York County District Attorney’s Office.</a:t>
            </a:r>
          </a:p>
          <a:p>
            <a:pPr marL="139700" indent="0" algn="ctr">
              <a:lnSpc>
                <a:spcPct val="150000"/>
              </a:lnSpc>
              <a:buClr>
                <a:srgbClr val="00AEEF"/>
              </a:buClr>
              <a:buSzPts val="1400"/>
              <a:buNone/>
            </a:pPr>
            <a:r>
              <a:rPr lang="en-US" sz="1400" b="1" dirty="0">
                <a:solidFill>
                  <a:srgbClr val="000000"/>
                </a:solidFill>
                <a:latin typeface="Avenir Next Ultra Light" panose="020B0203020202020204" pitchFamily="34" charset="77"/>
                <a:ea typeface="Times New Roman"/>
                <a:cs typeface="Times New Roman"/>
                <a:sym typeface="Times New Roman"/>
              </a:rPr>
              <a:t>Thank you to the Bronx District Attorney’s office and the San Francisco District attorney’s Office for consulting on this presentation.</a:t>
            </a:r>
          </a:p>
        </p:txBody>
      </p:sp>
      <p:pic>
        <p:nvPicPr>
          <p:cNvPr id="16" name="Picture 15" descr="A close up of a sign&#10;&#10;Description automatically generated">
            <a:extLst>
              <a:ext uri="{FF2B5EF4-FFF2-40B4-BE49-F238E27FC236}">
                <a16:creationId xmlns:a16="http://schemas.microsoft.com/office/drawing/2014/main" id="{2701D3F7-71B3-C847-A576-192036A0597C}"/>
              </a:ext>
            </a:extLst>
          </p:cNvPr>
          <p:cNvPicPr>
            <a:picLocks noChangeAspect="1"/>
          </p:cNvPicPr>
          <p:nvPr/>
        </p:nvPicPr>
        <p:blipFill>
          <a:blip r:embed="rId4"/>
          <a:stretch>
            <a:fillRect/>
          </a:stretch>
        </p:blipFill>
        <p:spPr>
          <a:xfrm>
            <a:off x="3392426" y="2421853"/>
            <a:ext cx="1179573" cy="1179573"/>
          </a:xfrm>
          <a:prstGeom prst="rect">
            <a:avLst/>
          </a:prstGeom>
        </p:spPr>
      </p:pic>
      <p:pic>
        <p:nvPicPr>
          <p:cNvPr id="18" name="Picture 17" descr="A close up of a sign&#10;&#10;Description automatically generated">
            <a:extLst>
              <a:ext uri="{FF2B5EF4-FFF2-40B4-BE49-F238E27FC236}">
                <a16:creationId xmlns:a16="http://schemas.microsoft.com/office/drawing/2014/main" id="{6F065E91-B20B-4F47-804A-75FE133E92FA}"/>
              </a:ext>
            </a:extLst>
          </p:cNvPr>
          <p:cNvPicPr>
            <a:picLocks noChangeAspect="1"/>
          </p:cNvPicPr>
          <p:nvPr/>
        </p:nvPicPr>
        <p:blipFill>
          <a:blip r:embed="rId5"/>
          <a:stretch>
            <a:fillRect/>
          </a:stretch>
        </p:blipFill>
        <p:spPr>
          <a:xfrm>
            <a:off x="4684058" y="2397764"/>
            <a:ext cx="1206140" cy="117957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7" name="Rectangle 6">
            <a:extLst>
              <a:ext uri="{FF2B5EF4-FFF2-40B4-BE49-F238E27FC236}">
                <a16:creationId xmlns:a16="http://schemas.microsoft.com/office/drawing/2014/main" id="{0C2DE8DC-384F-D849-B8B7-F23AA6D6F3A4}"/>
              </a:ext>
            </a:extLst>
          </p:cNvPr>
          <p:cNvSpPr/>
          <p:nvPr/>
        </p:nvSpPr>
        <p:spPr>
          <a:xfrm>
            <a:off x="0" y="-2909"/>
            <a:ext cx="9144000" cy="4672675"/>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A close up of a logo&#10;&#10;Description automatically generated">
            <a:extLst>
              <a:ext uri="{FF2B5EF4-FFF2-40B4-BE49-F238E27FC236}">
                <a16:creationId xmlns:a16="http://schemas.microsoft.com/office/drawing/2014/main" id="{327471B1-4EE1-C442-B688-96EA87CF51BF}"/>
              </a:ext>
            </a:extLst>
          </p:cNvPr>
          <p:cNvPicPr>
            <a:picLocks noChangeAspect="1"/>
          </p:cNvPicPr>
          <p:nvPr/>
        </p:nvPicPr>
        <p:blipFill>
          <a:blip r:embed="rId3"/>
          <a:stretch>
            <a:fillRect/>
          </a:stretch>
        </p:blipFill>
        <p:spPr>
          <a:xfrm>
            <a:off x="77021" y="4798108"/>
            <a:ext cx="241890" cy="241890"/>
          </a:xfrm>
          <a:prstGeom prst="rect">
            <a:avLst/>
          </a:prstGeom>
        </p:spPr>
      </p:pic>
      <p:sp>
        <p:nvSpPr>
          <p:cNvPr id="10" name="TextBox 9">
            <a:extLst>
              <a:ext uri="{FF2B5EF4-FFF2-40B4-BE49-F238E27FC236}">
                <a16:creationId xmlns:a16="http://schemas.microsoft.com/office/drawing/2014/main" id="{42F962EC-1ED6-F74B-BD1D-FBEC5972613E}"/>
              </a:ext>
            </a:extLst>
          </p:cNvPr>
          <p:cNvSpPr txBox="1"/>
          <p:nvPr/>
        </p:nvSpPr>
        <p:spPr>
          <a:xfrm>
            <a:off x="318911" y="4788248"/>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cxnSp>
        <p:nvCxnSpPr>
          <p:cNvPr id="11" name="Straight Connector 10">
            <a:extLst>
              <a:ext uri="{FF2B5EF4-FFF2-40B4-BE49-F238E27FC236}">
                <a16:creationId xmlns:a16="http://schemas.microsoft.com/office/drawing/2014/main" id="{36EB1F89-EBB6-3E47-A94F-90BB97F4483A}"/>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90" name="Google Shape;90;p19"/>
          <p:cNvSpPr txBox="1">
            <a:spLocks noGrp="1"/>
          </p:cNvSpPr>
          <p:nvPr>
            <p:ph type="body" idx="1"/>
          </p:nvPr>
        </p:nvSpPr>
        <p:spPr>
          <a:xfrm>
            <a:off x="598932" y="1022223"/>
            <a:ext cx="7946136" cy="3099054"/>
          </a:xfrm>
          <a:prstGeom prst="rect">
            <a:avLst/>
          </a:prstGeom>
        </p:spPr>
        <p:txBody>
          <a:bodyPr spcFirstLastPara="1" wrap="square" lIns="91425" tIns="91425" rIns="91425" bIns="91425" anchor="t" anchorCtr="0">
            <a:noAutofit/>
          </a:bodyPr>
          <a:lstStyle/>
          <a:p>
            <a:pPr marL="0" lvl="0" indent="0" algn="just">
              <a:lnSpc>
                <a:spcPct val="150000"/>
              </a:lnSpc>
              <a:buClr>
                <a:schemeClr val="dk1"/>
              </a:buClr>
              <a:buSzPts val="1100"/>
              <a:buNone/>
            </a:pPr>
            <a:r>
              <a:rPr lang="en" sz="1350" b="1" dirty="0">
                <a:solidFill>
                  <a:srgbClr val="000000"/>
                </a:solidFill>
                <a:latin typeface="Avenir Next Ultra Light" panose="020B0203020202020204" pitchFamily="34" charset="77"/>
                <a:ea typeface="Times New Roman"/>
                <a:cs typeface="Times New Roman"/>
                <a:sym typeface="Times New Roman"/>
              </a:rPr>
              <a:t>According to </a:t>
            </a:r>
            <a:r>
              <a:rPr lang="en" sz="1350" b="1" u="sng" dirty="0">
                <a:solidFill>
                  <a:srgbClr val="00AEEF"/>
                </a:solidFill>
                <a:latin typeface="Avenir Next Ultra Light" panose="020B0203020202020204" pitchFamily="34" charset="77"/>
                <a:ea typeface="Times New Roman"/>
                <a:cs typeface="Times New Roman"/>
                <a:sym typeface="Times New Roman"/>
                <a:hlinkClick r:id="rId4">
                  <a:extLst>
                    <a:ext uri="{A12FA001-AC4F-418D-AE19-62706E023703}">
                      <ahyp:hlinkClr xmlns:ahyp="http://schemas.microsoft.com/office/drawing/2018/hyperlinkcolor" val="tx"/>
                    </a:ext>
                  </a:extLst>
                </a:hlinkClick>
              </a:rPr>
              <a:t>SAMHSA</a:t>
            </a:r>
            <a:r>
              <a:rPr lang="en" sz="1350" b="1" dirty="0">
                <a:solidFill>
                  <a:srgbClr val="00AEEF"/>
                </a:solidFill>
                <a:latin typeface="Avenir Next Ultra Light" panose="020B0203020202020204" pitchFamily="34" charset="77"/>
                <a:ea typeface="Times New Roman"/>
                <a:cs typeface="Times New Roman"/>
                <a:sym typeface="Times New Roman"/>
              </a:rPr>
              <a:t> (</a:t>
            </a:r>
            <a:r>
              <a:rPr lang="en-US" sz="1350" b="1" dirty="0">
                <a:solidFill>
                  <a:srgbClr val="00AEEF"/>
                </a:solidFill>
                <a:latin typeface="Avenir Next Ultra Light" panose="020B0203020202020204" pitchFamily="34" charset="77"/>
                <a:ea typeface="Times New Roman"/>
                <a:cs typeface="Times New Roman"/>
                <a:sym typeface="Times New Roman"/>
              </a:rPr>
              <a:t>Substance Abuse and Mental Health Services Administration) </a:t>
            </a:r>
            <a:r>
              <a:rPr lang="en" sz="1350" b="1" dirty="0">
                <a:solidFill>
                  <a:srgbClr val="000000"/>
                </a:solidFill>
                <a:latin typeface="Avenir Next Ultra Light" panose="020B0203020202020204" pitchFamily="34" charset="77"/>
                <a:ea typeface="Times New Roman"/>
                <a:cs typeface="Times New Roman"/>
                <a:sym typeface="Times New Roman"/>
              </a:rPr>
              <a:t>: </a:t>
            </a:r>
            <a:r>
              <a:rPr lang="en" sz="1350" b="1" dirty="0">
                <a:solidFill>
                  <a:srgbClr val="000000"/>
                </a:solidFill>
                <a:latin typeface="Avenir Next Demi Bold" panose="020B0503020202020204" pitchFamily="34" charset="0"/>
                <a:ea typeface="Times New Roman"/>
                <a:cs typeface="Times New Roman"/>
                <a:sym typeface="Times New Roman"/>
              </a:rPr>
              <a:t>“A trauma-informed approach to the delivery of services includes an understanding of trauma and an awareness of the impact it can have across settings, services, and populations. It involves viewing trauma through an ecological and cultural lens and recognizing that context plays a significant role in how individuals perceive and process traumatic events, whether acute or chronic.”</a:t>
            </a:r>
            <a:endParaRPr sz="1350" b="1" dirty="0">
              <a:solidFill>
                <a:srgbClr val="000000"/>
              </a:solidFill>
              <a:latin typeface="Avenir Next Demi Bold" panose="020B0503020202020204" pitchFamily="34" charset="0"/>
              <a:ea typeface="Times New Roman"/>
              <a:cs typeface="Times New Roman"/>
              <a:sym typeface="Times New Roman"/>
            </a:endParaRPr>
          </a:p>
          <a:p>
            <a:pPr marL="0" lvl="0" indent="0" algn="just" rtl="0">
              <a:lnSpc>
                <a:spcPct val="150000"/>
              </a:lnSpc>
              <a:spcBef>
                <a:spcPts val="0"/>
              </a:spcBef>
              <a:spcAft>
                <a:spcPts val="0"/>
              </a:spcAft>
              <a:buClr>
                <a:schemeClr val="dk1"/>
              </a:buClr>
              <a:buSzPts val="1100"/>
              <a:buFont typeface="Arial"/>
              <a:buNone/>
            </a:pPr>
            <a:r>
              <a:rPr lang="en" sz="1350" b="1" i="1" dirty="0">
                <a:solidFill>
                  <a:srgbClr val="00AEEF"/>
                </a:solidFill>
                <a:latin typeface="Avenir Next Demi Bold" panose="020B0503020202020204" pitchFamily="34" charset="0"/>
                <a:ea typeface="Times New Roman"/>
                <a:cs typeface="Times New Roman"/>
                <a:sym typeface="Times New Roman"/>
              </a:rPr>
              <a:t>Three key elements of a trauma-informed approach</a:t>
            </a:r>
            <a:r>
              <a:rPr lang="en" sz="1350" b="1" dirty="0">
                <a:solidFill>
                  <a:srgbClr val="000000"/>
                </a:solidFill>
                <a:latin typeface="Avenir Next Ultra Light" panose="020B0203020202020204" pitchFamily="34" charset="77"/>
                <a:ea typeface="Times New Roman"/>
                <a:cs typeface="Times New Roman"/>
                <a:sym typeface="Times New Roman"/>
              </a:rPr>
              <a:t>: </a:t>
            </a:r>
            <a:endParaRPr sz="1350" b="1" dirty="0">
              <a:solidFill>
                <a:srgbClr val="000000"/>
              </a:solidFill>
              <a:latin typeface="Avenir Next Ultra Light" panose="020B0203020202020204" pitchFamily="34" charset="77"/>
              <a:ea typeface="Times New Roman"/>
              <a:cs typeface="Times New Roman"/>
              <a:sym typeface="Times New Roman"/>
            </a:endParaRPr>
          </a:p>
          <a:p>
            <a:pPr marL="708660" lvl="0" algn="just" rtl="0">
              <a:lnSpc>
                <a:spcPct val="150000"/>
              </a:lnSpc>
              <a:spcBef>
                <a:spcPts val="0"/>
              </a:spcBef>
              <a:spcAft>
                <a:spcPts val="0"/>
              </a:spcAft>
              <a:buClr>
                <a:srgbClr val="00AEEF"/>
              </a:buClr>
              <a:buSzPts val="1100"/>
              <a:buFont typeface="+mj-lt"/>
              <a:buAutoNum type="arabicPeriod"/>
            </a:pPr>
            <a:r>
              <a:rPr lang="en" sz="1350" b="1" dirty="0">
                <a:solidFill>
                  <a:srgbClr val="000000"/>
                </a:solidFill>
                <a:latin typeface="Avenir Next Ultra Light" panose="020B0203020202020204" pitchFamily="34" charset="77"/>
                <a:ea typeface="Times New Roman"/>
                <a:cs typeface="Times New Roman"/>
                <a:sym typeface="Times New Roman"/>
              </a:rPr>
              <a:t>Realizing the prevalence of trauma.</a:t>
            </a:r>
            <a:endParaRPr sz="1350" b="1" dirty="0">
              <a:solidFill>
                <a:srgbClr val="000000"/>
              </a:solidFill>
              <a:latin typeface="Avenir Next Ultra Light" panose="020B0203020202020204" pitchFamily="34" charset="77"/>
              <a:ea typeface="Times New Roman"/>
              <a:cs typeface="Times New Roman"/>
              <a:sym typeface="Times New Roman"/>
            </a:endParaRPr>
          </a:p>
          <a:p>
            <a:pPr marL="708660" lvl="0" algn="just" rtl="0">
              <a:lnSpc>
                <a:spcPct val="150000"/>
              </a:lnSpc>
              <a:spcBef>
                <a:spcPts val="0"/>
              </a:spcBef>
              <a:spcAft>
                <a:spcPts val="0"/>
              </a:spcAft>
              <a:buClr>
                <a:srgbClr val="00AEEF"/>
              </a:buClr>
              <a:buSzPts val="1100"/>
              <a:buFont typeface="+mj-lt"/>
              <a:buAutoNum type="arabicPeriod"/>
            </a:pPr>
            <a:r>
              <a:rPr lang="en" sz="1350" b="1" dirty="0">
                <a:solidFill>
                  <a:srgbClr val="000000"/>
                </a:solidFill>
                <a:latin typeface="Avenir Next Ultra Light" panose="020B0203020202020204" pitchFamily="34" charset="77"/>
                <a:ea typeface="Times New Roman"/>
                <a:cs typeface="Times New Roman"/>
                <a:sym typeface="Times New Roman"/>
              </a:rPr>
              <a:t>Recognizing how trauma affects all individuals involved with the program, organization, or system, including its own workforce.</a:t>
            </a:r>
            <a:endParaRPr sz="1350" b="1" dirty="0">
              <a:solidFill>
                <a:srgbClr val="000000"/>
              </a:solidFill>
              <a:latin typeface="Avenir Next Ultra Light" panose="020B0203020202020204" pitchFamily="34" charset="77"/>
              <a:ea typeface="Times New Roman"/>
              <a:cs typeface="Times New Roman"/>
              <a:sym typeface="Times New Roman"/>
            </a:endParaRPr>
          </a:p>
          <a:p>
            <a:pPr marL="708660" lvl="0" algn="just" rtl="0">
              <a:lnSpc>
                <a:spcPct val="150000"/>
              </a:lnSpc>
              <a:spcBef>
                <a:spcPts val="0"/>
              </a:spcBef>
              <a:spcAft>
                <a:spcPts val="0"/>
              </a:spcAft>
              <a:buClr>
                <a:srgbClr val="00AEEF"/>
              </a:buClr>
              <a:buSzPts val="1100"/>
              <a:buFont typeface="+mj-lt"/>
              <a:buAutoNum type="arabicPeriod"/>
            </a:pPr>
            <a:r>
              <a:rPr lang="en" sz="1350" b="1" dirty="0">
                <a:solidFill>
                  <a:srgbClr val="000000"/>
                </a:solidFill>
                <a:latin typeface="Avenir Next Ultra Light" panose="020B0203020202020204" pitchFamily="34" charset="77"/>
                <a:ea typeface="Times New Roman"/>
                <a:cs typeface="Times New Roman"/>
                <a:sym typeface="Times New Roman"/>
              </a:rPr>
              <a:t>Responding by putting this knowledge into practice. </a:t>
            </a:r>
            <a:endParaRPr sz="1350" b="1" dirty="0">
              <a:solidFill>
                <a:srgbClr val="000000"/>
              </a:solidFill>
              <a:latin typeface="Avenir Next Ultra Light" panose="020B0203020202020204" pitchFamily="34" charset="77"/>
              <a:ea typeface="Times New Roman"/>
              <a:cs typeface="Times New Roman"/>
              <a:sym typeface="Times New Roman"/>
            </a:endParaRPr>
          </a:p>
          <a:p>
            <a:pPr marL="0" lvl="0" indent="0" algn="just" rtl="0">
              <a:spcBef>
                <a:spcPts val="0"/>
              </a:spcBef>
              <a:spcAft>
                <a:spcPts val="1600"/>
              </a:spcAft>
              <a:buNone/>
            </a:pPr>
            <a:endParaRPr sz="1350" b="1" dirty="0">
              <a:latin typeface="Avenir Next Ultra Light" panose="020B0203020202020204" pitchFamily="34" charset="77"/>
            </a:endParaRPr>
          </a:p>
        </p:txBody>
      </p:sp>
      <p:sp>
        <p:nvSpPr>
          <p:cNvPr id="15" name="Rectangle 14">
            <a:extLst>
              <a:ext uri="{FF2B5EF4-FFF2-40B4-BE49-F238E27FC236}">
                <a16:creationId xmlns:a16="http://schemas.microsoft.com/office/drawing/2014/main" id="{ECE266A7-8E5E-9148-957D-8BBC3162D1FC}"/>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logo&#10;&#10;Description automatically generated">
            <a:extLst>
              <a:ext uri="{FF2B5EF4-FFF2-40B4-BE49-F238E27FC236}">
                <a16:creationId xmlns:a16="http://schemas.microsoft.com/office/drawing/2014/main" id="{4D2ED90A-819E-6A4E-8DAF-35F357315E33}"/>
              </a:ext>
            </a:extLst>
          </p:cNvPr>
          <p:cNvPicPr>
            <a:picLocks noChangeAspect="1"/>
          </p:cNvPicPr>
          <p:nvPr/>
        </p:nvPicPr>
        <p:blipFill>
          <a:blip r:embed="rId3"/>
          <a:stretch>
            <a:fillRect/>
          </a:stretch>
        </p:blipFill>
        <p:spPr>
          <a:xfrm>
            <a:off x="112971" y="4837814"/>
            <a:ext cx="241890" cy="241890"/>
          </a:xfrm>
          <a:prstGeom prst="rect">
            <a:avLst/>
          </a:prstGeom>
        </p:spPr>
      </p:pic>
      <p:sp>
        <p:nvSpPr>
          <p:cNvPr id="6" name="TextBox 5">
            <a:extLst>
              <a:ext uri="{FF2B5EF4-FFF2-40B4-BE49-F238E27FC236}">
                <a16:creationId xmlns:a16="http://schemas.microsoft.com/office/drawing/2014/main" id="{8C20A3A1-0006-B742-8404-B1085D190541}"/>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12" name="Google Shape;60;p14">
            <a:extLst>
              <a:ext uri="{FF2B5EF4-FFF2-40B4-BE49-F238E27FC236}">
                <a16:creationId xmlns:a16="http://schemas.microsoft.com/office/drawing/2014/main" id="{049AA79F-169D-814A-B7D4-141E68B7D1C7}"/>
              </a:ext>
            </a:extLst>
          </p:cNvPr>
          <p:cNvSpPr txBox="1">
            <a:spLocks/>
          </p:cNvSpPr>
          <p:nvPr/>
        </p:nvSpPr>
        <p:spPr>
          <a:xfrm>
            <a:off x="271131" y="473734"/>
            <a:ext cx="6533706"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What does it mean to be Trauma-Informed?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4" name="Rectangle 3">
            <a:extLst>
              <a:ext uri="{FF2B5EF4-FFF2-40B4-BE49-F238E27FC236}">
                <a16:creationId xmlns:a16="http://schemas.microsoft.com/office/drawing/2014/main" id="{321079EC-6432-4E4D-BDB4-8EFC33E91036}"/>
              </a:ext>
            </a:extLst>
          </p:cNvPr>
          <p:cNvSpPr/>
          <p:nvPr/>
        </p:nvSpPr>
        <p:spPr>
          <a:xfrm>
            <a:off x="0" y="-2909"/>
            <a:ext cx="9144000" cy="4775131"/>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48B05605-3F83-9946-9582-CC05FD23D33C}"/>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86A44CBC-8FE9-9444-8364-073288BBE840}"/>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EA748A34-5FE5-CB40-A1E5-9E0CB4D37D02}"/>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7E097F33-341A-0643-AA74-52C636FCD730}"/>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6" name="Google Shape;96;p20"/>
          <p:cNvSpPr txBox="1">
            <a:spLocks noGrp="1"/>
          </p:cNvSpPr>
          <p:nvPr>
            <p:ph type="body" idx="1"/>
          </p:nvPr>
        </p:nvSpPr>
        <p:spPr>
          <a:xfrm>
            <a:off x="598932" y="608522"/>
            <a:ext cx="7946136" cy="3840246"/>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Clr>
                <a:srgbClr val="00AEEF"/>
              </a:buClr>
              <a:buNone/>
            </a:pPr>
            <a:endParaRPr sz="1250" b="1" dirty="0">
              <a:solidFill>
                <a:schemeClr val="dk1"/>
              </a:solidFill>
              <a:latin typeface="Avenir Next Ultra Light" panose="020B0203020202020204" pitchFamily="34" charset="77"/>
              <a:ea typeface="Times New Roman"/>
              <a:cs typeface="Times New Roman"/>
              <a:sym typeface="Times New Roman"/>
            </a:endParaRPr>
          </a:p>
          <a:p>
            <a:pPr marL="228600" lvl="0" indent="-228600" algn="just" rtl="0">
              <a:lnSpc>
                <a:spcPct val="100000"/>
              </a:lnSpc>
              <a:spcBef>
                <a:spcPts val="0"/>
              </a:spcBef>
              <a:spcAft>
                <a:spcPts val="0"/>
              </a:spcAft>
              <a:buClr>
                <a:srgbClr val="00AEEF"/>
              </a:buClr>
              <a:buSzPts val="1100"/>
              <a:buFont typeface="+mj-lt"/>
              <a:buAutoNum type="alphaLcParenR"/>
            </a:pPr>
            <a:r>
              <a:rPr lang="en" sz="1250" b="1" dirty="0">
                <a:solidFill>
                  <a:schemeClr val="dk1"/>
                </a:solidFill>
                <a:latin typeface="Avenir Next Ultra Light" panose="020B0203020202020204" pitchFamily="34" charset="77"/>
                <a:ea typeface="Times New Roman"/>
                <a:cs typeface="Times New Roman"/>
                <a:sym typeface="Times New Roman"/>
              </a:rPr>
              <a:t>"The prosecutor is an administrator of justice, a zealous advocate, and an officer of the court. The prosecutor’s office should </a:t>
            </a:r>
            <a:r>
              <a:rPr lang="en" sz="1250" b="1" dirty="0">
                <a:solidFill>
                  <a:srgbClr val="00AEEF"/>
                </a:solidFill>
                <a:latin typeface="Avenir Next Demi Bold" panose="020B0503020202020204" pitchFamily="34" charset="0"/>
                <a:ea typeface="Times New Roman"/>
                <a:cs typeface="Times New Roman"/>
                <a:sym typeface="Times New Roman"/>
              </a:rPr>
              <a:t>exercise sound discretion and independent judgment</a:t>
            </a:r>
            <a:r>
              <a:rPr lang="en" sz="1250" b="1" dirty="0">
                <a:solidFill>
                  <a:schemeClr val="dk1"/>
                </a:solidFill>
                <a:latin typeface="Avenir Next Demi Bold" panose="020B0503020202020204" pitchFamily="34" charset="0"/>
                <a:ea typeface="Times New Roman"/>
                <a:cs typeface="Times New Roman"/>
                <a:sym typeface="Times New Roman"/>
              </a:rPr>
              <a:t> </a:t>
            </a:r>
            <a:r>
              <a:rPr lang="en" sz="1250" b="1" dirty="0">
                <a:solidFill>
                  <a:schemeClr val="dk1"/>
                </a:solidFill>
                <a:latin typeface="Avenir Next Ultra Light" panose="020B0203020202020204" pitchFamily="34" charset="77"/>
                <a:ea typeface="Times New Roman"/>
                <a:cs typeface="Times New Roman"/>
                <a:sym typeface="Times New Roman"/>
              </a:rPr>
              <a:t>in the performance of the prosecution function.”</a:t>
            </a:r>
          </a:p>
          <a:p>
            <a:pPr marL="228600" lvl="0" indent="-228600" algn="just" rtl="0">
              <a:lnSpc>
                <a:spcPct val="100000"/>
              </a:lnSpc>
              <a:spcBef>
                <a:spcPts val="0"/>
              </a:spcBef>
              <a:spcAft>
                <a:spcPts val="0"/>
              </a:spcAft>
              <a:buClr>
                <a:srgbClr val="00AEEF"/>
              </a:buClr>
              <a:buSzPts val="1100"/>
              <a:buFont typeface="+mj-lt"/>
              <a:buAutoNum type="alphaLcParenR"/>
            </a:pPr>
            <a:endParaRPr lang="en" sz="1250" b="1" dirty="0">
              <a:solidFill>
                <a:schemeClr val="dk1"/>
              </a:solidFill>
              <a:latin typeface="Avenir Next Ultra Light" panose="020B0203020202020204" pitchFamily="34" charset="77"/>
              <a:ea typeface="Times New Roman"/>
              <a:cs typeface="Times New Roman"/>
              <a:sym typeface="Times New Roman"/>
            </a:endParaRPr>
          </a:p>
          <a:p>
            <a:pPr marL="228600" lvl="0" indent="-228600" algn="just" rtl="0">
              <a:lnSpc>
                <a:spcPct val="100000"/>
              </a:lnSpc>
              <a:spcBef>
                <a:spcPts val="0"/>
              </a:spcBef>
              <a:spcAft>
                <a:spcPts val="0"/>
              </a:spcAft>
              <a:buClr>
                <a:srgbClr val="00AEEF"/>
              </a:buClr>
              <a:buSzPts val="1100"/>
              <a:buFont typeface="+mj-lt"/>
              <a:buAutoNum type="alphaLcParenR"/>
            </a:pPr>
            <a:r>
              <a:rPr lang="en" sz="1250" b="1" dirty="0">
                <a:solidFill>
                  <a:schemeClr val="tx1"/>
                </a:solidFill>
                <a:latin typeface="Avenir Next Demi Bold" panose="020B0503020202020204" pitchFamily="34" charset="0"/>
                <a:ea typeface="Times New Roman"/>
                <a:cs typeface="Times New Roman"/>
                <a:sym typeface="Times New Roman"/>
              </a:rPr>
              <a:t>”</a:t>
            </a:r>
            <a:r>
              <a:rPr lang="en" sz="1250" b="1" dirty="0">
                <a:solidFill>
                  <a:srgbClr val="00AEEF"/>
                </a:solidFill>
                <a:latin typeface="Avenir Next Demi Bold" panose="020B0503020202020204" pitchFamily="34" charset="0"/>
                <a:ea typeface="Times New Roman"/>
                <a:cs typeface="Times New Roman"/>
                <a:sym typeface="Times New Roman"/>
              </a:rPr>
              <a:t>The primary duty of the prosecutor is to seek justice within the bounds of the law, not merely to convict</a:t>
            </a:r>
            <a:r>
              <a:rPr lang="en" sz="1250" b="1" dirty="0">
                <a:solidFill>
                  <a:schemeClr val="dk1"/>
                </a:solidFill>
                <a:latin typeface="Avenir Next Ultra Light" panose="020B0203020202020204" pitchFamily="34" charset="77"/>
                <a:ea typeface="Times New Roman"/>
                <a:cs typeface="Times New Roman"/>
                <a:sym typeface="Times New Roman"/>
              </a:rPr>
              <a:t>. The prosecutor serves the public interest and should act with </a:t>
            </a:r>
            <a:r>
              <a:rPr lang="en" sz="1250" b="1" dirty="0">
                <a:solidFill>
                  <a:srgbClr val="00AEEF"/>
                </a:solidFill>
                <a:latin typeface="Avenir Next Demi Bold" panose="020B0503020202020204" pitchFamily="34" charset="0"/>
                <a:ea typeface="Times New Roman"/>
                <a:cs typeface="Times New Roman"/>
                <a:sym typeface="Times New Roman"/>
              </a:rPr>
              <a:t>integrity and balanced judgment to increase public safety both by pursuing appropriate criminal charges of appropriate severity</a:t>
            </a:r>
            <a:r>
              <a:rPr lang="en" sz="1250" b="1" dirty="0">
                <a:solidFill>
                  <a:schemeClr val="dk1"/>
                </a:solidFill>
                <a:latin typeface="Avenir Next Ultra Light" panose="020B0203020202020204" pitchFamily="34" charset="77"/>
                <a:ea typeface="Times New Roman"/>
                <a:cs typeface="Times New Roman"/>
                <a:sym typeface="Times New Roman"/>
              </a:rPr>
              <a:t>, and by exercising discretion to not pursue criminal charges in appropriate circumstances.”</a:t>
            </a:r>
          </a:p>
          <a:p>
            <a:pPr marL="228600" lvl="0" indent="-228600" algn="just" rtl="0">
              <a:lnSpc>
                <a:spcPct val="100000"/>
              </a:lnSpc>
              <a:spcBef>
                <a:spcPts val="0"/>
              </a:spcBef>
              <a:spcAft>
                <a:spcPts val="0"/>
              </a:spcAft>
              <a:buClr>
                <a:srgbClr val="00AEEF"/>
              </a:buClr>
              <a:buSzPts val="1100"/>
              <a:buFont typeface="+mj-lt"/>
              <a:buAutoNum type="alphaLcParenR"/>
            </a:pPr>
            <a:endParaRPr lang="en" sz="1250" b="1" dirty="0">
              <a:solidFill>
                <a:schemeClr val="dk1"/>
              </a:solidFill>
              <a:latin typeface="Avenir Next Ultra Light" panose="020B0203020202020204" pitchFamily="34" charset="77"/>
              <a:ea typeface="Times New Roman"/>
              <a:cs typeface="Times New Roman"/>
              <a:sym typeface="Times New Roman"/>
            </a:endParaRPr>
          </a:p>
          <a:p>
            <a:pPr marL="228600" lvl="0" indent="-228600" algn="just" rtl="0">
              <a:lnSpc>
                <a:spcPct val="100000"/>
              </a:lnSpc>
              <a:spcBef>
                <a:spcPts val="0"/>
              </a:spcBef>
              <a:spcAft>
                <a:spcPts val="0"/>
              </a:spcAft>
              <a:buClr>
                <a:srgbClr val="00AEEF"/>
              </a:buClr>
              <a:buSzPts val="1100"/>
              <a:buFont typeface="+mj-lt"/>
              <a:buAutoNum type="alphaLcParenR"/>
            </a:pPr>
            <a:r>
              <a:rPr lang="en" sz="1250" b="1" dirty="0">
                <a:solidFill>
                  <a:schemeClr val="dk1"/>
                </a:solidFill>
                <a:latin typeface="Avenir Next Ultra Light" panose="020B0203020202020204" pitchFamily="34" charset="77"/>
                <a:ea typeface="Times New Roman"/>
                <a:cs typeface="Times New Roman"/>
                <a:sym typeface="Times New Roman"/>
              </a:rPr>
              <a:t>“The prosecutor should be </a:t>
            </a:r>
            <a:r>
              <a:rPr lang="en" sz="1250" b="1" dirty="0">
                <a:solidFill>
                  <a:srgbClr val="00AEEF"/>
                </a:solidFill>
                <a:latin typeface="Avenir Next Demi Bold" panose="020B0503020202020204" pitchFamily="34" charset="0"/>
                <a:ea typeface="Times New Roman"/>
                <a:cs typeface="Times New Roman"/>
                <a:sym typeface="Times New Roman"/>
              </a:rPr>
              <a:t>knowledgeable about, consider, and where appropriate develop or assist in developing alternatives to prosecution or conviction</a:t>
            </a:r>
            <a:r>
              <a:rPr lang="en" sz="1250" b="1" dirty="0">
                <a:solidFill>
                  <a:schemeClr val="dk1"/>
                </a:solidFill>
                <a:latin typeface="Avenir Next Ultra Light" panose="020B0203020202020204" pitchFamily="34" charset="77"/>
                <a:ea typeface="Times New Roman"/>
                <a:cs typeface="Times New Roman"/>
                <a:sym typeface="Times New Roman"/>
              </a:rPr>
              <a:t> that may be applicable in individual cases or classes of cases. The prosecutor’s office should be available to assist community efforts </a:t>
            </a:r>
            <a:r>
              <a:rPr lang="en" sz="1250" b="1" dirty="0">
                <a:solidFill>
                  <a:srgbClr val="00AEEF"/>
                </a:solidFill>
                <a:latin typeface="Avenir Next Demi Bold" panose="020B0503020202020204" pitchFamily="34" charset="0"/>
                <a:ea typeface="Times New Roman"/>
                <a:cs typeface="Times New Roman"/>
                <a:sym typeface="Times New Roman"/>
              </a:rPr>
              <a:t>addressing problems that lead to, or result from, criminal activity or perceived flaws in the criminal justice system.</a:t>
            </a:r>
            <a:r>
              <a:rPr lang="en" sz="1250" b="1" dirty="0">
                <a:solidFill>
                  <a:schemeClr val="tx1"/>
                </a:solidFill>
                <a:latin typeface="Avenir Next Demi Bold" panose="020B0503020202020204" pitchFamily="34" charset="0"/>
                <a:ea typeface="Times New Roman"/>
                <a:cs typeface="Times New Roman"/>
                <a:sym typeface="Times New Roman"/>
              </a:rPr>
              <a:t>”</a:t>
            </a:r>
            <a:endParaRPr lang="en" sz="1250" b="1" dirty="0">
              <a:solidFill>
                <a:srgbClr val="00AEEF"/>
              </a:solidFill>
              <a:latin typeface="Avenir Next Demi Bold" panose="020B0503020202020204" pitchFamily="34" charset="0"/>
              <a:ea typeface="Times New Roman"/>
              <a:cs typeface="Times New Roman"/>
              <a:sym typeface="Times New Roman"/>
            </a:endParaRPr>
          </a:p>
          <a:p>
            <a:pPr marL="228600" lvl="0" indent="-228600" algn="just" rtl="0">
              <a:lnSpc>
                <a:spcPct val="100000"/>
              </a:lnSpc>
              <a:spcBef>
                <a:spcPts val="0"/>
              </a:spcBef>
              <a:spcAft>
                <a:spcPts val="0"/>
              </a:spcAft>
              <a:buClr>
                <a:srgbClr val="00AEEF"/>
              </a:buClr>
              <a:buSzPts val="1100"/>
              <a:buFont typeface="+mj-lt"/>
              <a:buAutoNum type="alphaLcParenR"/>
            </a:pPr>
            <a:endParaRPr sz="1250" b="1" dirty="0">
              <a:solidFill>
                <a:schemeClr val="dk1"/>
              </a:solidFill>
              <a:latin typeface="Avenir Next Ultra Light" panose="020B0203020202020204" pitchFamily="34" charset="77"/>
              <a:ea typeface="Times New Roman"/>
              <a:cs typeface="Times New Roman"/>
              <a:sym typeface="Times New Roman"/>
            </a:endParaRPr>
          </a:p>
          <a:p>
            <a:pPr marL="228600" lvl="0" indent="-228600" algn="just" rtl="0">
              <a:lnSpc>
                <a:spcPct val="100000"/>
              </a:lnSpc>
              <a:spcBef>
                <a:spcPts val="0"/>
              </a:spcBef>
              <a:spcAft>
                <a:spcPts val="0"/>
              </a:spcAft>
              <a:buClr>
                <a:srgbClr val="00AEEF"/>
              </a:buClr>
              <a:buSzPts val="1100"/>
              <a:buFont typeface="+mj-lt"/>
              <a:buAutoNum type="alphaLcParenR"/>
            </a:pPr>
            <a:r>
              <a:rPr lang="en" sz="1250" b="1" dirty="0">
                <a:solidFill>
                  <a:schemeClr val="dk1"/>
                </a:solidFill>
                <a:latin typeface="Avenir Next Ultra Light" panose="020B0203020202020204" pitchFamily="34" charset="77"/>
                <a:ea typeface="Times New Roman"/>
                <a:cs typeface="Times New Roman"/>
                <a:sym typeface="Times New Roman"/>
              </a:rPr>
              <a:t>“The prosecutor is not merely a case-processor but also a </a:t>
            </a:r>
            <a:r>
              <a:rPr lang="en" sz="1250" b="1" dirty="0">
                <a:solidFill>
                  <a:srgbClr val="00AEEF"/>
                </a:solidFill>
                <a:latin typeface="Avenir Next Demi Bold" panose="020B0503020202020204" pitchFamily="34" charset="0"/>
                <a:ea typeface="Times New Roman"/>
                <a:cs typeface="Times New Roman"/>
                <a:sym typeface="Times New Roman"/>
              </a:rPr>
              <a:t>problem-solver responsible for considering broad goals of the criminal justice system</a:t>
            </a:r>
            <a:r>
              <a:rPr lang="en" sz="1250" b="1" dirty="0">
                <a:solidFill>
                  <a:schemeClr val="dk1"/>
                </a:solidFill>
                <a:latin typeface="Avenir Next Ultra Light" panose="020B0203020202020204" pitchFamily="34" charset="77"/>
                <a:ea typeface="Times New Roman"/>
                <a:cs typeface="Times New Roman"/>
                <a:sym typeface="Times New Roman"/>
              </a:rPr>
              <a:t>. The prosecutor should seek to reform and improve the administration of criminal justice, and when inadequacies or injustices in the substantive or procedural law come to the prosecutor's attention, the prosecutor should stimulate and support efforts for remedial action.”</a:t>
            </a:r>
            <a:endParaRPr sz="1250" b="1" dirty="0">
              <a:solidFill>
                <a:schemeClr val="dk1"/>
              </a:solidFill>
              <a:latin typeface="Avenir Next Ultra Light" panose="020B0203020202020204" pitchFamily="34" charset="77"/>
              <a:ea typeface="Times New Roman"/>
              <a:cs typeface="Times New Roman"/>
              <a:sym typeface="Times New Roman"/>
            </a:endParaRPr>
          </a:p>
          <a:p>
            <a:pPr marL="0" lvl="0" indent="0" algn="l" rtl="0">
              <a:spcBef>
                <a:spcPts val="3400"/>
              </a:spcBef>
              <a:spcAft>
                <a:spcPts val="1600"/>
              </a:spcAft>
              <a:buClr>
                <a:srgbClr val="00AEEF"/>
              </a:buClr>
              <a:buNone/>
            </a:pPr>
            <a:endParaRPr b="1" dirty="0">
              <a:latin typeface="Avenir Next Ultra Light" panose="020B0203020202020204" pitchFamily="34" charset="77"/>
            </a:endParaRPr>
          </a:p>
        </p:txBody>
      </p:sp>
      <p:sp>
        <p:nvSpPr>
          <p:cNvPr id="9" name="Google Shape;60;p14">
            <a:extLst>
              <a:ext uri="{FF2B5EF4-FFF2-40B4-BE49-F238E27FC236}">
                <a16:creationId xmlns:a16="http://schemas.microsoft.com/office/drawing/2014/main" id="{8ECD5E22-2D76-7840-B6F0-CF87888A23D5}"/>
              </a:ext>
            </a:extLst>
          </p:cNvPr>
          <p:cNvSpPr txBox="1">
            <a:spLocks/>
          </p:cNvSpPr>
          <p:nvPr/>
        </p:nvSpPr>
        <p:spPr>
          <a:xfrm>
            <a:off x="271131" y="391225"/>
            <a:ext cx="8716752"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ABA Standard 3-1.2 Functions and Duties of the Prosecutor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4" name="Rectangle 3">
            <a:extLst>
              <a:ext uri="{FF2B5EF4-FFF2-40B4-BE49-F238E27FC236}">
                <a16:creationId xmlns:a16="http://schemas.microsoft.com/office/drawing/2014/main" id="{F3F72733-F357-9844-88D8-73D3D9C89722}"/>
              </a:ext>
            </a:extLst>
          </p:cNvPr>
          <p:cNvSpPr/>
          <p:nvPr/>
        </p:nvSpPr>
        <p:spPr>
          <a:xfrm>
            <a:off x="0" y="-2909"/>
            <a:ext cx="9144000" cy="4775131"/>
          </a:xfrm>
          <a:prstGeom prst="rect">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Google Shape;102;p21"/>
          <p:cNvSpPr txBox="1">
            <a:spLocks noGrp="1"/>
          </p:cNvSpPr>
          <p:nvPr>
            <p:ph type="body" idx="1"/>
          </p:nvPr>
        </p:nvSpPr>
        <p:spPr>
          <a:xfrm>
            <a:off x="558363" y="1000670"/>
            <a:ext cx="7946136" cy="3416400"/>
          </a:xfrm>
          <a:prstGeom prst="rect">
            <a:avLst/>
          </a:prstGeom>
        </p:spPr>
        <p:txBody>
          <a:bodyPr spcFirstLastPara="1" wrap="square" lIns="91425" tIns="91425" rIns="91425" bIns="91425" anchor="t" anchorCtr="0">
            <a:noAutofit/>
          </a:bodyPr>
          <a:lstStyle/>
          <a:p>
            <a:pPr marL="457200" lvl="0" indent="0" algn="l" rtl="0">
              <a:spcBef>
                <a:spcPts val="1000"/>
              </a:spcBef>
              <a:spcAft>
                <a:spcPts val="0"/>
              </a:spcAft>
              <a:buNone/>
            </a:pPr>
            <a:endParaRPr sz="1400" dirty="0">
              <a:solidFill>
                <a:schemeClr val="dk1"/>
              </a:solidFill>
              <a:latin typeface="Times New Roman"/>
              <a:ea typeface="Times New Roman"/>
              <a:cs typeface="Times New Roman"/>
              <a:sym typeface="Times New Roman"/>
            </a:endParaRPr>
          </a:p>
          <a:p>
            <a:pPr marL="457200" lvl="0" indent="-317500" algn="just" rtl="0">
              <a:spcBef>
                <a:spcPts val="100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 trauma-informed approach ensures that prosecutors </a:t>
            </a:r>
            <a:r>
              <a:rPr lang="en" sz="1400" b="1" dirty="0">
                <a:solidFill>
                  <a:srgbClr val="00AEEF"/>
                </a:solidFill>
                <a:latin typeface="Avenir Next Demi Bold" panose="020B0503020202020204" pitchFamily="34" charset="0"/>
                <a:ea typeface="Times New Roman"/>
                <a:cs typeface="Times New Roman"/>
                <a:sym typeface="Times New Roman"/>
              </a:rPr>
              <a:t>uphold the ethics and standards</a:t>
            </a:r>
            <a:r>
              <a:rPr lang="en" sz="1400" b="1" dirty="0">
                <a:solidFill>
                  <a:schemeClr val="dk1"/>
                </a:solidFill>
                <a:latin typeface="Avenir Next Ultra Light" panose="020B0203020202020204" pitchFamily="34" charset="77"/>
                <a:ea typeface="Times New Roman"/>
                <a:cs typeface="Times New Roman"/>
                <a:sym typeface="Times New Roman"/>
              </a:rPr>
              <a:t> of their prosecutorial powers and functions. A trauma-informed approach helps prosecutors make informed credibility determinations, appropriate discretionary decisions, and thorough investigations. </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spcBef>
                <a:spcPts val="100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 trauma-informed approach to cases enables prosecutors to </a:t>
            </a:r>
            <a:r>
              <a:rPr lang="en" sz="1400" b="1" dirty="0">
                <a:solidFill>
                  <a:srgbClr val="00AEEF"/>
                </a:solidFill>
                <a:latin typeface="Avenir Next Demi Bold" panose="020B0503020202020204" pitchFamily="34" charset="0"/>
                <a:ea typeface="Times New Roman"/>
                <a:cs typeface="Times New Roman"/>
                <a:sym typeface="Times New Roman"/>
              </a:rPr>
              <a:t>promote public safety</a:t>
            </a:r>
            <a:r>
              <a:rPr lang="en" sz="1400" b="1" dirty="0">
                <a:solidFill>
                  <a:schemeClr val="dk1"/>
                </a:solidFill>
                <a:latin typeface="Avenir Next Ultra Light" panose="020B0203020202020204" pitchFamily="34" charset="77"/>
                <a:ea typeface="Times New Roman"/>
                <a:cs typeface="Times New Roman"/>
                <a:sym typeface="Times New Roman"/>
              </a:rPr>
              <a:t> by mitigating the risk of re-traumatization for citizens and empowering crime survivors/witnesses to report crimes.</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317500" algn="just" rtl="0">
              <a:spcBef>
                <a:spcPts val="1000"/>
              </a:spcBef>
              <a:spcAft>
                <a:spcPts val="0"/>
              </a:spcAft>
              <a:buClr>
                <a:srgbClr val="00AEEF"/>
              </a:buClr>
              <a:buSzPts val="1400"/>
              <a:buFont typeface="Wingdings" pitchFamily="2" charset="2"/>
              <a:buChar char="v"/>
            </a:pPr>
            <a:r>
              <a:rPr lang="en" sz="1400" b="1" dirty="0">
                <a:solidFill>
                  <a:schemeClr val="dk1"/>
                </a:solidFill>
                <a:latin typeface="Avenir Next Ultra Light" panose="020B0203020202020204" pitchFamily="34" charset="77"/>
                <a:ea typeface="Times New Roman"/>
                <a:cs typeface="Times New Roman"/>
                <a:sym typeface="Times New Roman"/>
              </a:rPr>
              <a:t>A trauma-informed approach ensures prosecutors are </a:t>
            </a:r>
            <a:r>
              <a:rPr lang="en" sz="1400" b="1" dirty="0">
                <a:solidFill>
                  <a:srgbClr val="00AEEF"/>
                </a:solidFill>
                <a:latin typeface="Avenir Next Demi Bold" panose="020B0503020202020204" pitchFamily="34" charset="0"/>
                <a:ea typeface="Times New Roman"/>
                <a:cs typeface="Times New Roman"/>
                <a:sym typeface="Times New Roman"/>
              </a:rPr>
              <a:t>delivering justice</a:t>
            </a:r>
            <a:r>
              <a:rPr lang="en" sz="1400" b="1" dirty="0">
                <a:solidFill>
                  <a:schemeClr val="dk1"/>
                </a:solidFill>
                <a:latin typeface="Avenir Next Ultra Light" panose="020B0203020202020204" pitchFamily="34" charset="77"/>
                <a:ea typeface="Times New Roman"/>
                <a:cs typeface="Times New Roman"/>
                <a:sym typeface="Times New Roman"/>
              </a:rPr>
              <a:t> by upholding procedural justice standards and making informed decisions throughout their case. </a:t>
            </a:r>
            <a:endParaRPr sz="1400" b="1" dirty="0">
              <a:solidFill>
                <a:schemeClr val="dk1"/>
              </a:solidFill>
              <a:latin typeface="Avenir Next Ultra Light" panose="020B0203020202020204" pitchFamily="34" charset="77"/>
              <a:ea typeface="Times New Roman"/>
              <a:cs typeface="Times New Roman"/>
              <a:sym typeface="Times New Roman"/>
            </a:endParaRPr>
          </a:p>
          <a:p>
            <a:pPr marL="457200" lvl="0" indent="0" algn="l" rtl="0">
              <a:spcBef>
                <a:spcPts val="1200"/>
              </a:spcBef>
              <a:spcAft>
                <a:spcPts val="0"/>
              </a:spcAft>
              <a:buNone/>
            </a:pPr>
            <a:endParaRPr sz="1400" dirty="0">
              <a:latin typeface="Times New Roman"/>
              <a:ea typeface="Times New Roman"/>
              <a:cs typeface="Times New Roman"/>
              <a:sym typeface="Times New Roman"/>
            </a:endParaRPr>
          </a:p>
        </p:txBody>
      </p:sp>
      <p:cxnSp>
        <p:nvCxnSpPr>
          <p:cNvPr id="5" name="Straight Connector 4">
            <a:extLst>
              <a:ext uri="{FF2B5EF4-FFF2-40B4-BE49-F238E27FC236}">
                <a16:creationId xmlns:a16="http://schemas.microsoft.com/office/drawing/2014/main" id="{9E1EE3D5-1109-B840-B534-E36046337549}"/>
              </a:ext>
            </a:extLst>
          </p:cNvPr>
          <p:cNvCxnSpPr>
            <a:cxnSpLocks/>
          </p:cNvCxnSpPr>
          <p:nvPr/>
        </p:nvCxnSpPr>
        <p:spPr>
          <a:xfrm>
            <a:off x="271131" y="404037"/>
            <a:ext cx="8601739" cy="0"/>
          </a:xfrm>
          <a:prstGeom prst="line">
            <a:avLst/>
          </a:prstGeom>
          <a:ln w="19050">
            <a:solidFill>
              <a:srgbClr val="00AEEF"/>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68356095-EA1F-F54B-8314-5B23EED1405E}"/>
              </a:ext>
            </a:extLst>
          </p:cNvPr>
          <p:cNvSpPr/>
          <p:nvPr/>
        </p:nvSpPr>
        <p:spPr>
          <a:xfrm>
            <a:off x="0" y="4514360"/>
            <a:ext cx="9144000" cy="630936"/>
          </a:xfrm>
          <a:prstGeom prst="rect">
            <a:avLst/>
          </a:prstGeom>
          <a:solidFill>
            <a:srgbClr val="2227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logo&#10;&#10;Description automatically generated">
            <a:extLst>
              <a:ext uri="{FF2B5EF4-FFF2-40B4-BE49-F238E27FC236}">
                <a16:creationId xmlns:a16="http://schemas.microsoft.com/office/drawing/2014/main" id="{C2AC5398-0118-ED45-BED6-3C979D049460}"/>
              </a:ext>
            </a:extLst>
          </p:cNvPr>
          <p:cNvPicPr>
            <a:picLocks noChangeAspect="1"/>
          </p:cNvPicPr>
          <p:nvPr/>
        </p:nvPicPr>
        <p:blipFill>
          <a:blip r:embed="rId3"/>
          <a:stretch>
            <a:fillRect/>
          </a:stretch>
        </p:blipFill>
        <p:spPr>
          <a:xfrm>
            <a:off x="112971" y="4837814"/>
            <a:ext cx="241890" cy="241890"/>
          </a:xfrm>
          <a:prstGeom prst="rect">
            <a:avLst/>
          </a:prstGeom>
        </p:spPr>
      </p:pic>
      <p:sp>
        <p:nvSpPr>
          <p:cNvPr id="8" name="TextBox 7">
            <a:extLst>
              <a:ext uri="{FF2B5EF4-FFF2-40B4-BE49-F238E27FC236}">
                <a16:creationId xmlns:a16="http://schemas.microsoft.com/office/drawing/2014/main" id="{623E6E62-E06F-4041-8B0C-4FF484534CBC}"/>
              </a:ext>
            </a:extLst>
          </p:cNvPr>
          <p:cNvSpPr txBox="1"/>
          <p:nvPr/>
        </p:nvSpPr>
        <p:spPr>
          <a:xfrm>
            <a:off x="368087" y="4827954"/>
            <a:ext cx="1917913" cy="261610"/>
          </a:xfrm>
          <a:prstGeom prst="rect">
            <a:avLst/>
          </a:prstGeom>
          <a:noFill/>
        </p:spPr>
        <p:txBody>
          <a:bodyPr wrap="square" rtlCol="0">
            <a:spAutoFit/>
          </a:bodyPr>
          <a:lstStyle/>
          <a:p>
            <a:r>
              <a:rPr lang="en-US" sz="1100" dirty="0">
                <a:solidFill>
                  <a:schemeClr val="bg1"/>
                </a:solidFill>
                <a:latin typeface="Baskerville Old Face" panose="02020602080505020303" pitchFamily="18" charset="77"/>
              </a:rPr>
              <a:t>Trauma Informed Prosecution</a:t>
            </a:r>
          </a:p>
        </p:txBody>
      </p:sp>
      <p:sp>
        <p:nvSpPr>
          <p:cNvPr id="9" name="Google Shape;60;p14">
            <a:extLst>
              <a:ext uri="{FF2B5EF4-FFF2-40B4-BE49-F238E27FC236}">
                <a16:creationId xmlns:a16="http://schemas.microsoft.com/office/drawing/2014/main" id="{60CFC324-DCD5-1A4D-B9AE-45B304F65DD0}"/>
              </a:ext>
            </a:extLst>
          </p:cNvPr>
          <p:cNvSpPr txBox="1">
            <a:spLocks/>
          </p:cNvSpPr>
          <p:nvPr/>
        </p:nvSpPr>
        <p:spPr>
          <a:xfrm>
            <a:off x="271131" y="506659"/>
            <a:ext cx="8520600" cy="608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b="1" dirty="0">
                <a:solidFill>
                  <a:srgbClr val="22274E"/>
                </a:solidFill>
                <a:latin typeface="Baskerville Old Face" panose="02020602080505020303" pitchFamily="18" charset="77"/>
                <a:ea typeface="Times New Roman"/>
                <a:cs typeface="Times New Roman"/>
                <a:sym typeface="Times New Roman"/>
              </a:rPr>
              <a:t>Understanding trauma is essential for prosecutors to abide by ethical standards</a:t>
            </a:r>
          </a:p>
          <a:p>
            <a:endParaRPr lang="en-US" b="1" dirty="0">
              <a:solidFill>
                <a:srgbClr val="22274E"/>
              </a:solidFill>
              <a:latin typeface="Baskerville Old Face" panose="02020602080505020303" pitchFamily="18" charset="77"/>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3884</TotalTime>
  <Words>6705</Words>
  <Application>Microsoft Macintosh PowerPoint</Application>
  <PresentationFormat>On-screen Show (16:9)</PresentationFormat>
  <Paragraphs>466</Paragraphs>
  <Slides>66</Slides>
  <Notes>65</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66</vt:i4>
      </vt:variant>
    </vt:vector>
  </HeadingPairs>
  <TitlesOfParts>
    <vt:vector size="74" baseType="lpstr">
      <vt:lpstr>Arial</vt:lpstr>
      <vt:lpstr>Avenir Next Demi Bold</vt:lpstr>
      <vt:lpstr>Avenir Next Medium</vt:lpstr>
      <vt:lpstr>Avenir Next Ultra Light</vt:lpstr>
      <vt:lpstr>Baskerville Old Face</vt:lpstr>
      <vt:lpstr>Times New Roman</vt:lpstr>
      <vt:lpstr>Wingdings</vt:lpstr>
      <vt:lpstr>Simple Light</vt:lpstr>
      <vt:lpstr>Trauma-Informed Prosecution </vt:lpstr>
      <vt:lpstr>Objective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Trauma-Informed Prosecution </dc:title>
  <cp:lastModifiedBy>Shanakay Salmon</cp:lastModifiedBy>
  <cp:revision>61</cp:revision>
  <dcterms:modified xsi:type="dcterms:W3CDTF">2020-07-22T18:03:00Z</dcterms:modified>
</cp:coreProperties>
</file>