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PEIpEAPDEgsK66+NSZbtU01CW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varScale="1">
        <p:scale>
          <a:sx n="139" d="100"/>
          <a:sy n="139" d="100"/>
        </p:scale>
        <p:origin x="8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4" name="Google Shape;62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5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https://www.youtube.com/embed/0gb7KYLtVLY?feature=oembed" TargetMode="Externa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hyperlink" Target="https://www.youtube.com/watch?v=0gb7KYLtVLY&amp;feature=youtu.b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americanbar.org/groups/lawyer_assistance/resources/lap_programs_by_sta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 name="Google Shape;55;p1"/>
          <p:cNvSpPr txBox="1">
            <a:spLocks noGrp="1"/>
          </p:cNvSpPr>
          <p:nvPr>
            <p:ph type="ctrTitle"/>
          </p:nvPr>
        </p:nvSpPr>
        <p:spPr>
          <a:xfrm>
            <a:off x="2464044" y="1864206"/>
            <a:ext cx="6237837" cy="949016"/>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b="1" dirty="0">
                <a:solidFill>
                  <a:srgbClr val="FBFBFB"/>
                </a:solidFill>
                <a:latin typeface="Baskerville Old Face" panose="02020602080505020303" pitchFamily="18" charset="77"/>
                <a:ea typeface="Baskerville" panose="02020502070401020303" pitchFamily="18" charset="0"/>
                <a:cs typeface="Libre Baskerville"/>
                <a:sym typeface="Libre Baskerville"/>
              </a:rPr>
              <a:t>Prosecutor Well-Being</a:t>
            </a:r>
            <a:endParaRPr b="1" dirty="0">
              <a:solidFill>
                <a:srgbClr val="FBFBFB"/>
              </a:solidFill>
              <a:latin typeface="Baskerville Old Face" panose="02020602080505020303" pitchFamily="18" charset="77"/>
              <a:ea typeface="Baskerville" panose="02020502070401020303" pitchFamily="18" charset="0"/>
              <a:cs typeface="Libre Baskerville"/>
              <a:sym typeface="Libre Baskerville"/>
            </a:endParaRPr>
          </a:p>
        </p:txBody>
      </p:sp>
      <p:sp>
        <p:nvSpPr>
          <p:cNvPr id="56" name="Google Shape;56;p1"/>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1"/>
          <p:cNvSpPr txBox="1">
            <a:spLocks noGrp="1"/>
          </p:cNvSpPr>
          <p:nvPr>
            <p:ph type="subTitle" idx="1"/>
          </p:nvPr>
        </p:nvSpPr>
        <p:spPr>
          <a:xfrm>
            <a:off x="2464044" y="2939014"/>
            <a:ext cx="4215911" cy="3838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400">
                <a:solidFill>
                  <a:srgbClr val="FBFBFB"/>
                </a:solidFill>
                <a:latin typeface="Libre Baskerville"/>
                <a:ea typeface="Libre Baskerville"/>
                <a:cs typeface="Libre Baskerville"/>
                <a:sym typeface="Libre Baskerville"/>
              </a:rPr>
              <a:t>Produced by The Institute for Innovation in Prosecution</a:t>
            </a:r>
            <a:endParaRPr/>
          </a:p>
        </p:txBody>
      </p:sp>
      <p:cxnSp>
        <p:nvCxnSpPr>
          <p:cNvPr id="58" name="Google Shape;58;p1"/>
          <p:cNvCxnSpPr/>
          <p:nvPr/>
        </p:nvCxnSpPr>
        <p:spPr>
          <a:xfrm>
            <a:off x="2529548" y="2834963"/>
            <a:ext cx="2762958" cy="0"/>
          </a:xfrm>
          <a:prstGeom prst="straightConnector1">
            <a:avLst/>
          </a:prstGeom>
          <a:noFill/>
          <a:ln w="95250" cap="flat" cmpd="sng">
            <a:solidFill>
              <a:srgbClr val="00AEEF"/>
            </a:solidFill>
            <a:prstDash val="solid"/>
            <a:round/>
            <a:headEnd type="none" w="sm" len="sm"/>
            <a:tailEnd type="none" w="sm" len="sm"/>
          </a:ln>
        </p:spPr>
      </p:cxnSp>
      <p:cxnSp>
        <p:nvCxnSpPr>
          <p:cNvPr id="59" name="Google Shape;59;p1"/>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pic>
        <p:nvPicPr>
          <p:cNvPr id="60" name="Google Shape;60;p1" descr="Diagram, shape&#10;&#10;Description automatically generated"/>
          <p:cNvPicPr preferRelativeResize="0"/>
          <p:nvPr/>
        </p:nvPicPr>
        <p:blipFill rotWithShape="1">
          <a:blip r:embed="rId3">
            <a:alphaModFix/>
          </a:blip>
          <a:srcRect/>
          <a:stretch/>
        </p:blipFill>
        <p:spPr>
          <a:xfrm>
            <a:off x="442119" y="1560787"/>
            <a:ext cx="2021925" cy="2021925"/>
          </a:xfrm>
          <a:prstGeom prst="rect">
            <a:avLst/>
          </a:prstGeom>
          <a:noFill/>
          <a:ln>
            <a:noFill/>
          </a:ln>
        </p:spPr>
      </p:pic>
      <p:pic>
        <p:nvPicPr>
          <p:cNvPr id="61" name="Google Shape;61;p1" descr="Text&#10;&#10;Description automatically generated"/>
          <p:cNvPicPr preferRelativeResize="0"/>
          <p:nvPr/>
        </p:nvPicPr>
        <p:blipFill rotWithShape="1">
          <a:blip r:embed="rId4">
            <a:alphaModFix/>
          </a:blip>
          <a:srcRect/>
          <a:stretch/>
        </p:blipFill>
        <p:spPr>
          <a:xfrm>
            <a:off x="4096692" y="4669857"/>
            <a:ext cx="950615" cy="3541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 name="Google Shape;150;p10"/>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1" name="Google Shape;151;p10"/>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152" name="Google Shape;152;p10"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153" name="Google Shape;153;p10"/>
          <p:cNvSpPr txBox="1">
            <a:spLocks noGrp="1"/>
          </p:cNvSpPr>
          <p:nvPr>
            <p:ph type="body" idx="1"/>
          </p:nvPr>
        </p:nvSpPr>
        <p:spPr>
          <a:xfrm>
            <a:off x="311700" y="1466367"/>
            <a:ext cx="8520600" cy="1581626"/>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r>
              <a:rPr lang="en-US" sz="2900" b="1" i="1" dirty="0">
                <a:solidFill>
                  <a:srgbClr val="FBFBFB"/>
                </a:solidFill>
                <a:latin typeface="Baskerville" panose="02020502070401020303" pitchFamily="18" charset="0"/>
                <a:ea typeface="Baskerville" panose="02020502070401020303" pitchFamily="18" charset="0"/>
                <a:cs typeface="Libre Baskerville"/>
                <a:sym typeface="Libre Baskerville"/>
              </a:rPr>
              <a:t>“By the time you’re thirsty, you’re already dehydrated”</a:t>
            </a:r>
            <a:endParaRPr b="1" i="1" dirty="0">
              <a:latin typeface="Baskerville" panose="02020502070401020303" pitchFamily="18" charset="0"/>
              <a:ea typeface="Baskerville" panose="02020502070401020303" pitchFamily="18" charset="0"/>
            </a:endParaRPr>
          </a:p>
          <a:p>
            <a:pPr marL="114300" lvl="0" indent="0" algn="ctr" rtl="0">
              <a:lnSpc>
                <a:spcPct val="115000"/>
              </a:lnSpc>
              <a:spcBef>
                <a:spcPts val="0"/>
              </a:spcBef>
              <a:spcAft>
                <a:spcPts val="0"/>
              </a:spcAft>
              <a:buSzPts val="1800"/>
              <a:buNone/>
            </a:pPr>
            <a:r>
              <a:rPr lang="en-US" sz="2400" b="1" dirty="0">
                <a:solidFill>
                  <a:srgbClr val="22274E"/>
                </a:solidFill>
                <a:latin typeface="Baskerville" panose="02020502070401020303" pitchFamily="18" charset="0"/>
                <a:ea typeface="Baskerville" panose="02020502070401020303" pitchFamily="18" charset="0"/>
                <a:cs typeface="Libre Baskerville"/>
                <a:sym typeface="Libre Baskerville"/>
              </a:rPr>
              <a:t>Van </a:t>
            </a:r>
            <a:r>
              <a:rPr lang="en-US" sz="2400" b="1" dirty="0" err="1">
                <a:solidFill>
                  <a:srgbClr val="22274E"/>
                </a:solidFill>
                <a:latin typeface="Baskerville" panose="02020502070401020303" pitchFamily="18" charset="0"/>
                <a:ea typeface="Baskerville" panose="02020502070401020303" pitchFamily="18" charset="0"/>
                <a:cs typeface="Libre Baskerville"/>
                <a:sym typeface="Libre Baskerville"/>
              </a:rPr>
              <a:t>Dernoot</a:t>
            </a:r>
            <a:r>
              <a:rPr lang="en-US" sz="2400" b="1" dirty="0">
                <a:solidFill>
                  <a:srgbClr val="22274E"/>
                </a:solidFill>
                <a:latin typeface="Baskerville" panose="02020502070401020303" pitchFamily="18" charset="0"/>
                <a:ea typeface="Baskerville" panose="02020502070401020303" pitchFamily="18" charset="0"/>
                <a:cs typeface="Libre Baskerville"/>
                <a:sym typeface="Libre Baskerville"/>
              </a:rPr>
              <a:t> Lipsky, 2009</a:t>
            </a:r>
            <a:endParaRPr sz="2900" b="1" dirty="0">
              <a:solidFill>
                <a:srgbClr val="FBFBFB"/>
              </a:solidFill>
              <a:latin typeface="Baskerville" panose="02020502070401020303" pitchFamily="18" charset="0"/>
              <a:ea typeface="Baskerville" panose="02020502070401020303" pitchFamily="18" charset="0"/>
              <a:cs typeface="Libre Baskerville"/>
              <a:sym typeface="Libre Baskervill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159" name="Google Shape;159;p11"/>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60" name="Google Shape;160;p11"/>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161" name="Google Shape;161;p11"/>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162" name="Google Shape;162;p11"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163" name="Google Shape;163;p11"/>
          <p:cNvSpPr txBox="1">
            <a:spLocks noGrp="1"/>
          </p:cNvSpPr>
          <p:nvPr>
            <p:ph type="body" idx="1"/>
          </p:nvPr>
        </p:nvSpPr>
        <p:spPr>
          <a:xfrm>
            <a:off x="598932" y="1646064"/>
            <a:ext cx="3973068" cy="2683927"/>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The ABA’s defines “well-being” as </a:t>
            </a:r>
            <a:r>
              <a:rPr lang="en-US" sz="1400" b="1" dirty="0">
                <a:solidFill>
                  <a:srgbClr val="FBFBFB"/>
                </a:solidFill>
                <a:latin typeface="Avenir"/>
                <a:ea typeface="Avenir"/>
                <a:cs typeface="Avenir"/>
                <a:sym typeface="Avenir"/>
              </a:rPr>
              <a:t>“A continuous process whereby lawyers seek to thrive in each of the following areas: </a:t>
            </a:r>
            <a:r>
              <a:rPr lang="en-US" sz="1400" b="1" i="1" dirty="0">
                <a:solidFill>
                  <a:srgbClr val="FBFBFB"/>
                </a:solidFill>
                <a:latin typeface="Avenir"/>
                <a:ea typeface="Avenir"/>
                <a:cs typeface="Avenir"/>
                <a:sym typeface="Avenir"/>
              </a:rPr>
              <a:t>emotional health, occupational pursuits, creative or intellectual endeavors, sense of spirituality or greater purpose in life, physical health and social connections with others.” </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Preventative, rather than reactive</a:t>
            </a:r>
            <a:endParaRPr dirty="0"/>
          </a:p>
          <a:p>
            <a:pPr marL="0" lvl="0" indent="0" algn="just" rtl="0">
              <a:lnSpc>
                <a:spcPct val="130000"/>
              </a:lnSpc>
              <a:spcBef>
                <a:spcPts val="0"/>
              </a:spcBef>
              <a:spcAft>
                <a:spcPts val="0"/>
              </a:spcAft>
              <a:buClr>
                <a:srgbClr val="FBFBFB"/>
              </a:buClr>
              <a:buSzPts val="1050"/>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p:txBody>
      </p:sp>
      <p:sp>
        <p:nvSpPr>
          <p:cNvPr id="164" name="Google Shape;164;p11"/>
          <p:cNvSpPr txBox="1"/>
          <p:nvPr/>
        </p:nvSpPr>
        <p:spPr>
          <a:xfrm>
            <a:off x="271130" y="473734"/>
            <a:ext cx="3576593"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What is “Well-Being”?</a:t>
            </a:r>
            <a:endParaRPr dirty="0">
              <a:latin typeface="Baskerville Old Face" panose="02020602080505020303" pitchFamily="18" charset="77"/>
            </a:endParaRPr>
          </a:p>
        </p:txBody>
      </p:sp>
      <p:pic>
        <p:nvPicPr>
          <p:cNvPr id="165" name="Google Shape;165;p11"/>
          <p:cNvPicPr preferRelativeResize="0"/>
          <p:nvPr/>
        </p:nvPicPr>
        <p:blipFill rotWithShape="1">
          <a:blip r:embed="rId4">
            <a:alphaModFix/>
          </a:blip>
          <a:srcRect/>
          <a:stretch/>
        </p:blipFill>
        <p:spPr>
          <a:xfrm>
            <a:off x="4343643" y="404037"/>
            <a:ext cx="4436652" cy="4436652"/>
          </a:xfrm>
          <a:prstGeom prst="rect">
            <a:avLst/>
          </a:prstGeom>
          <a:noFill/>
          <a:ln>
            <a:noFill/>
          </a:ln>
          <a:effectLst>
            <a:outerShdw blurRad="127000" dist="50800" dir="5400000" algn="ctr" rotWithShape="0">
              <a:srgbClr val="000000">
                <a:alpha val="4274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171" name="Google Shape;171;p12"/>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72" name="Google Shape;172;p12"/>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173" name="Google Shape;173;p12"/>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174" name="Google Shape;174;p12"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175" name="Google Shape;175;p12"/>
          <p:cNvSpPr txBox="1">
            <a:spLocks noGrp="1"/>
          </p:cNvSpPr>
          <p:nvPr>
            <p:ph type="body" idx="1"/>
          </p:nvPr>
        </p:nvSpPr>
        <p:spPr>
          <a:xfrm>
            <a:off x="617885" y="1082384"/>
            <a:ext cx="4298993" cy="2556320"/>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Physical health</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Emotional health</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Social connection/community</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Creative and intellectual endeavors</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Spirituality or purpose</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Occupational pursuits</a:t>
            </a:r>
            <a:endParaRPr/>
          </a:p>
        </p:txBody>
      </p:sp>
      <p:sp>
        <p:nvSpPr>
          <p:cNvPr id="176" name="Google Shape;176;p12"/>
          <p:cNvSpPr txBox="1"/>
          <p:nvPr/>
        </p:nvSpPr>
        <p:spPr>
          <a:xfrm>
            <a:off x="271130" y="473734"/>
            <a:ext cx="4626795"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6 Areas of Well-Being</a:t>
            </a:r>
            <a:endParaRPr dirty="0">
              <a:latin typeface="Baskerville Old Face" panose="02020602080505020303" pitchFamily="18" charset="77"/>
            </a:endParaRPr>
          </a:p>
        </p:txBody>
      </p:sp>
      <p:pic>
        <p:nvPicPr>
          <p:cNvPr id="177" name="Google Shape;177;p12"/>
          <p:cNvPicPr preferRelativeResize="0"/>
          <p:nvPr/>
        </p:nvPicPr>
        <p:blipFill rotWithShape="1">
          <a:blip r:embed="rId4">
            <a:alphaModFix/>
          </a:blip>
          <a:srcRect l="2144" r="2144"/>
          <a:stretch/>
        </p:blipFill>
        <p:spPr>
          <a:xfrm>
            <a:off x="3776453" y="1152079"/>
            <a:ext cx="5096417" cy="2994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p:nvPr/>
        </p:nvSpPr>
        <p:spPr>
          <a:xfrm>
            <a:off x="0" y="1051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183" name="Google Shape;183;p13"/>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84" name="Google Shape;184;p13"/>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185" name="Google Shape;185;p13"/>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186" name="Google Shape;186;p13"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187" name="Google Shape;187;p13"/>
          <p:cNvSpPr txBox="1">
            <a:spLocks noGrp="1"/>
          </p:cNvSpPr>
          <p:nvPr>
            <p:ph type="body" idx="1"/>
          </p:nvPr>
        </p:nvSpPr>
        <p:spPr>
          <a:xfrm>
            <a:off x="710946" y="1628921"/>
            <a:ext cx="7722108" cy="2151990"/>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ABA Model Rules of Professional Conduct</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Rule 1.1 (Competence): </a:t>
            </a:r>
            <a:r>
              <a:rPr lang="en-US" sz="1400" b="1" dirty="0">
                <a:solidFill>
                  <a:schemeClr val="lt1"/>
                </a:solidFill>
                <a:latin typeface="Avenir"/>
                <a:ea typeface="Avenir"/>
                <a:cs typeface="Avenir"/>
                <a:sym typeface="Avenir"/>
              </a:rPr>
              <a:t>“A lawyer shall provide competent representation to a client. Competent representation requires the legal knowledge, skill, thoroughness and preparation reasonably necessary for the representation.”</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Rule 1.3 (Diligence): </a:t>
            </a:r>
            <a:r>
              <a:rPr lang="en-US" sz="1400" b="1" dirty="0">
                <a:solidFill>
                  <a:schemeClr val="lt1"/>
                </a:solidFill>
                <a:latin typeface="Avenir"/>
                <a:ea typeface="Avenir"/>
                <a:cs typeface="Avenir"/>
                <a:sym typeface="Avenir"/>
              </a:rPr>
              <a:t>“A lawyer shall act with reasonable diligence and promptness in representing a client.”</a:t>
            </a:r>
            <a:endParaRPr dirty="0"/>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p:txBody>
      </p:sp>
      <p:sp>
        <p:nvSpPr>
          <p:cNvPr id="188" name="Google Shape;188;p13"/>
          <p:cNvSpPr txBox="1"/>
          <p:nvPr/>
        </p:nvSpPr>
        <p:spPr>
          <a:xfrm>
            <a:off x="271129" y="473734"/>
            <a:ext cx="8273939"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Well-Being and Prosecutors Ethical Responsibility</a:t>
            </a:r>
            <a:endParaRPr dirty="0">
              <a:latin typeface="Baskerville Old Face" panose="02020602080505020303" pitchFamily="18" charset="77"/>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194" name="Google Shape;194;p14"/>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95" name="Google Shape;195;p14"/>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196" name="Google Shape;196;p14"/>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197" name="Google Shape;197;p14"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198" name="Google Shape;198;p14"/>
          <p:cNvSpPr txBox="1">
            <a:spLocks noGrp="1"/>
          </p:cNvSpPr>
          <p:nvPr>
            <p:ph type="body" idx="1"/>
          </p:nvPr>
        </p:nvSpPr>
        <p:spPr>
          <a:xfrm>
            <a:off x="700786" y="1691983"/>
            <a:ext cx="7742428" cy="2499737"/>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Prosecutors are public servants who must</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Act with integrity and balanced judgment </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Make impactful decisions </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ABA Standard for the Prosecution Function 3-1.7(f): </a:t>
            </a:r>
            <a:r>
              <a:rPr lang="en-US" sz="1400" b="1" dirty="0">
                <a:solidFill>
                  <a:schemeClr val="lt1"/>
                </a:solidFill>
                <a:latin typeface="Avenir"/>
                <a:ea typeface="Avenir"/>
                <a:cs typeface="Avenir"/>
                <a:sym typeface="Avenir"/>
              </a:rPr>
              <a:t>“The prosecutor should not permit the prosecutor’s professional judgment or obligations to be affected by the prosecutor’s personal . . . or other interests or relationships.”</a:t>
            </a:r>
            <a:endParaRPr dirty="0"/>
          </a:p>
          <a:p>
            <a:pPr marL="0" lvl="0" indent="0" algn="just" rtl="0">
              <a:lnSpc>
                <a:spcPct val="130000"/>
              </a:lnSpc>
              <a:spcBef>
                <a:spcPts val="0"/>
              </a:spcBef>
              <a:spcAft>
                <a:spcPts val="0"/>
              </a:spcAft>
              <a:buClr>
                <a:srgbClr val="FBFBFB"/>
              </a:buClr>
              <a:buSzPts val="1050"/>
              <a:buNone/>
            </a:pPr>
            <a:endParaRPr sz="1400" dirty="0">
              <a:solidFill>
                <a:srgbClr val="22274E"/>
              </a:solidFill>
              <a:latin typeface="Avenir"/>
              <a:ea typeface="Avenir"/>
              <a:cs typeface="Avenir"/>
              <a:sym typeface="Avenir"/>
            </a:endParaRPr>
          </a:p>
        </p:txBody>
      </p:sp>
      <p:sp>
        <p:nvSpPr>
          <p:cNvPr id="199" name="Google Shape;199;p14"/>
          <p:cNvSpPr txBox="1"/>
          <p:nvPr/>
        </p:nvSpPr>
        <p:spPr>
          <a:xfrm>
            <a:off x="271130" y="473734"/>
            <a:ext cx="8273938"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Well-Being and Prosecutors Ethical Responsibility cont’d</a:t>
            </a:r>
            <a:endParaRPr dirty="0">
              <a:latin typeface="Baskerville Old Face" panose="02020602080505020303" pitchFamily="18" charset="77"/>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5"/>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205" name="Google Shape;205;p15"/>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06" name="Google Shape;206;p15"/>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207" name="Google Shape;207;p15"/>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208" name="Google Shape;208;p15"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209" name="Google Shape;209;p15"/>
          <p:cNvSpPr txBox="1">
            <a:spLocks noGrp="1"/>
          </p:cNvSpPr>
          <p:nvPr>
            <p:ph type="body" idx="1"/>
          </p:nvPr>
        </p:nvSpPr>
        <p:spPr>
          <a:xfrm>
            <a:off x="716026" y="1117041"/>
            <a:ext cx="7711948" cy="3283488"/>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Clr>
                <a:srgbClr val="FBFBFB"/>
              </a:buClr>
              <a:buSzPts val="1050"/>
              <a:buNone/>
            </a:pPr>
            <a:r>
              <a:rPr lang="en-US" sz="1400" dirty="0">
                <a:solidFill>
                  <a:srgbClr val="22274E"/>
                </a:solidFill>
                <a:latin typeface="Avenir"/>
                <a:ea typeface="Avenir"/>
                <a:cs typeface="Avenir"/>
                <a:sym typeface="Avenir"/>
              </a:rPr>
              <a:t>Prosecuting effectively requires: </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Effective advocacy</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Public speaking requires mental focus and clarity</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Communicating to juries </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Competence in many “soft skills”</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“Hold space for others”</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People skills - connect with individuals from all walks of life</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Civility and decency </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Compassion and empathy </a:t>
            </a:r>
            <a:endParaRPr dirty="0"/>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p:txBody>
      </p:sp>
      <p:sp>
        <p:nvSpPr>
          <p:cNvPr id="210" name="Google Shape;210;p15"/>
          <p:cNvSpPr txBox="1"/>
          <p:nvPr/>
        </p:nvSpPr>
        <p:spPr>
          <a:xfrm>
            <a:off x="271130" y="473734"/>
            <a:ext cx="6998803"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Prosecutor Skill Set and Well-Being</a:t>
            </a:r>
            <a:endParaRPr dirty="0">
              <a:latin typeface="Baskerville Old Face" panose="02020602080505020303" pitchFamily="18"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6">
            <a:hlinkClick r:id="rId4"/>
          </p:cNvPr>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216" name="Google Shape;216;p16"/>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17" name="Google Shape;217;p16"/>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218" name="Google Shape;218;p16"/>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219" name="Google Shape;219;p16" descr="Logo&#10;&#10;Description automatically generated"/>
          <p:cNvPicPr preferRelativeResize="0"/>
          <p:nvPr/>
        </p:nvPicPr>
        <p:blipFill rotWithShape="1">
          <a:blip r:embed="rId5">
            <a:alphaModFix/>
          </a:blip>
          <a:srcRect/>
          <a:stretch/>
        </p:blipFill>
        <p:spPr>
          <a:xfrm>
            <a:off x="180825" y="4780106"/>
            <a:ext cx="182880" cy="182880"/>
          </a:xfrm>
          <a:prstGeom prst="rect">
            <a:avLst/>
          </a:prstGeom>
          <a:noFill/>
          <a:ln>
            <a:noFill/>
          </a:ln>
        </p:spPr>
      </p:pic>
      <p:sp>
        <p:nvSpPr>
          <p:cNvPr id="220" name="Google Shape;220;p16"/>
          <p:cNvSpPr txBox="1"/>
          <p:nvPr/>
        </p:nvSpPr>
        <p:spPr>
          <a:xfrm>
            <a:off x="271130" y="473734"/>
            <a:ext cx="7650652"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Neurobiology of Stress</a:t>
            </a:r>
            <a:endParaRPr dirty="0">
              <a:latin typeface="Baskerville Old Face" panose="02020602080505020303" pitchFamily="18" charset="77"/>
            </a:endParaRPr>
          </a:p>
          <a:p>
            <a:pPr marL="0" marR="0" lvl="0" indent="0" algn="l" rtl="0">
              <a:lnSpc>
                <a:spcPct val="100000"/>
              </a:lnSpc>
              <a:spcBef>
                <a:spcPts val="0"/>
              </a:spcBef>
              <a:spcAft>
                <a:spcPts val="0"/>
              </a:spcAft>
              <a:buClr>
                <a:schemeClr val="dk1"/>
              </a:buClr>
              <a:buSzPts val="2800"/>
              <a:buFont typeface="Arial"/>
              <a:buNone/>
            </a:pPr>
            <a:endParaRPr sz="2800" b="1" i="0" u="none" strike="noStrike" cap="none" dirty="0">
              <a:solidFill>
                <a:srgbClr val="FBFBFB"/>
              </a:solidFill>
              <a:latin typeface="Baskerville Old Face" panose="02020602080505020303" pitchFamily="18" charset="77"/>
              <a:ea typeface="Libre Baskerville"/>
              <a:cs typeface="Libre Baskerville"/>
              <a:sym typeface="Libre Baskerville"/>
            </a:endParaRPr>
          </a:p>
        </p:txBody>
      </p:sp>
      <p:pic>
        <p:nvPicPr>
          <p:cNvPr id="2" name="Online Media 1" descr="Got Stress?   (Stress and the Brain)">
            <a:hlinkClick r:id="" action="ppaction://media"/>
            <a:extLst>
              <a:ext uri="{FF2B5EF4-FFF2-40B4-BE49-F238E27FC236}">
                <a16:creationId xmlns:a16="http://schemas.microsoft.com/office/drawing/2014/main" id="{8C4DFE0E-5861-8C4C-A450-AE26956BBADA}"/>
              </a:ext>
            </a:extLst>
          </p:cNvPr>
          <p:cNvPicPr>
            <a:picLocks noRot="1" noChangeAspect="1"/>
          </p:cNvPicPr>
          <p:nvPr>
            <a:videoFile r:link="rId1"/>
          </p:nvPr>
        </p:nvPicPr>
        <p:blipFill>
          <a:blip r:embed="rId6"/>
          <a:stretch>
            <a:fillRect/>
          </a:stretch>
        </p:blipFill>
        <p:spPr>
          <a:xfrm>
            <a:off x="1773936" y="1082384"/>
            <a:ext cx="5596128" cy="31618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227" name="Google Shape;227;p17"/>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28" name="Google Shape;228;p17"/>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229" name="Google Shape;229;p17"/>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230" name="Google Shape;230;p17"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231" name="Google Shape;231;p17"/>
          <p:cNvSpPr txBox="1">
            <a:spLocks noGrp="1"/>
          </p:cNvSpPr>
          <p:nvPr>
            <p:ph type="body" idx="1"/>
          </p:nvPr>
        </p:nvSpPr>
        <p:spPr>
          <a:xfrm>
            <a:off x="581999" y="1038510"/>
            <a:ext cx="4210135" cy="3475850"/>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b="1" dirty="0">
                <a:solidFill>
                  <a:schemeClr val="lt1"/>
                </a:solidFill>
                <a:latin typeface="Avenir"/>
                <a:ea typeface="Avenir"/>
                <a:cs typeface="Avenir"/>
                <a:sym typeface="Avenir"/>
              </a:rPr>
              <a:t>Stress/ Chronic Stress:</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“Zebras don’t get ulcers” </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When we speak about stress with humans, it’s not typically because our life is threatened.</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In addition, there is something unique about humans such that our thoughts can add to our stress.</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Continued stress and the body being in that </a:t>
            </a:r>
            <a:r>
              <a:rPr lang="en-US" sz="1400" b="1" u="sng" dirty="0">
                <a:solidFill>
                  <a:schemeClr val="lt1"/>
                </a:solidFill>
                <a:latin typeface="Avenir"/>
                <a:ea typeface="Avenir"/>
                <a:cs typeface="Avenir"/>
                <a:sym typeface="Avenir"/>
              </a:rPr>
              <a:t>stress-response state</a:t>
            </a:r>
            <a:r>
              <a:rPr lang="en-US" sz="1400" b="1" dirty="0">
                <a:solidFill>
                  <a:schemeClr val="lt1"/>
                </a:solidFill>
                <a:latin typeface="Avenir"/>
                <a:ea typeface="Avenir"/>
                <a:cs typeface="Avenir"/>
                <a:sym typeface="Avenir"/>
              </a:rPr>
              <a:t> </a:t>
            </a:r>
            <a:r>
              <a:rPr lang="en-US" sz="1400" dirty="0">
                <a:solidFill>
                  <a:srgbClr val="22274E"/>
                </a:solidFill>
                <a:latin typeface="Avenir"/>
                <a:ea typeface="Avenir"/>
                <a:cs typeface="Avenir"/>
                <a:sym typeface="Avenir"/>
              </a:rPr>
              <a:t>does long term physical damage.</a:t>
            </a:r>
            <a:endParaRPr dirty="0"/>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p:txBody>
      </p:sp>
      <p:sp>
        <p:nvSpPr>
          <p:cNvPr id="232" name="Google Shape;232;p17"/>
          <p:cNvSpPr txBox="1"/>
          <p:nvPr/>
        </p:nvSpPr>
        <p:spPr>
          <a:xfrm>
            <a:off x="271130" y="473734"/>
            <a:ext cx="7553736"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Prosecutors and Stress</a:t>
            </a:r>
            <a:endParaRPr dirty="0">
              <a:latin typeface="Baskerville Old Face" panose="02020602080505020303" pitchFamily="18" charset="77"/>
            </a:endParaRPr>
          </a:p>
        </p:txBody>
      </p:sp>
      <p:pic>
        <p:nvPicPr>
          <p:cNvPr id="233" name="Google Shape;233;p17" descr="A picture containing diagram&#10;&#10;Description automatically generated"/>
          <p:cNvPicPr preferRelativeResize="0"/>
          <p:nvPr/>
        </p:nvPicPr>
        <p:blipFill rotWithShape="1">
          <a:blip r:embed="rId4">
            <a:alphaModFix amt="83000"/>
          </a:blip>
          <a:srcRect/>
          <a:stretch/>
        </p:blipFill>
        <p:spPr>
          <a:xfrm>
            <a:off x="4901629" y="747522"/>
            <a:ext cx="3971241" cy="3648456"/>
          </a:xfrm>
          <a:prstGeom prst="rect">
            <a:avLst/>
          </a:prstGeom>
          <a:noFill/>
          <a:ln>
            <a:noFill/>
          </a:ln>
          <a:effectLst>
            <a:outerShdw blurRad="127000" dist="50800" dir="5400000" algn="ctr" rotWithShape="0">
              <a:srgbClr val="000000">
                <a:alpha val="4274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8"/>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239" name="Google Shape;239;p18"/>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40" name="Google Shape;240;p18"/>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241" name="Google Shape;241;p18"/>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242" name="Google Shape;242;p18"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243" name="Google Shape;243;p18"/>
          <p:cNvSpPr txBox="1">
            <a:spLocks noGrp="1"/>
          </p:cNvSpPr>
          <p:nvPr>
            <p:ph type="body" idx="1"/>
          </p:nvPr>
        </p:nvSpPr>
        <p:spPr>
          <a:xfrm>
            <a:off x="700786" y="1082384"/>
            <a:ext cx="7742428" cy="2596271"/>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Clr>
                <a:srgbClr val="FBFBFB"/>
              </a:buClr>
              <a:buSzPts val="1050"/>
              <a:buNone/>
            </a:pPr>
            <a:r>
              <a:rPr lang="en-US" sz="1400" dirty="0">
                <a:solidFill>
                  <a:srgbClr val="22274E"/>
                </a:solidFill>
                <a:latin typeface="Avenir"/>
                <a:ea typeface="Avenir"/>
                <a:cs typeface="Avenir"/>
                <a:sym typeface="Avenir"/>
              </a:rPr>
              <a:t>According to the Substance Abuse and Mental Health Services Administration: </a:t>
            </a:r>
            <a:endParaRPr dirty="0"/>
          </a:p>
          <a:p>
            <a:pPr marL="0" lvl="0" indent="0" algn="just" rtl="0">
              <a:lnSpc>
                <a:spcPct val="130000"/>
              </a:lnSpc>
              <a:spcBef>
                <a:spcPts val="0"/>
              </a:spcBef>
              <a:spcAft>
                <a:spcPts val="0"/>
              </a:spcAft>
              <a:buClr>
                <a:srgbClr val="FBFBFB"/>
              </a:buClr>
              <a:buSzPts val="1050"/>
              <a:buNone/>
            </a:pPr>
            <a:endParaRPr sz="1400" dirty="0">
              <a:solidFill>
                <a:srgbClr val="22274E"/>
              </a:solidFill>
              <a:latin typeface="Avenir"/>
              <a:ea typeface="Avenir"/>
              <a:cs typeface="Avenir"/>
              <a:sym typeface="Avenir"/>
            </a:endParaRPr>
          </a:p>
          <a:p>
            <a:pPr marL="0" lvl="0" indent="0" algn="just" rtl="0">
              <a:lnSpc>
                <a:spcPct val="130000"/>
              </a:lnSpc>
              <a:spcBef>
                <a:spcPts val="0"/>
              </a:spcBef>
              <a:spcAft>
                <a:spcPts val="0"/>
              </a:spcAft>
              <a:buClr>
                <a:srgbClr val="FBFBFB"/>
              </a:buClr>
              <a:buSzPts val="1050"/>
              <a:buNone/>
            </a:pPr>
            <a:r>
              <a:rPr lang="en-US" sz="1400" dirty="0">
                <a:solidFill>
                  <a:schemeClr val="lt1"/>
                </a:solidFill>
                <a:latin typeface="Avenir"/>
                <a:ea typeface="Avenir"/>
                <a:cs typeface="Avenir"/>
                <a:sym typeface="Avenir"/>
              </a:rPr>
              <a:t>“Individual trauma results from an event, series of events, or set of circumstances [one can suffer from all three at the same time; i.e. they may overlap and have a compounding effect] experienced by an individual as </a:t>
            </a:r>
            <a:r>
              <a:rPr lang="en-US" sz="1400" b="1" u="sng" dirty="0">
                <a:solidFill>
                  <a:schemeClr val="lt1"/>
                </a:solidFill>
                <a:latin typeface="Avenir"/>
                <a:ea typeface="Avenir"/>
                <a:cs typeface="Avenir"/>
                <a:sym typeface="Avenir"/>
              </a:rPr>
              <a:t>physically</a:t>
            </a:r>
            <a:r>
              <a:rPr lang="en-US" sz="1400" dirty="0">
                <a:solidFill>
                  <a:schemeClr val="lt1"/>
                </a:solidFill>
                <a:latin typeface="Avenir"/>
                <a:ea typeface="Avenir"/>
                <a:cs typeface="Avenir"/>
                <a:sym typeface="Avenir"/>
              </a:rPr>
              <a:t> or </a:t>
            </a:r>
            <a:r>
              <a:rPr lang="en-US" sz="1400" b="1" u="sng" dirty="0">
                <a:solidFill>
                  <a:schemeClr val="lt1"/>
                </a:solidFill>
                <a:latin typeface="Avenir"/>
                <a:ea typeface="Avenir"/>
                <a:cs typeface="Avenir"/>
                <a:sym typeface="Avenir"/>
              </a:rPr>
              <a:t>emotionally harmful</a:t>
            </a:r>
            <a:r>
              <a:rPr lang="en-US" sz="1400" dirty="0">
                <a:solidFill>
                  <a:schemeClr val="lt1"/>
                </a:solidFill>
                <a:latin typeface="Avenir"/>
                <a:ea typeface="Avenir"/>
                <a:cs typeface="Avenir"/>
                <a:sym typeface="Avenir"/>
              </a:rPr>
              <a:t> or </a:t>
            </a:r>
            <a:r>
              <a:rPr lang="en-US" sz="1400" b="1" u="sng" dirty="0">
                <a:solidFill>
                  <a:schemeClr val="lt1"/>
                </a:solidFill>
                <a:latin typeface="Avenir"/>
                <a:ea typeface="Avenir"/>
                <a:cs typeface="Avenir"/>
                <a:sym typeface="Avenir"/>
              </a:rPr>
              <a:t>life threatening</a:t>
            </a:r>
            <a:r>
              <a:rPr lang="en-US" sz="1400" dirty="0">
                <a:solidFill>
                  <a:schemeClr val="lt1"/>
                </a:solidFill>
                <a:latin typeface="Avenir"/>
                <a:ea typeface="Avenir"/>
                <a:cs typeface="Avenir"/>
                <a:sym typeface="Avenir"/>
              </a:rPr>
              <a:t> with lasting adverse effects on the individual’s functioning and mental, physical, social, emotional, or spiritual well-being.” </a:t>
            </a:r>
            <a:endParaRPr dirty="0"/>
          </a:p>
        </p:txBody>
      </p:sp>
      <p:sp>
        <p:nvSpPr>
          <p:cNvPr id="244" name="Google Shape;244;p18"/>
          <p:cNvSpPr txBox="1"/>
          <p:nvPr/>
        </p:nvSpPr>
        <p:spPr>
          <a:xfrm>
            <a:off x="271130" y="473734"/>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What is Trauma?</a:t>
            </a:r>
            <a:endParaRPr dirty="0">
              <a:latin typeface="Baskerville Old Face" panose="02020602080505020303" pitchFamily="18" charset="77"/>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9"/>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250" name="Google Shape;250;p19"/>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51" name="Google Shape;251;p19"/>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252" name="Google Shape;252;p19"/>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253" name="Google Shape;253;p19"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254" name="Google Shape;254;p19"/>
          <p:cNvSpPr txBox="1">
            <a:spLocks noGrp="1"/>
          </p:cNvSpPr>
          <p:nvPr>
            <p:ph type="body" idx="1"/>
          </p:nvPr>
        </p:nvSpPr>
        <p:spPr>
          <a:xfrm>
            <a:off x="523896" y="977109"/>
            <a:ext cx="4018172" cy="3523659"/>
          </a:xfrm>
          <a:prstGeom prst="rect">
            <a:avLst/>
          </a:prstGeom>
          <a:noFill/>
          <a:ln>
            <a:noFill/>
          </a:ln>
        </p:spPr>
        <p:txBody>
          <a:bodyPr spcFirstLastPara="1" wrap="square" lIns="91425" tIns="91425" rIns="91425" bIns="91425" anchor="t" anchorCtr="0">
            <a:noAutofit/>
          </a:bodyPr>
          <a:lstStyle/>
          <a:p>
            <a:pPr marL="285750" lvl="0" indent="-285750" algn="l"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Interacting with crime survivors and witnesses</a:t>
            </a:r>
            <a:endParaRPr/>
          </a:p>
          <a:p>
            <a:pPr marL="285750" lvl="0" indent="-285750" algn="l"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Interacting with family members of the deceased</a:t>
            </a:r>
            <a:endParaRPr/>
          </a:p>
          <a:p>
            <a:pPr marL="285750" lvl="0" indent="-285750" algn="l"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Interacting with family members of those charged</a:t>
            </a:r>
            <a:endParaRPr/>
          </a:p>
          <a:p>
            <a:pPr marL="285750" lvl="0" indent="-285750" algn="l"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Interacting with people charged with crimes</a:t>
            </a:r>
            <a:endParaRPr/>
          </a:p>
          <a:p>
            <a:pPr marL="285750" lvl="0" indent="-285750" algn="l"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Sentencing - watching someone go to jail knowing you were part of it</a:t>
            </a:r>
            <a:endParaRPr/>
          </a:p>
          <a:p>
            <a:pPr marL="285750" lvl="0" indent="-285750" algn="l"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Trial - interacting with jurors with trauma</a:t>
            </a:r>
            <a:endParaRPr/>
          </a:p>
          <a:p>
            <a:pPr marL="285750" lvl="0" indent="-285750" algn="l"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Getting threatened - death threats/threats by family/ad hominem attacks in court</a:t>
            </a:r>
            <a:endParaRPr/>
          </a:p>
          <a:p>
            <a:pPr marL="285750" lvl="0" indent="-221456" algn="l" rtl="0">
              <a:lnSpc>
                <a:spcPct val="130000"/>
              </a:lnSpc>
              <a:spcBef>
                <a:spcPts val="0"/>
              </a:spcBef>
              <a:spcAft>
                <a:spcPts val="0"/>
              </a:spcAft>
              <a:buClr>
                <a:srgbClr val="FBFBFB"/>
              </a:buClr>
              <a:buSzPts val="1013"/>
              <a:buFont typeface="Noto Sans Symbols"/>
              <a:buNone/>
            </a:pPr>
            <a:endParaRPr sz="1350">
              <a:solidFill>
                <a:srgbClr val="22274E"/>
              </a:solidFill>
              <a:latin typeface="Avenir"/>
              <a:ea typeface="Avenir"/>
              <a:cs typeface="Avenir"/>
              <a:sym typeface="Avenir"/>
            </a:endParaRPr>
          </a:p>
          <a:p>
            <a:pPr marL="285750" lvl="0" indent="-221456" algn="l" rtl="0">
              <a:lnSpc>
                <a:spcPct val="130000"/>
              </a:lnSpc>
              <a:spcBef>
                <a:spcPts val="0"/>
              </a:spcBef>
              <a:spcAft>
                <a:spcPts val="0"/>
              </a:spcAft>
              <a:buClr>
                <a:srgbClr val="FBFBFB"/>
              </a:buClr>
              <a:buSzPts val="1013"/>
              <a:buFont typeface="Noto Sans Symbols"/>
              <a:buNone/>
            </a:pPr>
            <a:endParaRPr sz="1350">
              <a:solidFill>
                <a:srgbClr val="22274E"/>
              </a:solidFill>
              <a:latin typeface="Avenir"/>
              <a:ea typeface="Avenir"/>
              <a:cs typeface="Avenir"/>
              <a:sym typeface="Avenir"/>
            </a:endParaRPr>
          </a:p>
          <a:p>
            <a:pPr marL="285750" lvl="0" indent="-221456" algn="l" rtl="0">
              <a:lnSpc>
                <a:spcPct val="130000"/>
              </a:lnSpc>
              <a:spcBef>
                <a:spcPts val="0"/>
              </a:spcBef>
              <a:spcAft>
                <a:spcPts val="0"/>
              </a:spcAft>
              <a:buClr>
                <a:srgbClr val="FBFBFB"/>
              </a:buClr>
              <a:buSzPts val="1013"/>
              <a:buFont typeface="Noto Sans Symbols"/>
              <a:buNone/>
            </a:pPr>
            <a:endParaRPr sz="1350">
              <a:solidFill>
                <a:srgbClr val="22274E"/>
              </a:solidFill>
              <a:latin typeface="Avenir"/>
              <a:ea typeface="Avenir"/>
              <a:cs typeface="Avenir"/>
              <a:sym typeface="Avenir"/>
            </a:endParaRPr>
          </a:p>
        </p:txBody>
      </p:sp>
      <p:sp>
        <p:nvSpPr>
          <p:cNvPr id="255" name="Google Shape;255;p19"/>
          <p:cNvSpPr txBox="1"/>
          <p:nvPr/>
        </p:nvSpPr>
        <p:spPr>
          <a:xfrm>
            <a:off x="271130" y="372722"/>
            <a:ext cx="7650652"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Places Prosecutors Encounter Trauma</a:t>
            </a:r>
            <a:endParaRPr dirty="0">
              <a:latin typeface="Baskerville Old Face" panose="02020602080505020303" pitchFamily="18" charset="77"/>
            </a:endParaRPr>
          </a:p>
        </p:txBody>
      </p:sp>
      <p:sp>
        <p:nvSpPr>
          <p:cNvPr id="256" name="Google Shape;256;p19"/>
          <p:cNvSpPr txBox="1"/>
          <p:nvPr/>
        </p:nvSpPr>
        <p:spPr>
          <a:xfrm>
            <a:off x="4601934" y="977109"/>
            <a:ext cx="4018172" cy="3369485"/>
          </a:xfrm>
          <a:prstGeom prst="rect">
            <a:avLst/>
          </a:prstGeom>
          <a:noFill/>
          <a:ln>
            <a:noFill/>
          </a:ln>
        </p:spPr>
        <p:txBody>
          <a:bodyPr spcFirstLastPara="1" wrap="square" lIns="91425" tIns="91425" rIns="91425" bIns="91425" anchor="t" anchorCtr="0">
            <a:noAutofit/>
          </a:bodyPr>
          <a:lstStyle/>
          <a:p>
            <a:pPr marL="285750" marR="0" lvl="0" indent="-285750" algn="l" rtl="0">
              <a:lnSpc>
                <a:spcPct val="130000"/>
              </a:lnSpc>
              <a:spcBef>
                <a:spcPts val="0"/>
              </a:spcBef>
              <a:spcAft>
                <a:spcPts val="0"/>
              </a:spcAft>
              <a:buClr>
                <a:srgbClr val="FBFBFB"/>
              </a:buClr>
              <a:buSzPts val="1013"/>
              <a:buFont typeface="Noto Sans Symbols"/>
              <a:buChar char="❖"/>
            </a:pPr>
            <a:r>
              <a:rPr lang="en-US" sz="1350" b="0" i="0" u="none" strike="noStrike" cap="none">
                <a:solidFill>
                  <a:srgbClr val="22274E"/>
                </a:solidFill>
                <a:latin typeface="Avenir"/>
                <a:ea typeface="Avenir"/>
                <a:cs typeface="Avenir"/>
                <a:sym typeface="Avenir"/>
              </a:rPr>
              <a:t>Media attention to work </a:t>
            </a:r>
            <a:endParaRPr/>
          </a:p>
          <a:p>
            <a:pPr marL="285750" marR="0" lvl="0" indent="-285750" algn="l" rtl="0">
              <a:lnSpc>
                <a:spcPct val="130000"/>
              </a:lnSpc>
              <a:spcBef>
                <a:spcPts val="0"/>
              </a:spcBef>
              <a:spcAft>
                <a:spcPts val="0"/>
              </a:spcAft>
              <a:buClr>
                <a:srgbClr val="FBFBFB"/>
              </a:buClr>
              <a:buSzPts val="1013"/>
              <a:buFont typeface="Noto Sans Symbols"/>
              <a:buChar char="❖"/>
            </a:pPr>
            <a:r>
              <a:rPr lang="en-US" sz="1350" b="0" i="0" u="none" strike="noStrike" cap="none">
                <a:solidFill>
                  <a:srgbClr val="22274E"/>
                </a:solidFill>
                <a:latin typeface="Avenir"/>
                <a:ea typeface="Avenir"/>
                <a:cs typeface="Avenir"/>
                <a:sym typeface="Avenir"/>
              </a:rPr>
              <a:t>Inherent bias + issues in criminal justice system</a:t>
            </a:r>
            <a:endParaRPr/>
          </a:p>
          <a:p>
            <a:pPr marL="285750" marR="0" lvl="0" indent="-285750" algn="l" rtl="0">
              <a:lnSpc>
                <a:spcPct val="130000"/>
              </a:lnSpc>
              <a:spcBef>
                <a:spcPts val="0"/>
              </a:spcBef>
              <a:spcAft>
                <a:spcPts val="0"/>
              </a:spcAft>
              <a:buClr>
                <a:srgbClr val="FBFBFB"/>
              </a:buClr>
              <a:buSzPts val="1013"/>
              <a:buFont typeface="Noto Sans Symbols"/>
              <a:buChar char="❖"/>
            </a:pPr>
            <a:r>
              <a:rPr lang="en-US" sz="1350" b="0" i="0" u="none" strike="noStrike" cap="none">
                <a:solidFill>
                  <a:srgbClr val="22274E"/>
                </a:solidFill>
                <a:latin typeface="Avenir"/>
                <a:ea typeface="Avenir"/>
                <a:cs typeface="Avenir"/>
                <a:sym typeface="Avenir"/>
              </a:rPr>
              <a:t>Inherent inequality in the system / lack of ability to do anything about it from an individual perspective</a:t>
            </a:r>
            <a:endParaRPr/>
          </a:p>
          <a:p>
            <a:pPr marL="285750" marR="0" lvl="0" indent="-285750" algn="l" rtl="0">
              <a:lnSpc>
                <a:spcPct val="130000"/>
              </a:lnSpc>
              <a:spcBef>
                <a:spcPts val="0"/>
              </a:spcBef>
              <a:spcAft>
                <a:spcPts val="0"/>
              </a:spcAft>
              <a:buClr>
                <a:srgbClr val="FBFBFB"/>
              </a:buClr>
              <a:buSzPts val="1013"/>
              <a:buFont typeface="Noto Sans Symbols"/>
              <a:buChar char="❖"/>
            </a:pPr>
            <a:r>
              <a:rPr lang="en-US" sz="1350" b="0" i="0" u="none" strike="noStrike" cap="none">
                <a:solidFill>
                  <a:srgbClr val="22274E"/>
                </a:solidFill>
                <a:latin typeface="Avenir"/>
                <a:ea typeface="Avenir"/>
                <a:cs typeface="Avenir"/>
                <a:sym typeface="Avenir"/>
              </a:rPr>
              <a:t>Having something happen to a victim you said you would protect</a:t>
            </a:r>
            <a:endParaRPr/>
          </a:p>
          <a:p>
            <a:pPr marL="285750" marR="0" lvl="0" indent="-285750" algn="l" rtl="0">
              <a:lnSpc>
                <a:spcPct val="130000"/>
              </a:lnSpc>
              <a:spcBef>
                <a:spcPts val="0"/>
              </a:spcBef>
              <a:spcAft>
                <a:spcPts val="0"/>
              </a:spcAft>
              <a:buClr>
                <a:srgbClr val="FBFBFB"/>
              </a:buClr>
              <a:buSzPts val="1013"/>
              <a:buFont typeface="Noto Sans Symbols"/>
              <a:buChar char="❖"/>
            </a:pPr>
            <a:r>
              <a:rPr lang="en-US" sz="1350" b="0" i="0" u="none" strike="noStrike" cap="none">
                <a:solidFill>
                  <a:srgbClr val="22274E"/>
                </a:solidFill>
                <a:latin typeface="Avenir"/>
                <a:ea typeface="Avenir"/>
                <a:cs typeface="Avenir"/>
                <a:sym typeface="Avenir"/>
              </a:rPr>
              <a:t>Going into the work to help people and harming / being seen as harming people </a:t>
            </a:r>
            <a:endParaRPr/>
          </a:p>
          <a:p>
            <a:pPr marL="285750" marR="0" lvl="0" indent="-285750" algn="l" rtl="0">
              <a:lnSpc>
                <a:spcPct val="130000"/>
              </a:lnSpc>
              <a:spcBef>
                <a:spcPts val="0"/>
              </a:spcBef>
              <a:spcAft>
                <a:spcPts val="0"/>
              </a:spcAft>
              <a:buClr>
                <a:srgbClr val="FBFBFB"/>
              </a:buClr>
              <a:buSzPts val="1013"/>
              <a:buFont typeface="Noto Sans Symbols"/>
              <a:buChar char="❖"/>
            </a:pPr>
            <a:r>
              <a:rPr lang="en-US" sz="1350" b="0" i="0" u="none" strike="noStrike" cap="none">
                <a:solidFill>
                  <a:srgbClr val="22274E"/>
                </a:solidFill>
                <a:latin typeface="Avenir"/>
                <a:ea typeface="Avenir"/>
                <a:cs typeface="Avenir"/>
                <a:sym typeface="Avenir"/>
              </a:rPr>
              <a:t>Dinner party - people’s response to your job</a:t>
            </a:r>
            <a:endParaRPr/>
          </a:p>
          <a:p>
            <a:pPr marL="285750" marR="0" lvl="0" indent="-221456" algn="l" rtl="0">
              <a:lnSpc>
                <a:spcPct val="130000"/>
              </a:lnSpc>
              <a:spcBef>
                <a:spcPts val="0"/>
              </a:spcBef>
              <a:spcAft>
                <a:spcPts val="0"/>
              </a:spcAft>
              <a:buClr>
                <a:srgbClr val="FBFBFB"/>
              </a:buClr>
              <a:buSzPts val="1013"/>
              <a:buFont typeface="Noto Sans Symbols"/>
              <a:buNone/>
            </a:pPr>
            <a:endParaRPr sz="1350" b="0" i="0" u="none" strike="noStrike" cap="none">
              <a:solidFill>
                <a:srgbClr val="22274E"/>
              </a:solidFill>
              <a:latin typeface="Avenir"/>
              <a:ea typeface="Avenir"/>
              <a:cs typeface="Avenir"/>
              <a:sym typeface="Avenir"/>
            </a:endParaRPr>
          </a:p>
          <a:p>
            <a:pPr marL="285750" marR="0" lvl="0" indent="-221456" algn="l" rtl="0">
              <a:lnSpc>
                <a:spcPct val="130000"/>
              </a:lnSpc>
              <a:spcBef>
                <a:spcPts val="0"/>
              </a:spcBef>
              <a:spcAft>
                <a:spcPts val="0"/>
              </a:spcAft>
              <a:buClr>
                <a:srgbClr val="FBFBFB"/>
              </a:buClr>
              <a:buSzPts val="1013"/>
              <a:buFont typeface="Noto Sans Symbols"/>
              <a:buNone/>
            </a:pPr>
            <a:endParaRPr sz="1350" b="0" i="0" u="none" strike="noStrike" cap="none">
              <a:solidFill>
                <a:srgbClr val="22274E"/>
              </a:solidFill>
              <a:latin typeface="Avenir"/>
              <a:ea typeface="Avenir"/>
              <a:cs typeface="Avenir"/>
              <a:sym typeface="Avenir"/>
            </a:endParaRPr>
          </a:p>
          <a:p>
            <a:pPr marL="285750" marR="0" lvl="0" indent="-221456" algn="l" rtl="0">
              <a:lnSpc>
                <a:spcPct val="130000"/>
              </a:lnSpc>
              <a:spcBef>
                <a:spcPts val="0"/>
              </a:spcBef>
              <a:spcAft>
                <a:spcPts val="0"/>
              </a:spcAft>
              <a:buClr>
                <a:srgbClr val="FBFBFB"/>
              </a:buClr>
              <a:buSzPts val="1013"/>
              <a:buFont typeface="Noto Sans Symbols"/>
              <a:buNone/>
            </a:pPr>
            <a:endParaRPr sz="1350" b="0" i="0" u="none" strike="noStrike" cap="none">
              <a:solidFill>
                <a:srgbClr val="22274E"/>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 name="Google Shape;67;p2"/>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8" name="Google Shape;68;p2" descr="Text&#10;&#10;Description automatically generated"/>
          <p:cNvPicPr preferRelativeResize="0"/>
          <p:nvPr/>
        </p:nvPicPr>
        <p:blipFill rotWithShape="1">
          <a:blip r:embed="rId3">
            <a:alphaModFix amt="96000"/>
          </a:blip>
          <a:srcRect/>
          <a:stretch/>
        </p:blipFill>
        <p:spPr>
          <a:xfrm>
            <a:off x="1874519" y="8309"/>
            <a:ext cx="5394959" cy="4497741"/>
          </a:xfrm>
          <a:prstGeom prst="rect">
            <a:avLst/>
          </a:prstGeom>
          <a:noFill/>
          <a:ln>
            <a:noFill/>
          </a:ln>
          <a:effectLst>
            <a:outerShdw blurRad="127000" dist="50800" dir="5400000" algn="ctr" rotWithShape="0">
              <a:srgbClr val="000000">
                <a:alpha val="42745"/>
              </a:srgbClr>
            </a:outerShdw>
          </a:effectLst>
        </p:spPr>
      </p:pic>
      <p:sp>
        <p:nvSpPr>
          <p:cNvPr id="69" name="Google Shape;69;p2"/>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70" name="Google Shape;70;p2" descr="Logo&#10;&#10;Description automatically generated"/>
          <p:cNvPicPr preferRelativeResize="0"/>
          <p:nvPr/>
        </p:nvPicPr>
        <p:blipFill rotWithShape="1">
          <a:blip r:embed="rId4">
            <a:alphaModFix/>
          </a:blip>
          <a:srcRect/>
          <a:stretch/>
        </p:blipFill>
        <p:spPr>
          <a:xfrm>
            <a:off x="180825" y="4780106"/>
            <a:ext cx="182880" cy="1828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0"/>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262" name="Google Shape;262;p20"/>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63" name="Google Shape;263;p20"/>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264" name="Google Shape;264;p20"/>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265" name="Google Shape;265;p20"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266" name="Google Shape;266;p20"/>
          <p:cNvSpPr txBox="1">
            <a:spLocks noGrp="1"/>
          </p:cNvSpPr>
          <p:nvPr>
            <p:ph type="body" idx="1"/>
          </p:nvPr>
        </p:nvSpPr>
        <p:spPr>
          <a:xfrm>
            <a:off x="689466" y="1078352"/>
            <a:ext cx="7946136" cy="3431975"/>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Stressful events in life are inevitable and healthy amounts of stress can be positive and motivating </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Excessive amounts of negative stress can wear down your body  </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Now compound that stress with working with traumatic content </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Everyone is different in how they cope with/recover from traumatic stress.  The individual is  impacted by intrinsic factors and extrinsic factors:</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b="1" u="sng">
                <a:solidFill>
                  <a:schemeClr val="lt1"/>
                </a:solidFill>
                <a:latin typeface="Avenir"/>
                <a:ea typeface="Avenir"/>
                <a:cs typeface="Avenir"/>
                <a:sym typeface="Avenir"/>
              </a:rPr>
              <a:t>Intrinsic</a:t>
            </a:r>
            <a:r>
              <a:rPr lang="en-US" sz="1400">
                <a:solidFill>
                  <a:srgbClr val="22274E"/>
                </a:solidFill>
                <a:latin typeface="Avenir"/>
                <a:ea typeface="Avenir"/>
                <a:cs typeface="Avenir"/>
                <a:sym typeface="Avenir"/>
              </a:rPr>
              <a:t>: our biology, our personality, our abilities, any mental health issues, and previous trauma memories/coping skills that inform the present</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b="1" u="sng">
                <a:solidFill>
                  <a:schemeClr val="lt1"/>
                </a:solidFill>
                <a:latin typeface="Avenir"/>
                <a:ea typeface="Avenir"/>
                <a:cs typeface="Avenir"/>
                <a:sym typeface="Avenir"/>
              </a:rPr>
              <a:t>Extrinsic</a:t>
            </a:r>
            <a:r>
              <a:rPr lang="en-US" sz="1400">
                <a:solidFill>
                  <a:srgbClr val="22274E"/>
                </a:solidFill>
                <a:latin typeface="Avenir"/>
                <a:ea typeface="Avenir"/>
                <a:cs typeface="Avenir"/>
                <a:sym typeface="Avenir"/>
              </a:rPr>
              <a:t>: intergenerational histories, communal/familial support, access to therapeutic resources, access to basic resources, safety of environment, and the ability to ensure safety</a:t>
            </a:r>
            <a:endParaRPr/>
          </a:p>
          <a:p>
            <a:pPr marL="285750" lvl="0" indent="-219075" algn="just" rtl="0">
              <a:lnSpc>
                <a:spcPct val="130000"/>
              </a:lnSpc>
              <a:spcBef>
                <a:spcPts val="0"/>
              </a:spcBef>
              <a:spcAft>
                <a:spcPts val="0"/>
              </a:spcAft>
              <a:buClr>
                <a:srgbClr val="FBFBFB"/>
              </a:buClr>
              <a:buSzPts val="1050"/>
              <a:buFont typeface="Noto Sans Symbols"/>
              <a:buNone/>
            </a:pPr>
            <a:endParaRPr sz="140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a:solidFill>
                <a:srgbClr val="22274E"/>
              </a:solidFill>
              <a:latin typeface="Avenir"/>
              <a:ea typeface="Avenir"/>
              <a:cs typeface="Avenir"/>
              <a:sym typeface="Avenir"/>
            </a:endParaRPr>
          </a:p>
        </p:txBody>
      </p:sp>
      <p:sp>
        <p:nvSpPr>
          <p:cNvPr id="267" name="Google Shape;267;p20"/>
          <p:cNvSpPr txBox="1"/>
          <p:nvPr/>
        </p:nvSpPr>
        <p:spPr>
          <a:xfrm>
            <a:off x="271130" y="473734"/>
            <a:ext cx="7553736"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Working with Stress AND Trauma</a:t>
            </a:r>
            <a:endParaRPr dirty="0">
              <a:latin typeface="Baskerville Old Face" panose="02020602080505020303" pitchFamily="18" charset="7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1"/>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273" name="Google Shape;273;p21"/>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74" name="Google Shape;274;p21"/>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275" name="Google Shape;275;p21"/>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276" name="Google Shape;276;p21"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277" name="Google Shape;277;p21"/>
          <p:cNvSpPr txBox="1">
            <a:spLocks noGrp="1"/>
          </p:cNvSpPr>
          <p:nvPr>
            <p:ph type="body" idx="1"/>
          </p:nvPr>
        </p:nvSpPr>
        <p:spPr>
          <a:xfrm>
            <a:off x="598931" y="1414501"/>
            <a:ext cx="7946136" cy="3099859"/>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13"/>
              <a:buFont typeface="Noto Sans Symbols"/>
              <a:buChar char="❖"/>
            </a:pPr>
            <a:r>
              <a:rPr lang="en-US" sz="1350" dirty="0">
                <a:solidFill>
                  <a:srgbClr val="22274E"/>
                </a:solidFill>
                <a:latin typeface="Avenir"/>
                <a:ea typeface="Avenir"/>
                <a:cs typeface="Avenir"/>
                <a:sym typeface="Avenir"/>
              </a:rPr>
              <a:t>According to William Steele in </a:t>
            </a:r>
            <a:r>
              <a:rPr lang="en-US" sz="1350" i="1" dirty="0">
                <a:solidFill>
                  <a:srgbClr val="22274E"/>
                </a:solidFill>
                <a:latin typeface="Avenir"/>
                <a:ea typeface="Avenir"/>
                <a:cs typeface="Avenir"/>
                <a:sym typeface="Avenir"/>
              </a:rPr>
              <a:t>Reducing Compassion Fatigue, Secondary Traumatic Stress and Burnout</a:t>
            </a:r>
            <a:r>
              <a:rPr lang="en-US" sz="1350" dirty="0">
                <a:solidFill>
                  <a:srgbClr val="22274E"/>
                </a:solidFill>
                <a:latin typeface="Avenir"/>
                <a:ea typeface="Avenir"/>
                <a:cs typeface="Avenir"/>
                <a:sym typeface="Avenir"/>
              </a:rPr>
              <a:t>, the following are 5 significant consequences of working with stress and trauma. </a:t>
            </a:r>
            <a:endParaRPr dirty="0"/>
          </a:p>
          <a:p>
            <a:pPr marL="285750" lvl="0" indent="-285750" algn="just" rtl="0">
              <a:lnSpc>
                <a:spcPct val="130000"/>
              </a:lnSpc>
              <a:spcBef>
                <a:spcPts val="0"/>
              </a:spcBef>
              <a:spcAft>
                <a:spcPts val="0"/>
              </a:spcAft>
              <a:buClr>
                <a:srgbClr val="FBFBFB"/>
              </a:buClr>
              <a:buSzPts val="1013"/>
              <a:buFont typeface="Noto Sans Symbols"/>
              <a:buChar char="❖"/>
            </a:pPr>
            <a:r>
              <a:rPr lang="en-US" sz="1350" b="1" u="sng" dirty="0">
                <a:solidFill>
                  <a:srgbClr val="FBFBFB"/>
                </a:solidFill>
                <a:latin typeface="Avenir"/>
                <a:ea typeface="Avenir"/>
                <a:cs typeface="Avenir"/>
                <a:sym typeface="Avenir"/>
              </a:rPr>
              <a:t>Burnout</a:t>
            </a:r>
            <a:r>
              <a:rPr lang="en-US" sz="1350" u="sng" dirty="0">
                <a:solidFill>
                  <a:schemeClr val="lt1"/>
                </a:solidFill>
                <a:latin typeface="Avenir"/>
                <a:ea typeface="Avenir"/>
                <a:cs typeface="Avenir"/>
                <a:sym typeface="Avenir"/>
              </a:rPr>
              <a:t>:</a:t>
            </a:r>
            <a:r>
              <a:rPr lang="en-US" sz="1350" u="sng" dirty="0">
                <a:solidFill>
                  <a:srgbClr val="22274E"/>
                </a:solidFill>
                <a:latin typeface="Avenir"/>
                <a:ea typeface="Avenir"/>
                <a:cs typeface="Avenir"/>
                <a:sym typeface="Avenir"/>
              </a:rPr>
              <a:t> </a:t>
            </a:r>
            <a:endParaRPr dirty="0"/>
          </a:p>
          <a:p>
            <a:pPr marL="560070" lvl="0" indent="-285749" algn="just" rtl="0">
              <a:lnSpc>
                <a:spcPct val="130000"/>
              </a:lnSpc>
              <a:spcBef>
                <a:spcPts val="0"/>
              </a:spcBef>
              <a:spcAft>
                <a:spcPts val="0"/>
              </a:spcAft>
              <a:buClr>
                <a:srgbClr val="FBFBFB"/>
              </a:buClr>
              <a:buSzPts val="1013"/>
              <a:buFont typeface="Noto Sans Symbols"/>
              <a:buChar char="❖"/>
            </a:pPr>
            <a:r>
              <a:rPr lang="en-US" sz="1350" dirty="0">
                <a:solidFill>
                  <a:srgbClr val="22274E"/>
                </a:solidFill>
                <a:latin typeface="Avenir"/>
                <a:ea typeface="Avenir"/>
                <a:cs typeface="Avenir"/>
                <a:sym typeface="Avenir"/>
              </a:rPr>
              <a:t>Happens over time in any work environment, based on exhaustion from work demands </a:t>
            </a:r>
            <a:endParaRPr dirty="0"/>
          </a:p>
          <a:p>
            <a:pPr marL="560070" lvl="0" indent="-285749" algn="just" rtl="0">
              <a:lnSpc>
                <a:spcPct val="130000"/>
              </a:lnSpc>
              <a:spcBef>
                <a:spcPts val="0"/>
              </a:spcBef>
              <a:spcAft>
                <a:spcPts val="0"/>
              </a:spcAft>
              <a:buClr>
                <a:srgbClr val="FBFBFB"/>
              </a:buClr>
              <a:buSzPts val="1013"/>
              <a:buFont typeface="Noto Sans Symbols"/>
              <a:buChar char="❖"/>
            </a:pPr>
            <a:r>
              <a:rPr lang="en-US" sz="1350" dirty="0">
                <a:solidFill>
                  <a:srgbClr val="22274E"/>
                </a:solidFill>
                <a:latin typeface="Avenir"/>
                <a:ea typeface="Avenir"/>
                <a:cs typeface="Avenir"/>
                <a:sym typeface="Avenir"/>
              </a:rPr>
              <a:t>Specific to work culture/practices</a:t>
            </a:r>
            <a:endParaRPr dirty="0"/>
          </a:p>
          <a:p>
            <a:pPr marL="560070" lvl="0" indent="-285749" algn="just" rtl="0">
              <a:lnSpc>
                <a:spcPct val="130000"/>
              </a:lnSpc>
              <a:spcBef>
                <a:spcPts val="0"/>
              </a:spcBef>
              <a:spcAft>
                <a:spcPts val="0"/>
              </a:spcAft>
              <a:buClr>
                <a:srgbClr val="FBFBFB"/>
              </a:buClr>
              <a:buSzPts val="1013"/>
              <a:buFont typeface="Noto Sans Symbols"/>
              <a:buChar char="❖"/>
            </a:pPr>
            <a:r>
              <a:rPr lang="en-US" sz="1350" dirty="0">
                <a:solidFill>
                  <a:srgbClr val="22274E"/>
                </a:solidFill>
                <a:latin typeface="Avenir"/>
                <a:ea typeface="Avenir"/>
                <a:cs typeface="Avenir"/>
                <a:sym typeface="Avenir"/>
              </a:rPr>
              <a:t>Increased risk for compassion fatigue</a:t>
            </a:r>
            <a:endParaRPr dirty="0"/>
          </a:p>
          <a:p>
            <a:pPr marL="285750" lvl="0" indent="-285750" algn="just" rtl="0">
              <a:lnSpc>
                <a:spcPct val="130000"/>
              </a:lnSpc>
              <a:spcBef>
                <a:spcPts val="0"/>
              </a:spcBef>
              <a:spcAft>
                <a:spcPts val="0"/>
              </a:spcAft>
              <a:buClr>
                <a:srgbClr val="FBFBFB"/>
              </a:buClr>
              <a:buSzPts val="1013"/>
              <a:buFont typeface="Noto Sans Symbols"/>
              <a:buChar char="❖"/>
            </a:pPr>
            <a:r>
              <a:rPr lang="en-US" sz="1350" b="1" u="sng" dirty="0">
                <a:solidFill>
                  <a:schemeClr val="lt1"/>
                </a:solidFill>
                <a:latin typeface="Avenir"/>
                <a:ea typeface="Avenir"/>
                <a:cs typeface="Avenir"/>
                <a:sym typeface="Avenir"/>
              </a:rPr>
              <a:t>Compassion Fatigue (CF)</a:t>
            </a:r>
            <a:r>
              <a:rPr lang="en-US" sz="1350" b="1" dirty="0">
                <a:solidFill>
                  <a:schemeClr val="tx1"/>
                </a:solidFill>
                <a:latin typeface="Avenir"/>
                <a:ea typeface="Avenir"/>
                <a:cs typeface="Avenir"/>
                <a:sym typeface="Avenir"/>
              </a:rPr>
              <a:t> </a:t>
            </a:r>
            <a:r>
              <a:rPr lang="en-US" sz="1350" dirty="0">
                <a:solidFill>
                  <a:schemeClr val="tx1"/>
                </a:solidFill>
                <a:latin typeface="Avenir"/>
                <a:ea typeface="Avenir"/>
                <a:cs typeface="Avenir"/>
                <a:sym typeface="Avenir"/>
              </a:rPr>
              <a:t>(</a:t>
            </a:r>
            <a:r>
              <a:rPr lang="en-US" sz="1350" dirty="0">
                <a:solidFill>
                  <a:srgbClr val="22274E"/>
                </a:solidFill>
                <a:latin typeface="Avenir"/>
                <a:ea typeface="Avenir"/>
                <a:cs typeface="Avenir"/>
                <a:sym typeface="Avenir"/>
              </a:rPr>
              <a:t>Originally coined in emergency rooms but expanded to a wide range of helping professions)</a:t>
            </a:r>
            <a:endParaRPr dirty="0"/>
          </a:p>
          <a:p>
            <a:pPr marL="560070" lvl="0" indent="-285749" algn="just" rtl="0">
              <a:lnSpc>
                <a:spcPct val="130000"/>
              </a:lnSpc>
              <a:spcBef>
                <a:spcPts val="0"/>
              </a:spcBef>
              <a:spcAft>
                <a:spcPts val="0"/>
              </a:spcAft>
              <a:buClr>
                <a:srgbClr val="FBFBFB"/>
              </a:buClr>
              <a:buSzPts val="1013"/>
              <a:buFont typeface="Noto Sans Symbols"/>
              <a:buChar char="❖"/>
            </a:pPr>
            <a:r>
              <a:rPr lang="en-US" sz="1350" dirty="0">
                <a:solidFill>
                  <a:srgbClr val="22274E"/>
                </a:solidFill>
                <a:latin typeface="Avenir"/>
                <a:ea typeface="Avenir"/>
                <a:cs typeface="Avenir"/>
                <a:sym typeface="Avenir"/>
              </a:rPr>
              <a:t>CF occurs over time where a person loses the ability to have compassion toward the people who they are helping, typically people who are traumatized or suffering</a:t>
            </a:r>
            <a:endParaRPr dirty="0"/>
          </a:p>
          <a:p>
            <a:pPr marL="274320" lvl="0" indent="0" algn="just" rtl="0">
              <a:lnSpc>
                <a:spcPct val="130000"/>
              </a:lnSpc>
              <a:spcBef>
                <a:spcPts val="0"/>
              </a:spcBef>
              <a:spcAft>
                <a:spcPts val="0"/>
              </a:spcAft>
              <a:buClr>
                <a:srgbClr val="FBFBFB"/>
              </a:buClr>
              <a:buSzPts val="1013"/>
              <a:buNone/>
            </a:pPr>
            <a:endParaRPr sz="1350" dirty="0">
              <a:solidFill>
                <a:srgbClr val="22274E"/>
              </a:solidFill>
              <a:latin typeface="Avenir"/>
              <a:ea typeface="Avenir"/>
              <a:cs typeface="Avenir"/>
              <a:sym typeface="Avenir"/>
            </a:endParaRPr>
          </a:p>
          <a:p>
            <a:pPr marL="560070" lvl="0" indent="-221456" algn="just" rtl="0">
              <a:lnSpc>
                <a:spcPct val="130000"/>
              </a:lnSpc>
              <a:spcBef>
                <a:spcPts val="0"/>
              </a:spcBef>
              <a:spcAft>
                <a:spcPts val="0"/>
              </a:spcAft>
              <a:buClr>
                <a:srgbClr val="FBFBFB"/>
              </a:buClr>
              <a:buSzPts val="1013"/>
              <a:buFont typeface="Noto Sans Symbols"/>
              <a:buNone/>
            </a:pPr>
            <a:endParaRPr sz="1350" dirty="0">
              <a:solidFill>
                <a:srgbClr val="22274E"/>
              </a:solidFill>
              <a:latin typeface="Avenir"/>
              <a:ea typeface="Avenir"/>
              <a:cs typeface="Avenir"/>
              <a:sym typeface="Avenir"/>
            </a:endParaRPr>
          </a:p>
          <a:p>
            <a:pPr marL="560070" lvl="0" indent="-221456" algn="just" rtl="0">
              <a:lnSpc>
                <a:spcPct val="130000"/>
              </a:lnSpc>
              <a:spcBef>
                <a:spcPts val="0"/>
              </a:spcBef>
              <a:spcAft>
                <a:spcPts val="0"/>
              </a:spcAft>
              <a:buClr>
                <a:srgbClr val="FBFBFB"/>
              </a:buClr>
              <a:buSzPts val="1013"/>
              <a:buFont typeface="Noto Sans Symbols"/>
              <a:buNone/>
            </a:pPr>
            <a:endParaRPr sz="1350" dirty="0">
              <a:solidFill>
                <a:srgbClr val="22274E"/>
              </a:solidFill>
              <a:latin typeface="Avenir"/>
              <a:ea typeface="Avenir"/>
              <a:cs typeface="Avenir"/>
              <a:sym typeface="Avenir"/>
            </a:endParaRPr>
          </a:p>
        </p:txBody>
      </p:sp>
      <p:sp>
        <p:nvSpPr>
          <p:cNvPr id="278" name="Google Shape;278;p21"/>
          <p:cNvSpPr txBox="1"/>
          <p:nvPr/>
        </p:nvSpPr>
        <p:spPr>
          <a:xfrm>
            <a:off x="271130" y="473734"/>
            <a:ext cx="8601739"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Significant Consequences of Working with Stress and Trauma</a:t>
            </a:r>
            <a:endParaRPr dirty="0">
              <a:latin typeface="Baskerville Old Face" panose="02020602080505020303" pitchFamily="18" charset="77"/>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284" name="Google Shape;284;p22"/>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85" name="Google Shape;285;p22"/>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286" name="Google Shape;286;p22"/>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287" name="Google Shape;287;p22"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288" name="Google Shape;288;p22"/>
          <p:cNvSpPr txBox="1">
            <a:spLocks noGrp="1"/>
          </p:cNvSpPr>
          <p:nvPr>
            <p:ph type="body" idx="1"/>
          </p:nvPr>
        </p:nvSpPr>
        <p:spPr>
          <a:xfrm>
            <a:off x="494179" y="1447963"/>
            <a:ext cx="8286116" cy="3414372"/>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975"/>
              <a:buFont typeface="Noto Sans Symbols"/>
              <a:buChar char="❖"/>
            </a:pPr>
            <a:r>
              <a:rPr lang="en-US" sz="1300" b="1" dirty="0">
                <a:solidFill>
                  <a:srgbClr val="FBFBFB"/>
                </a:solidFill>
                <a:latin typeface="Avenir"/>
                <a:ea typeface="Avenir"/>
                <a:cs typeface="Avenir"/>
                <a:sym typeface="Avenir"/>
              </a:rPr>
              <a:t>Secondary Traumatic Stress (STS): Triggered by direct/indirect exposure to trauma</a:t>
            </a:r>
            <a:endParaRPr dirty="0"/>
          </a:p>
          <a:p>
            <a:pPr marL="560070" lvl="0" indent="-285749" algn="just" rtl="0">
              <a:lnSpc>
                <a:spcPct val="130000"/>
              </a:lnSpc>
              <a:spcBef>
                <a:spcPts val="0"/>
              </a:spcBef>
              <a:spcAft>
                <a:spcPts val="0"/>
              </a:spcAft>
              <a:buClr>
                <a:srgbClr val="FBFBFB"/>
              </a:buClr>
              <a:buSzPts val="975"/>
              <a:buFont typeface="Noto Sans Symbols"/>
              <a:buChar char="❖"/>
            </a:pPr>
            <a:r>
              <a:rPr lang="en-US" sz="1300" dirty="0">
                <a:solidFill>
                  <a:srgbClr val="22274E"/>
                </a:solidFill>
                <a:latin typeface="Avenir"/>
                <a:ea typeface="Avenir"/>
                <a:cs typeface="Avenir"/>
                <a:sym typeface="Avenir"/>
              </a:rPr>
              <a:t>Specific to those that work with the traumatized population, </a:t>
            </a:r>
            <a:r>
              <a:rPr lang="en-US" sz="1300" b="1" u="sng" dirty="0">
                <a:solidFill>
                  <a:srgbClr val="22274E"/>
                </a:solidFill>
                <a:latin typeface="Avenir"/>
                <a:ea typeface="Avenir"/>
                <a:cs typeface="Avenir"/>
                <a:sym typeface="Avenir"/>
              </a:rPr>
              <a:t>but does NOT meet full DSMV criteria of PTSD</a:t>
            </a:r>
            <a:endParaRPr dirty="0"/>
          </a:p>
          <a:p>
            <a:pPr marL="560070" lvl="0" indent="-285749" algn="just" rtl="0">
              <a:lnSpc>
                <a:spcPct val="130000"/>
              </a:lnSpc>
              <a:spcBef>
                <a:spcPts val="0"/>
              </a:spcBef>
              <a:spcAft>
                <a:spcPts val="0"/>
              </a:spcAft>
              <a:buClr>
                <a:srgbClr val="FBFBFB"/>
              </a:buClr>
              <a:buSzPts val="975"/>
              <a:buFont typeface="Noto Sans Symbols"/>
              <a:buChar char="❖"/>
            </a:pPr>
            <a:r>
              <a:rPr lang="en-US" sz="1300" dirty="0">
                <a:solidFill>
                  <a:srgbClr val="22274E"/>
                </a:solidFill>
                <a:latin typeface="Avenir"/>
                <a:ea typeface="Avenir"/>
                <a:cs typeface="Avenir"/>
                <a:sym typeface="Avenir"/>
              </a:rPr>
              <a:t>May or may not co-exist with compassion fatigue and/or Secondary trauma</a:t>
            </a:r>
            <a:endParaRPr dirty="0"/>
          </a:p>
          <a:p>
            <a:pPr marL="285750" lvl="0" indent="-285750" algn="just" rtl="0">
              <a:lnSpc>
                <a:spcPct val="130000"/>
              </a:lnSpc>
              <a:spcBef>
                <a:spcPts val="0"/>
              </a:spcBef>
              <a:spcAft>
                <a:spcPts val="0"/>
              </a:spcAft>
              <a:buClr>
                <a:srgbClr val="FBFBFB"/>
              </a:buClr>
              <a:buSzPts val="975"/>
              <a:buFont typeface="Noto Sans Symbols"/>
              <a:buChar char="❖"/>
            </a:pPr>
            <a:r>
              <a:rPr lang="en-US" sz="1300" b="1" dirty="0">
                <a:solidFill>
                  <a:srgbClr val="FBFBFB"/>
                </a:solidFill>
                <a:latin typeface="Avenir"/>
                <a:ea typeface="Avenir"/>
                <a:cs typeface="Avenir"/>
                <a:sym typeface="Avenir"/>
              </a:rPr>
              <a:t>Vicarious Trauma (VT): </a:t>
            </a:r>
            <a:r>
              <a:rPr lang="en-US" sz="1300" dirty="0">
                <a:solidFill>
                  <a:srgbClr val="22274E"/>
                </a:solidFill>
                <a:latin typeface="Avenir"/>
                <a:ea typeface="Avenir"/>
                <a:cs typeface="Avenir"/>
                <a:sym typeface="Avenir"/>
              </a:rPr>
              <a:t>similar to STS and coined around the same time, but includes the shift in world view</a:t>
            </a:r>
            <a:endParaRPr dirty="0"/>
          </a:p>
          <a:p>
            <a:pPr marL="560070" lvl="0" indent="-285749" algn="just" rtl="0">
              <a:lnSpc>
                <a:spcPct val="130000"/>
              </a:lnSpc>
              <a:spcBef>
                <a:spcPts val="0"/>
              </a:spcBef>
              <a:spcAft>
                <a:spcPts val="0"/>
              </a:spcAft>
              <a:buClr>
                <a:srgbClr val="FBFBFB"/>
              </a:buClr>
              <a:buSzPts val="975"/>
              <a:buFont typeface="Noto Sans Symbols"/>
              <a:buChar char="❖"/>
            </a:pPr>
            <a:r>
              <a:rPr lang="en-US" sz="1300" dirty="0">
                <a:solidFill>
                  <a:srgbClr val="22274E"/>
                </a:solidFill>
                <a:latin typeface="Avenir"/>
                <a:ea typeface="Avenir"/>
                <a:cs typeface="Avenir"/>
                <a:sym typeface="Avenir"/>
              </a:rPr>
              <a:t>Specific to those that work with the traumatized population</a:t>
            </a:r>
            <a:endParaRPr dirty="0"/>
          </a:p>
          <a:p>
            <a:pPr marL="560070" lvl="0" indent="-285749" algn="just" rtl="0">
              <a:lnSpc>
                <a:spcPct val="130000"/>
              </a:lnSpc>
              <a:spcBef>
                <a:spcPts val="0"/>
              </a:spcBef>
              <a:spcAft>
                <a:spcPts val="0"/>
              </a:spcAft>
              <a:buClr>
                <a:srgbClr val="FBFBFB"/>
              </a:buClr>
              <a:buSzPts val="975"/>
              <a:buFont typeface="Noto Sans Symbols"/>
              <a:buChar char="❖"/>
            </a:pPr>
            <a:r>
              <a:rPr lang="en-US" sz="1300" b="1" u="sng" dirty="0">
                <a:solidFill>
                  <a:srgbClr val="22274E"/>
                </a:solidFill>
                <a:latin typeface="Avenir"/>
                <a:ea typeface="Avenir"/>
                <a:cs typeface="Avenir"/>
                <a:sym typeface="Avenir"/>
              </a:rPr>
              <a:t>STS + shift in worldview</a:t>
            </a:r>
            <a:endParaRPr dirty="0"/>
          </a:p>
          <a:p>
            <a:pPr marL="285750" lvl="0" indent="-285750" algn="just" rtl="0">
              <a:lnSpc>
                <a:spcPct val="130000"/>
              </a:lnSpc>
              <a:spcBef>
                <a:spcPts val="0"/>
              </a:spcBef>
              <a:spcAft>
                <a:spcPts val="0"/>
              </a:spcAft>
              <a:buClr>
                <a:srgbClr val="FBFBFB"/>
              </a:buClr>
              <a:buSzPts val="975"/>
              <a:buFont typeface="Noto Sans Symbols"/>
              <a:buChar char="❖"/>
            </a:pPr>
            <a:r>
              <a:rPr lang="en-US" sz="1300" b="1" dirty="0">
                <a:solidFill>
                  <a:schemeClr val="lt1"/>
                </a:solidFill>
                <a:latin typeface="Avenir"/>
                <a:ea typeface="Avenir"/>
                <a:cs typeface="Avenir"/>
                <a:sym typeface="Avenir"/>
              </a:rPr>
              <a:t>Post-Traumatic Stress Disorder (PTSD)</a:t>
            </a:r>
            <a:r>
              <a:rPr lang="en-US" sz="1300" b="1" dirty="0">
                <a:solidFill>
                  <a:srgbClr val="22274E"/>
                </a:solidFill>
                <a:latin typeface="Avenir"/>
                <a:ea typeface="Avenir"/>
                <a:cs typeface="Avenir"/>
                <a:sym typeface="Avenir"/>
              </a:rPr>
              <a:t>: </a:t>
            </a:r>
            <a:r>
              <a:rPr lang="en-US" sz="1300" dirty="0">
                <a:solidFill>
                  <a:srgbClr val="22274E"/>
                </a:solidFill>
                <a:latin typeface="Avenir"/>
                <a:ea typeface="Avenir"/>
                <a:cs typeface="Avenir"/>
                <a:sym typeface="Avenir"/>
              </a:rPr>
              <a:t>Triggered by direct/indirect exposure</a:t>
            </a:r>
            <a:endParaRPr dirty="0"/>
          </a:p>
          <a:p>
            <a:pPr marL="560070" lvl="0" indent="-285749" algn="just" rtl="0">
              <a:lnSpc>
                <a:spcPct val="130000"/>
              </a:lnSpc>
              <a:spcBef>
                <a:spcPts val="0"/>
              </a:spcBef>
              <a:spcAft>
                <a:spcPts val="0"/>
              </a:spcAft>
              <a:buClr>
                <a:srgbClr val="FBFBFB"/>
              </a:buClr>
              <a:buSzPts val="975"/>
              <a:buFont typeface="Noto Sans Symbols"/>
              <a:buChar char="❖"/>
            </a:pPr>
            <a:r>
              <a:rPr lang="en-US" sz="1300" dirty="0">
                <a:solidFill>
                  <a:srgbClr val="22274E"/>
                </a:solidFill>
                <a:latin typeface="Avenir"/>
                <a:ea typeface="Avenir"/>
                <a:cs typeface="Avenir"/>
                <a:sym typeface="Avenir"/>
              </a:rPr>
              <a:t>Must meet all the following DSMV criteria: </a:t>
            </a:r>
            <a:r>
              <a:rPr lang="en-US" sz="1300" dirty="0">
                <a:solidFill>
                  <a:schemeClr val="lt1"/>
                </a:solidFill>
                <a:latin typeface="Avenir"/>
                <a:ea typeface="Avenir"/>
                <a:cs typeface="Avenir"/>
                <a:sym typeface="Avenir"/>
              </a:rPr>
              <a:t>https://</a:t>
            </a:r>
            <a:r>
              <a:rPr lang="en-US" sz="1300" dirty="0" err="1">
                <a:solidFill>
                  <a:schemeClr val="lt1"/>
                </a:solidFill>
                <a:latin typeface="Avenir"/>
                <a:ea typeface="Avenir"/>
                <a:cs typeface="Avenir"/>
                <a:sym typeface="Avenir"/>
              </a:rPr>
              <a:t>www.brainline.org</a:t>
            </a:r>
            <a:r>
              <a:rPr lang="en-US" sz="1300" dirty="0">
                <a:solidFill>
                  <a:schemeClr val="lt1"/>
                </a:solidFill>
                <a:latin typeface="Avenir"/>
                <a:ea typeface="Avenir"/>
                <a:cs typeface="Avenir"/>
                <a:sym typeface="Avenir"/>
              </a:rPr>
              <a:t>/article/dsm-5-criteria-ptsd  </a:t>
            </a:r>
            <a:endParaRPr sz="1300" b="1" u="sng" dirty="0">
              <a:solidFill>
                <a:srgbClr val="22274E"/>
              </a:solidFill>
              <a:latin typeface="Avenir"/>
              <a:ea typeface="Avenir"/>
              <a:cs typeface="Avenir"/>
              <a:sym typeface="Avenir"/>
            </a:endParaRPr>
          </a:p>
          <a:p>
            <a:pPr marL="274320" lvl="0" indent="0" algn="ctr" rtl="0">
              <a:lnSpc>
                <a:spcPct val="130000"/>
              </a:lnSpc>
              <a:spcBef>
                <a:spcPts val="0"/>
              </a:spcBef>
              <a:spcAft>
                <a:spcPts val="0"/>
              </a:spcAft>
              <a:buClr>
                <a:srgbClr val="FBFBFB"/>
              </a:buClr>
              <a:buSzPts val="975"/>
              <a:buNone/>
            </a:pPr>
            <a:r>
              <a:rPr lang="en-US" sz="1300" b="1" dirty="0">
                <a:solidFill>
                  <a:schemeClr val="lt1"/>
                </a:solidFill>
                <a:latin typeface="Avenir"/>
                <a:ea typeface="Avenir"/>
                <a:cs typeface="Avenir"/>
                <a:sym typeface="Avenir"/>
              </a:rPr>
              <a:t>*Please note: A diagnosis of any mental health disorder can only be made by a licensed professional.* </a:t>
            </a:r>
            <a:endParaRPr dirty="0"/>
          </a:p>
          <a:p>
            <a:pPr marL="274320" lvl="0" indent="0" algn="just" rtl="0">
              <a:lnSpc>
                <a:spcPct val="130000"/>
              </a:lnSpc>
              <a:spcBef>
                <a:spcPts val="0"/>
              </a:spcBef>
              <a:spcAft>
                <a:spcPts val="0"/>
              </a:spcAft>
              <a:buClr>
                <a:srgbClr val="FBFBFB"/>
              </a:buClr>
              <a:buSzPts val="975"/>
              <a:buNone/>
            </a:pPr>
            <a:endParaRPr sz="1300" b="1" u="sng" dirty="0">
              <a:solidFill>
                <a:srgbClr val="22274E"/>
              </a:solidFill>
              <a:latin typeface="Avenir"/>
              <a:ea typeface="Avenir"/>
              <a:cs typeface="Avenir"/>
              <a:sym typeface="Avenir"/>
            </a:endParaRPr>
          </a:p>
        </p:txBody>
      </p:sp>
      <p:sp>
        <p:nvSpPr>
          <p:cNvPr id="289" name="Google Shape;289;p22"/>
          <p:cNvSpPr txBox="1"/>
          <p:nvPr/>
        </p:nvSpPr>
        <p:spPr>
          <a:xfrm>
            <a:off x="271130" y="473734"/>
            <a:ext cx="7650652"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Significant Consequences of Working with Stress and Trauma cont’d</a:t>
            </a:r>
            <a:endParaRPr dirty="0">
              <a:latin typeface="Baskerville Old Face" panose="02020602080505020303" pitchFamily="18" charset="77"/>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3"/>
          <p:cNvSpPr/>
          <p:nvPr/>
        </p:nvSpPr>
        <p:spPr>
          <a:xfrm>
            <a:off x="0" y="-18076"/>
            <a:ext cx="9159226" cy="5157335"/>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7" name="Google Shape;297;p23"/>
          <p:cNvSpPr/>
          <p:nvPr/>
        </p:nvSpPr>
        <p:spPr>
          <a:xfrm>
            <a:off x="3925934" y="1933474"/>
            <a:ext cx="1292129" cy="1276547"/>
          </a:xfrm>
          <a:prstGeom prst="ellipse">
            <a:avLst/>
          </a:prstGeom>
          <a:solidFill>
            <a:srgbClr val="FBFB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8" name="Google Shape;298;p23"/>
          <p:cNvSpPr txBox="1"/>
          <p:nvPr/>
        </p:nvSpPr>
        <p:spPr>
          <a:xfrm>
            <a:off x="3893834" y="2340914"/>
            <a:ext cx="135632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Libre Baskerville"/>
                <a:ea typeface="Libre Baskerville"/>
                <a:cs typeface="Libre Baskerville"/>
                <a:sym typeface="Libre Baskerville"/>
              </a:rPr>
              <a:t>6 AREAS OF WELLNESS</a:t>
            </a:r>
            <a:endParaRPr/>
          </a:p>
        </p:txBody>
      </p:sp>
      <p:sp>
        <p:nvSpPr>
          <p:cNvPr id="299" name="Google Shape;299;p23"/>
          <p:cNvSpPr/>
          <p:nvPr/>
        </p:nvSpPr>
        <p:spPr>
          <a:xfrm>
            <a:off x="3802257" y="1807763"/>
            <a:ext cx="1539480" cy="1527966"/>
          </a:xfrm>
          <a:prstGeom prst="ellipse">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0" name="Google Shape;300;p23"/>
          <p:cNvSpPr/>
          <p:nvPr/>
        </p:nvSpPr>
        <p:spPr>
          <a:xfrm rot="-7196660">
            <a:off x="5464446" y="2108543"/>
            <a:ext cx="245757" cy="259619"/>
          </a:xfrm>
          <a:prstGeom prst="triangle">
            <a:avLst>
              <a:gd name="adj" fmla="val 46773"/>
            </a:avLst>
          </a:prstGeom>
          <a:solidFill>
            <a:srgbClr val="F06060"/>
          </a:solidFill>
          <a:ln w="25400" cap="flat" cmpd="sng">
            <a:solidFill>
              <a:srgbClr val="F06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1" name="Google Shape;301;p23"/>
          <p:cNvSpPr/>
          <p:nvPr/>
        </p:nvSpPr>
        <p:spPr>
          <a:xfrm rot="889634">
            <a:off x="5556963" y="1365707"/>
            <a:ext cx="1058594" cy="1070674"/>
          </a:xfrm>
          <a:prstGeom prst="teardrop">
            <a:avLst>
              <a:gd name="adj" fmla="val 100000"/>
            </a:avLst>
          </a:prstGeom>
          <a:solidFill>
            <a:schemeClr val="lt1"/>
          </a:solidFill>
          <a:ln w="76200" cap="flat" cmpd="sng">
            <a:solidFill>
              <a:srgbClr val="F06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2" name="Google Shape;302;p23"/>
          <p:cNvSpPr/>
          <p:nvPr/>
        </p:nvSpPr>
        <p:spPr>
          <a:xfrm rot="-3737967">
            <a:off x="5319043" y="3013430"/>
            <a:ext cx="245984" cy="259619"/>
          </a:xfrm>
          <a:prstGeom prst="triangle">
            <a:avLst>
              <a:gd name="adj" fmla="val 63539"/>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3" name="Google Shape;303;p23"/>
          <p:cNvSpPr/>
          <p:nvPr/>
        </p:nvSpPr>
        <p:spPr>
          <a:xfrm rot="4606224">
            <a:off x="5478653" y="2929727"/>
            <a:ext cx="1058594" cy="1070674"/>
          </a:xfrm>
          <a:prstGeom prst="teardrop">
            <a:avLst>
              <a:gd name="adj" fmla="val 100000"/>
            </a:avLst>
          </a:prstGeom>
          <a:solidFill>
            <a:schemeClr val="lt1"/>
          </a:solid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4" name="Google Shape;304;p23"/>
          <p:cNvSpPr/>
          <p:nvPr/>
        </p:nvSpPr>
        <p:spPr>
          <a:xfrm>
            <a:off x="4438130" y="3485179"/>
            <a:ext cx="245757" cy="259619"/>
          </a:xfrm>
          <a:prstGeom prst="triangle">
            <a:avLst>
              <a:gd name="adj" fmla="val 46773"/>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23"/>
          <p:cNvSpPr/>
          <p:nvPr/>
        </p:nvSpPr>
        <p:spPr>
          <a:xfrm rot="8061001">
            <a:off x="4031714" y="3723416"/>
            <a:ext cx="1058594" cy="1070674"/>
          </a:xfrm>
          <a:prstGeom prst="teardrop">
            <a:avLst>
              <a:gd name="adj" fmla="val 100000"/>
            </a:avLst>
          </a:prstGeom>
          <a:solidFill>
            <a:schemeClr val="lt1"/>
          </a:solidFill>
          <a:ln w="762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23"/>
          <p:cNvSpPr/>
          <p:nvPr/>
        </p:nvSpPr>
        <p:spPr>
          <a:xfrm rot="3720151">
            <a:off x="3553486" y="3046612"/>
            <a:ext cx="245757" cy="259619"/>
          </a:xfrm>
          <a:prstGeom prst="triangle">
            <a:avLst>
              <a:gd name="adj" fmla="val 46773"/>
            </a:avLst>
          </a:prstGeom>
          <a:solidFill>
            <a:srgbClr val="2087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7" name="Google Shape;307;p23"/>
          <p:cNvSpPr/>
          <p:nvPr/>
        </p:nvSpPr>
        <p:spPr>
          <a:xfrm rot="-9336334">
            <a:off x="2571050" y="2920509"/>
            <a:ext cx="1058594" cy="1070674"/>
          </a:xfrm>
          <a:prstGeom prst="teardrop">
            <a:avLst>
              <a:gd name="adj" fmla="val 100000"/>
            </a:avLst>
          </a:prstGeom>
          <a:solidFill>
            <a:schemeClr val="lt1"/>
          </a:solidFill>
          <a:ln w="76200" cap="flat" cmpd="sng">
            <a:solidFill>
              <a:srgbClr val="2087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8" name="Google Shape;308;p23"/>
          <p:cNvSpPr/>
          <p:nvPr/>
        </p:nvSpPr>
        <p:spPr>
          <a:xfrm rot="7003630">
            <a:off x="3360312" y="2145153"/>
            <a:ext cx="245757" cy="259619"/>
          </a:xfrm>
          <a:prstGeom prst="triangle">
            <a:avLst>
              <a:gd name="adj" fmla="val 46773"/>
            </a:avLst>
          </a:prstGeom>
          <a:solidFill>
            <a:srgbClr val="6638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9" name="Google Shape;309;p23"/>
          <p:cNvSpPr/>
          <p:nvPr/>
        </p:nvSpPr>
        <p:spPr>
          <a:xfrm rot="-6401418">
            <a:off x="2412372" y="1429326"/>
            <a:ext cx="1058594" cy="1070674"/>
          </a:xfrm>
          <a:prstGeom prst="teardrop">
            <a:avLst>
              <a:gd name="adj" fmla="val 100000"/>
            </a:avLst>
          </a:prstGeom>
          <a:solidFill>
            <a:schemeClr val="lt1"/>
          </a:solidFill>
          <a:ln w="76200" cap="flat" cmpd="sng">
            <a:solidFill>
              <a:srgbClr val="66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0" name="Google Shape;310;p23"/>
          <p:cNvSpPr/>
          <p:nvPr/>
        </p:nvSpPr>
        <p:spPr>
          <a:xfrm rot="10800000">
            <a:off x="4438130" y="1461186"/>
            <a:ext cx="245757" cy="259619"/>
          </a:xfrm>
          <a:prstGeom prst="triangle">
            <a:avLst>
              <a:gd name="adj" fmla="val 46773"/>
            </a:avLst>
          </a:prstGeom>
          <a:solidFill>
            <a:srgbClr val="BF2A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1" name="Google Shape;311;p23"/>
          <p:cNvSpPr/>
          <p:nvPr/>
        </p:nvSpPr>
        <p:spPr>
          <a:xfrm rot="-2686968">
            <a:off x="4025748" y="424783"/>
            <a:ext cx="1058594" cy="1070674"/>
          </a:xfrm>
          <a:prstGeom prst="teardrop">
            <a:avLst>
              <a:gd name="adj" fmla="val 100000"/>
            </a:avLst>
          </a:prstGeom>
          <a:solidFill>
            <a:schemeClr val="lt1"/>
          </a:solidFill>
          <a:ln w="76200" cap="flat" cmpd="sng">
            <a:solidFill>
              <a:srgbClr val="BF2A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2" name="Google Shape;312;p23" descr="Icon&#10;&#10;Description automatically generated"/>
          <p:cNvPicPr preferRelativeResize="0"/>
          <p:nvPr/>
        </p:nvPicPr>
        <p:blipFill rotWithShape="1">
          <a:blip r:embed="rId3">
            <a:alphaModFix/>
          </a:blip>
          <a:srcRect/>
          <a:stretch/>
        </p:blipFill>
        <p:spPr>
          <a:xfrm>
            <a:off x="5797273" y="3222748"/>
            <a:ext cx="484632" cy="484632"/>
          </a:xfrm>
          <a:prstGeom prst="rect">
            <a:avLst/>
          </a:prstGeom>
          <a:noFill/>
          <a:ln>
            <a:noFill/>
          </a:ln>
        </p:spPr>
      </p:pic>
      <p:pic>
        <p:nvPicPr>
          <p:cNvPr id="313" name="Google Shape;313;p23" descr="Icon&#10;&#10;Description automatically generated"/>
          <p:cNvPicPr preferRelativeResize="0"/>
          <p:nvPr/>
        </p:nvPicPr>
        <p:blipFill rotWithShape="1">
          <a:blip r:embed="rId4">
            <a:alphaModFix/>
          </a:blip>
          <a:srcRect/>
          <a:stretch/>
        </p:blipFill>
        <p:spPr>
          <a:xfrm>
            <a:off x="4080690" y="3932287"/>
            <a:ext cx="960636" cy="652932"/>
          </a:xfrm>
          <a:prstGeom prst="rect">
            <a:avLst/>
          </a:prstGeom>
          <a:noFill/>
          <a:ln>
            <a:noFill/>
          </a:ln>
        </p:spPr>
      </p:pic>
      <p:pic>
        <p:nvPicPr>
          <p:cNvPr id="314" name="Google Shape;314;p23" descr="A picture containing dark&#10;&#10;Description automatically generated"/>
          <p:cNvPicPr preferRelativeResize="0"/>
          <p:nvPr/>
        </p:nvPicPr>
        <p:blipFill rotWithShape="1">
          <a:blip r:embed="rId5">
            <a:alphaModFix/>
          </a:blip>
          <a:srcRect/>
          <a:stretch/>
        </p:blipFill>
        <p:spPr>
          <a:xfrm>
            <a:off x="2782278" y="3222748"/>
            <a:ext cx="522425" cy="449925"/>
          </a:xfrm>
          <a:prstGeom prst="rect">
            <a:avLst/>
          </a:prstGeom>
          <a:noFill/>
          <a:ln>
            <a:noFill/>
          </a:ln>
        </p:spPr>
      </p:pic>
      <p:pic>
        <p:nvPicPr>
          <p:cNvPr id="315" name="Google Shape;315;p23" descr="A picture containing drawing&#10;&#10;Description automatically generated"/>
          <p:cNvPicPr preferRelativeResize="0"/>
          <p:nvPr/>
        </p:nvPicPr>
        <p:blipFill rotWithShape="1">
          <a:blip r:embed="rId6">
            <a:alphaModFix/>
          </a:blip>
          <a:srcRect/>
          <a:stretch/>
        </p:blipFill>
        <p:spPr>
          <a:xfrm>
            <a:off x="2621669" y="1807763"/>
            <a:ext cx="530051" cy="299069"/>
          </a:xfrm>
          <a:prstGeom prst="rect">
            <a:avLst/>
          </a:prstGeom>
          <a:noFill/>
          <a:ln>
            <a:noFill/>
          </a:ln>
        </p:spPr>
      </p:pic>
      <p:pic>
        <p:nvPicPr>
          <p:cNvPr id="316" name="Google Shape;316;p23" descr="Shape, circle&#10;&#10;Description automatically generated"/>
          <p:cNvPicPr preferRelativeResize="0"/>
          <p:nvPr/>
        </p:nvPicPr>
        <p:blipFill rotWithShape="1">
          <a:blip r:embed="rId7">
            <a:alphaModFix/>
          </a:blip>
          <a:srcRect/>
          <a:stretch/>
        </p:blipFill>
        <p:spPr>
          <a:xfrm>
            <a:off x="5889710" y="1681634"/>
            <a:ext cx="427099" cy="427099"/>
          </a:xfrm>
          <a:prstGeom prst="rect">
            <a:avLst/>
          </a:prstGeom>
          <a:noFill/>
          <a:ln>
            <a:noFill/>
          </a:ln>
        </p:spPr>
      </p:pic>
      <p:pic>
        <p:nvPicPr>
          <p:cNvPr id="317" name="Google Shape;317;p23" descr="Icon&#10;&#10;Description automatically generated"/>
          <p:cNvPicPr preferRelativeResize="0"/>
          <p:nvPr/>
        </p:nvPicPr>
        <p:blipFill rotWithShape="1">
          <a:blip r:embed="rId8">
            <a:alphaModFix/>
          </a:blip>
          <a:srcRect/>
          <a:stretch/>
        </p:blipFill>
        <p:spPr>
          <a:xfrm>
            <a:off x="4347461" y="715966"/>
            <a:ext cx="413042" cy="434317"/>
          </a:xfrm>
          <a:prstGeom prst="rect">
            <a:avLst/>
          </a:prstGeom>
          <a:noFill/>
          <a:ln>
            <a:noFill/>
          </a:ln>
        </p:spPr>
      </p:pic>
      <p:sp>
        <p:nvSpPr>
          <p:cNvPr id="318" name="Google Shape;318;p23"/>
          <p:cNvSpPr txBox="1"/>
          <p:nvPr/>
        </p:nvSpPr>
        <p:spPr>
          <a:xfrm>
            <a:off x="6969440" y="1091884"/>
            <a:ext cx="2065644" cy="22928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1" i="0" u="none" strike="noStrike" cap="none" dirty="0">
                <a:solidFill>
                  <a:srgbClr val="F06060"/>
                </a:solidFill>
                <a:latin typeface="Avenir"/>
                <a:ea typeface="Avenir"/>
                <a:cs typeface="Avenir"/>
                <a:sym typeface="Avenir"/>
              </a:rPr>
              <a:t>EMOTIONAL: </a:t>
            </a:r>
            <a:endParaRPr sz="1100" b="1" i="0" u="none" strike="noStrike" cap="none" dirty="0">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r>
              <a:rPr lang="en-US" sz="1100" b="1" i="0" u="none" strike="noStrike" cap="none" dirty="0">
                <a:solidFill>
                  <a:schemeClr val="lt1"/>
                </a:solidFill>
                <a:latin typeface="Avenir"/>
                <a:ea typeface="Avenir"/>
                <a:cs typeface="Avenir"/>
                <a:sym typeface="Avenir"/>
              </a:rPr>
              <a:t>Uncomfortable feelings of guilt, fear, anger and cynicism</a:t>
            </a:r>
            <a:endParaRPr dirty="0"/>
          </a:p>
          <a:p>
            <a:pPr marL="0" marR="0" lvl="0" indent="0" algn="l" rtl="0">
              <a:lnSpc>
                <a:spcPct val="100000"/>
              </a:lnSpc>
              <a:spcBef>
                <a:spcPts val="0"/>
              </a:spcBef>
              <a:spcAft>
                <a:spcPts val="0"/>
              </a:spcAft>
              <a:buNone/>
            </a:pPr>
            <a:r>
              <a:rPr lang="en-US" sz="1100" b="1" i="0" u="none" strike="noStrike" cap="none" dirty="0">
                <a:solidFill>
                  <a:schemeClr val="lt1"/>
                </a:solidFill>
                <a:latin typeface="Avenir"/>
                <a:ea typeface="Avenir"/>
                <a:cs typeface="Avenir"/>
                <a:sym typeface="Avenir"/>
              </a:rPr>
              <a:t>Dissociative moments / feeling detached</a:t>
            </a:r>
            <a:endParaRPr dirty="0"/>
          </a:p>
          <a:p>
            <a:pPr marL="0" marR="0" lvl="0" indent="0" algn="l" rtl="0">
              <a:lnSpc>
                <a:spcPct val="100000"/>
              </a:lnSpc>
              <a:spcBef>
                <a:spcPts val="0"/>
              </a:spcBef>
              <a:spcAft>
                <a:spcPts val="0"/>
              </a:spcAft>
              <a:buNone/>
            </a:pPr>
            <a:r>
              <a:rPr lang="en-US" sz="1100" b="1" i="0" u="none" strike="noStrike" cap="none" dirty="0">
                <a:solidFill>
                  <a:schemeClr val="lt1"/>
                </a:solidFill>
                <a:latin typeface="Avenir"/>
                <a:ea typeface="Avenir"/>
                <a:cs typeface="Avenir"/>
                <a:sym typeface="Avenir"/>
              </a:rPr>
              <a:t>Feeling helpless/hopeless</a:t>
            </a:r>
            <a:endParaRPr dirty="0"/>
          </a:p>
          <a:p>
            <a:pPr marL="0" marR="0" lvl="0" indent="0" algn="l" rtl="0">
              <a:lnSpc>
                <a:spcPct val="100000"/>
              </a:lnSpc>
              <a:spcBef>
                <a:spcPts val="0"/>
              </a:spcBef>
              <a:spcAft>
                <a:spcPts val="0"/>
              </a:spcAft>
              <a:buNone/>
            </a:pPr>
            <a:r>
              <a:rPr lang="en-US" sz="1100" b="1" i="0" u="none" strike="noStrike" cap="none" dirty="0">
                <a:solidFill>
                  <a:schemeClr val="lt1"/>
                </a:solidFill>
                <a:latin typeface="Avenir"/>
                <a:ea typeface="Avenir"/>
                <a:cs typeface="Avenir"/>
                <a:sym typeface="Avenir"/>
              </a:rPr>
              <a:t>Minimizing </a:t>
            </a:r>
            <a:endParaRPr dirty="0"/>
          </a:p>
          <a:p>
            <a:pPr marL="0" marR="0" lvl="0" indent="0" algn="l" rtl="0">
              <a:lnSpc>
                <a:spcPct val="100000"/>
              </a:lnSpc>
              <a:spcBef>
                <a:spcPts val="0"/>
              </a:spcBef>
              <a:spcAft>
                <a:spcPts val="0"/>
              </a:spcAft>
              <a:buNone/>
            </a:pPr>
            <a:r>
              <a:rPr lang="en-US" sz="1100" b="1" i="0" u="none" strike="noStrike" cap="none" dirty="0">
                <a:solidFill>
                  <a:schemeClr val="lt1"/>
                </a:solidFill>
                <a:latin typeface="Avenir"/>
                <a:ea typeface="Avenir"/>
                <a:cs typeface="Avenir"/>
                <a:sym typeface="Avenir"/>
              </a:rPr>
              <a:t>Grandiosity </a:t>
            </a:r>
            <a:endParaRPr dirty="0"/>
          </a:p>
          <a:p>
            <a:pPr marL="0" marR="0" lvl="0" indent="0" algn="l" rtl="0">
              <a:lnSpc>
                <a:spcPct val="100000"/>
              </a:lnSpc>
              <a:spcBef>
                <a:spcPts val="0"/>
              </a:spcBef>
              <a:spcAft>
                <a:spcPts val="0"/>
              </a:spcAft>
              <a:buNone/>
            </a:pPr>
            <a:r>
              <a:rPr lang="en-US" sz="1100" b="1" i="0" u="none" strike="noStrike" cap="none" dirty="0">
                <a:solidFill>
                  <a:schemeClr val="lt1"/>
                </a:solidFill>
                <a:latin typeface="Avenir"/>
                <a:ea typeface="Avenir"/>
                <a:cs typeface="Avenir"/>
                <a:sym typeface="Avenir"/>
              </a:rPr>
              <a:t>Avoidance</a:t>
            </a:r>
            <a:endParaRPr dirty="0"/>
          </a:p>
          <a:p>
            <a:pPr marL="0" marR="0" lvl="0" indent="0" algn="l" rtl="0">
              <a:lnSpc>
                <a:spcPct val="100000"/>
              </a:lnSpc>
              <a:spcBef>
                <a:spcPts val="0"/>
              </a:spcBef>
              <a:spcAft>
                <a:spcPts val="0"/>
              </a:spcAft>
              <a:buNone/>
            </a:pPr>
            <a:r>
              <a:rPr lang="en-US" sz="1100" b="1" i="0" u="none" strike="noStrike" cap="none" dirty="0">
                <a:solidFill>
                  <a:schemeClr val="lt1"/>
                </a:solidFill>
                <a:latin typeface="Avenir"/>
                <a:ea typeface="Avenir"/>
                <a:cs typeface="Avenir"/>
                <a:sym typeface="Avenir"/>
              </a:rPr>
              <a:t>Intrusive thoughts</a:t>
            </a:r>
            <a:endParaRPr dirty="0"/>
          </a:p>
          <a:p>
            <a:pPr marL="0" marR="0" lvl="0" indent="0" algn="l" rtl="0">
              <a:lnSpc>
                <a:spcPct val="100000"/>
              </a:lnSpc>
              <a:spcBef>
                <a:spcPts val="0"/>
              </a:spcBef>
              <a:spcAft>
                <a:spcPts val="0"/>
              </a:spcAft>
              <a:buNone/>
            </a:pPr>
            <a:r>
              <a:rPr lang="en-US" sz="1100" b="1" i="0" u="none" strike="noStrike" cap="none" dirty="0">
                <a:solidFill>
                  <a:schemeClr val="lt1"/>
                </a:solidFill>
                <a:latin typeface="Avenir"/>
                <a:ea typeface="Avenir"/>
                <a:cs typeface="Avenir"/>
                <a:sym typeface="Avenir"/>
              </a:rPr>
              <a:t>Numbing </a:t>
            </a:r>
            <a:endParaRPr dirty="0"/>
          </a:p>
          <a:p>
            <a:pPr marL="0" marR="0" lvl="0" indent="0" algn="l" rtl="0">
              <a:lnSpc>
                <a:spcPct val="100000"/>
              </a:lnSpc>
              <a:spcBef>
                <a:spcPts val="0"/>
              </a:spcBef>
              <a:spcAft>
                <a:spcPts val="0"/>
              </a:spcAft>
              <a:buNone/>
            </a:pPr>
            <a:endParaRPr sz="1100" b="1" i="0" u="none" strike="noStrike" cap="none" dirty="0">
              <a:solidFill>
                <a:schemeClr val="lt1"/>
              </a:solidFill>
              <a:latin typeface="Avenir"/>
              <a:ea typeface="Avenir"/>
              <a:cs typeface="Avenir"/>
              <a:sym typeface="Avenir"/>
            </a:endParaRPr>
          </a:p>
        </p:txBody>
      </p:sp>
      <p:sp>
        <p:nvSpPr>
          <p:cNvPr id="319" name="Google Shape;319;p23"/>
          <p:cNvSpPr txBox="1"/>
          <p:nvPr/>
        </p:nvSpPr>
        <p:spPr>
          <a:xfrm>
            <a:off x="6845297" y="3307394"/>
            <a:ext cx="2065644" cy="161582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a:solidFill>
                  <a:srgbClr val="00B050"/>
                </a:solidFill>
                <a:latin typeface="Avenir"/>
                <a:ea typeface="Avenir"/>
                <a:cs typeface="Avenir"/>
                <a:sym typeface="Avenir"/>
              </a:rPr>
              <a:t>COMMUNITY/SOCIAL CONNECTIONS:</a:t>
            </a:r>
            <a:endParaRPr sz="1100" b="1" i="0" u="none" strike="noStrike" cap="none">
              <a:solidFill>
                <a:srgbClr val="00B050"/>
              </a:solidFill>
              <a:latin typeface="Avenir"/>
              <a:ea typeface="Avenir"/>
              <a:cs typeface="Avenir"/>
              <a:sym typeface="Avenir"/>
            </a:endParaRPr>
          </a:p>
          <a:p>
            <a:pPr marL="0" marR="0" lvl="0" indent="0" algn="l"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Isolation</a:t>
            </a:r>
            <a:endParaRPr/>
          </a:p>
          <a:p>
            <a:pPr marL="0" marR="0" lvl="0" indent="0" algn="l"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Inability to empathize</a:t>
            </a:r>
            <a:endParaRPr/>
          </a:p>
          <a:p>
            <a:pPr marL="0" marR="0" lvl="0" indent="0" algn="l"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Strained (work and personal) relationships</a:t>
            </a:r>
            <a:endParaRPr/>
          </a:p>
          <a:p>
            <a:pPr marL="0" marR="0" lvl="0" indent="0" algn="l"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Extreme concern for safety in relation to others</a:t>
            </a:r>
            <a:endParaRPr/>
          </a:p>
          <a:p>
            <a:pPr marL="0" marR="0" lvl="0" indent="0" algn="l" rtl="0">
              <a:lnSpc>
                <a:spcPct val="100000"/>
              </a:lnSpc>
              <a:spcBef>
                <a:spcPts val="0"/>
              </a:spcBef>
              <a:spcAft>
                <a:spcPts val="0"/>
              </a:spcAft>
              <a:buNone/>
            </a:pPr>
            <a:endParaRPr sz="1100" b="1" i="0" u="none" strike="noStrike" cap="none">
              <a:solidFill>
                <a:schemeClr val="lt1"/>
              </a:solidFill>
              <a:latin typeface="Avenir"/>
              <a:ea typeface="Avenir"/>
              <a:cs typeface="Avenir"/>
              <a:sym typeface="Avenir"/>
            </a:endParaRPr>
          </a:p>
        </p:txBody>
      </p:sp>
      <p:sp>
        <p:nvSpPr>
          <p:cNvPr id="320" name="Google Shape;320;p23"/>
          <p:cNvSpPr txBox="1"/>
          <p:nvPr/>
        </p:nvSpPr>
        <p:spPr>
          <a:xfrm>
            <a:off x="1752330" y="4044466"/>
            <a:ext cx="2236664" cy="127727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1" i="0" u="none" strike="noStrike" cap="none" dirty="0">
                <a:solidFill>
                  <a:srgbClr val="0070C0"/>
                </a:solidFill>
                <a:latin typeface="Avenir"/>
                <a:ea typeface="Avenir"/>
                <a:cs typeface="Avenir"/>
                <a:sym typeface="Avenir"/>
              </a:rPr>
              <a:t>SPIRITUAL &amp; GREATER PURPOSE:</a:t>
            </a:r>
            <a:endParaRPr sz="1100" b="1" i="0" u="none" strike="noStrike" cap="none" dirty="0">
              <a:solidFill>
                <a:srgbClr val="0070C0"/>
              </a:solidFill>
              <a:latin typeface="Avenir"/>
              <a:ea typeface="Avenir"/>
              <a:cs typeface="Avenir"/>
              <a:sym typeface="Avenir"/>
            </a:endParaRPr>
          </a:p>
          <a:p>
            <a:pPr marL="0" marR="0" lvl="0" indent="0" algn="r" rtl="0">
              <a:lnSpc>
                <a:spcPct val="100000"/>
              </a:lnSpc>
              <a:spcBef>
                <a:spcPts val="0"/>
              </a:spcBef>
              <a:spcAft>
                <a:spcPts val="0"/>
              </a:spcAft>
              <a:buNone/>
            </a:pPr>
            <a:r>
              <a:rPr lang="en-US" sz="1100" b="1" i="0" u="none" strike="noStrike" cap="none" dirty="0">
                <a:solidFill>
                  <a:schemeClr val="lt1"/>
                </a:solidFill>
                <a:latin typeface="Avenir"/>
                <a:ea typeface="Avenir"/>
                <a:cs typeface="Avenir"/>
                <a:sym typeface="Avenir"/>
              </a:rPr>
              <a:t>A sense that one can never do enough</a:t>
            </a:r>
            <a:endParaRPr dirty="0"/>
          </a:p>
          <a:p>
            <a:pPr marL="0" marR="0" lvl="0" indent="0" algn="r" rtl="0">
              <a:lnSpc>
                <a:spcPct val="100000"/>
              </a:lnSpc>
              <a:spcBef>
                <a:spcPts val="0"/>
              </a:spcBef>
              <a:spcAft>
                <a:spcPts val="0"/>
              </a:spcAft>
              <a:buNone/>
            </a:pPr>
            <a:r>
              <a:rPr lang="en-US" sz="1100" b="1" i="0" u="none" strike="noStrike" cap="none" dirty="0">
                <a:solidFill>
                  <a:schemeClr val="lt1"/>
                </a:solidFill>
                <a:latin typeface="Avenir"/>
                <a:ea typeface="Avenir"/>
                <a:cs typeface="Avenir"/>
                <a:sym typeface="Avenir"/>
              </a:rPr>
              <a:t>Negative world view</a:t>
            </a:r>
            <a:endParaRPr dirty="0"/>
          </a:p>
          <a:p>
            <a:pPr marL="0" marR="0" lvl="0" indent="0" algn="r" rtl="0">
              <a:lnSpc>
                <a:spcPct val="100000"/>
              </a:lnSpc>
              <a:spcBef>
                <a:spcPts val="0"/>
              </a:spcBef>
              <a:spcAft>
                <a:spcPts val="0"/>
              </a:spcAft>
              <a:buNone/>
            </a:pPr>
            <a:r>
              <a:rPr lang="en-US" sz="1100" b="1" i="0" u="none" strike="noStrike" cap="none" dirty="0">
                <a:solidFill>
                  <a:schemeClr val="lt1"/>
                </a:solidFill>
                <a:latin typeface="Avenir"/>
                <a:ea typeface="Avenir"/>
                <a:cs typeface="Avenir"/>
                <a:sym typeface="Avenir"/>
              </a:rPr>
              <a:t>A loss of connection to living</a:t>
            </a:r>
            <a:endParaRPr dirty="0"/>
          </a:p>
          <a:p>
            <a:pPr marL="0" marR="0" lvl="0" indent="0" algn="r" rtl="0">
              <a:lnSpc>
                <a:spcPct val="100000"/>
              </a:lnSpc>
              <a:spcBef>
                <a:spcPts val="0"/>
              </a:spcBef>
              <a:spcAft>
                <a:spcPts val="0"/>
              </a:spcAft>
              <a:buNone/>
            </a:pPr>
            <a:endParaRPr sz="1100" b="1" i="0" u="none" strike="noStrike" cap="none" dirty="0">
              <a:solidFill>
                <a:schemeClr val="lt1"/>
              </a:solidFill>
              <a:latin typeface="Avenir"/>
              <a:ea typeface="Avenir"/>
              <a:cs typeface="Avenir"/>
              <a:sym typeface="Avenir"/>
            </a:endParaRPr>
          </a:p>
        </p:txBody>
      </p:sp>
      <p:sp>
        <p:nvSpPr>
          <p:cNvPr id="321" name="Google Shape;321;p23"/>
          <p:cNvSpPr txBox="1"/>
          <p:nvPr/>
        </p:nvSpPr>
        <p:spPr>
          <a:xfrm>
            <a:off x="312930" y="2817209"/>
            <a:ext cx="1935173" cy="127727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1" i="0" u="none" strike="noStrike" cap="none">
                <a:solidFill>
                  <a:srgbClr val="2087AA"/>
                </a:solidFill>
                <a:latin typeface="Avenir"/>
                <a:ea typeface="Avenir"/>
                <a:cs typeface="Avenir"/>
                <a:sym typeface="Avenir"/>
              </a:rPr>
              <a:t>OCCUPATIONAL:</a:t>
            </a:r>
            <a:endParaRPr sz="1100" b="1" i="0" u="none" strike="noStrike" cap="none">
              <a:solidFill>
                <a:srgbClr val="2087AA"/>
              </a:solidFill>
              <a:latin typeface="Avenir"/>
              <a:ea typeface="Avenir"/>
              <a:cs typeface="Avenir"/>
              <a:sym typeface="Avenir"/>
            </a:endParaRPr>
          </a:p>
          <a:p>
            <a:pPr marL="0" marR="0" lvl="0" indent="0" algn="r"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Sense of persecution - loss of sense of agency in one’s own life </a:t>
            </a:r>
            <a:endParaRPr/>
          </a:p>
          <a:p>
            <a:pPr marL="0" marR="0" lvl="0" indent="0" algn="r"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Trouble with Decision Making</a:t>
            </a:r>
            <a:endParaRPr/>
          </a:p>
          <a:p>
            <a:pPr marL="0" marR="0" lvl="0" indent="0" algn="r"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Missed Opportunities</a:t>
            </a:r>
            <a:endParaRPr/>
          </a:p>
        </p:txBody>
      </p:sp>
      <p:sp>
        <p:nvSpPr>
          <p:cNvPr id="322" name="Google Shape;322;p23"/>
          <p:cNvSpPr txBox="1"/>
          <p:nvPr/>
        </p:nvSpPr>
        <p:spPr>
          <a:xfrm>
            <a:off x="159360" y="1659006"/>
            <a:ext cx="2065644" cy="93871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1" i="0" u="none" strike="noStrike" cap="none">
                <a:solidFill>
                  <a:srgbClr val="663863"/>
                </a:solidFill>
                <a:latin typeface="Avenir"/>
                <a:ea typeface="Avenir"/>
                <a:cs typeface="Avenir"/>
                <a:sym typeface="Avenir"/>
              </a:rPr>
              <a:t>PHYSICAL:</a:t>
            </a:r>
            <a:endParaRPr sz="1100" b="1" i="0" u="none" strike="noStrike" cap="none">
              <a:solidFill>
                <a:srgbClr val="663863"/>
              </a:solidFill>
              <a:latin typeface="Avenir"/>
              <a:ea typeface="Avenir"/>
              <a:cs typeface="Avenir"/>
              <a:sym typeface="Avenir"/>
            </a:endParaRPr>
          </a:p>
          <a:p>
            <a:pPr marL="0" marR="0" lvl="0" indent="0" algn="r"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Chronic Exhaustion/Physical ailments</a:t>
            </a:r>
            <a:endParaRPr/>
          </a:p>
          <a:p>
            <a:pPr marL="0" marR="0" lvl="0" indent="0" algn="r"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Substance Abuse/Addictions </a:t>
            </a:r>
            <a:endParaRPr/>
          </a:p>
          <a:p>
            <a:pPr marL="0" marR="0" lvl="0" indent="0" algn="r" rtl="0">
              <a:lnSpc>
                <a:spcPct val="100000"/>
              </a:lnSpc>
              <a:spcBef>
                <a:spcPts val="0"/>
              </a:spcBef>
              <a:spcAft>
                <a:spcPts val="0"/>
              </a:spcAft>
              <a:buNone/>
            </a:pPr>
            <a:endParaRPr sz="1100" b="1" i="0" u="none" strike="noStrike" cap="none">
              <a:solidFill>
                <a:schemeClr val="lt1"/>
              </a:solidFill>
              <a:latin typeface="Avenir"/>
              <a:ea typeface="Avenir"/>
              <a:cs typeface="Avenir"/>
              <a:sym typeface="Avenir"/>
            </a:endParaRPr>
          </a:p>
        </p:txBody>
      </p:sp>
      <p:sp>
        <p:nvSpPr>
          <p:cNvPr id="323" name="Google Shape;323;p23"/>
          <p:cNvSpPr txBox="1"/>
          <p:nvPr/>
        </p:nvSpPr>
        <p:spPr>
          <a:xfrm>
            <a:off x="5269930" y="283896"/>
            <a:ext cx="2065644" cy="938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1" i="0" u="none" strike="noStrike" cap="none">
                <a:solidFill>
                  <a:srgbClr val="BF2A41"/>
                </a:solidFill>
                <a:latin typeface="Avenir"/>
                <a:ea typeface="Avenir"/>
                <a:cs typeface="Avenir"/>
                <a:sym typeface="Avenir"/>
              </a:rPr>
              <a:t>INTELLECTUAL/CREATIVE:</a:t>
            </a:r>
            <a:endParaRPr sz="1100" b="1" i="0" u="none" strike="noStrike" cap="none">
              <a:solidFill>
                <a:srgbClr val="BF2A41"/>
              </a:solidFill>
              <a:latin typeface="Avenir"/>
              <a:ea typeface="Avenir"/>
              <a:cs typeface="Avenir"/>
              <a:sym typeface="Avenir"/>
            </a:endParaRPr>
          </a:p>
          <a:p>
            <a:pPr marL="0" marR="0" lvl="0" indent="0" algn="l"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Diminished Creativity</a:t>
            </a:r>
            <a:endParaRPr/>
          </a:p>
          <a:p>
            <a:pPr marL="0" marR="0" lvl="0" indent="0" algn="l"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Foggy thought process</a:t>
            </a:r>
            <a:endParaRPr/>
          </a:p>
          <a:p>
            <a:pPr marL="0" marR="0" lvl="0" indent="0" algn="l"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Lack of organization</a:t>
            </a:r>
            <a:endParaRPr/>
          </a:p>
          <a:p>
            <a:pPr marL="0" marR="0" lvl="0" indent="0" algn="l" rtl="0">
              <a:lnSpc>
                <a:spcPct val="100000"/>
              </a:lnSpc>
              <a:spcBef>
                <a:spcPts val="0"/>
              </a:spcBef>
              <a:spcAft>
                <a:spcPts val="0"/>
              </a:spcAft>
              <a:buNone/>
            </a:pPr>
            <a:endParaRPr sz="1100" b="1" i="0" u="none" strike="noStrike" cap="none">
              <a:solidFill>
                <a:schemeClr val="lt1"/>
              </a:solidFill>
              <a:latin typeface="Avenir"/>
              <a:ea typeface="Avenir"/>
              <a:cs typeface="Avenir"/>
              <a:sym typeface="Avenir"/>
            </a:endParaRPr>
          </a:p>
        </p:txBody>
      </p:sp>
      <p:sp>
        <p:nvSpPr>
          <p:cNvPr id="324" name="Google Shape;324;p23"/>
          <p:cNvSpPr/>
          <p:nvPr/>
        </p:nvSpPr>
        <p:spPr>
          <a:xfrm>
            <a:off x="188696" y="20016"/>
            <a:ext cx="2576235" cy="1474201"/>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a:effectLst>
            <a:outerShdw blurRad="127000" dist="50800" dir="5400000" algn="ctr"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3"/>
          <p:cNvSpPr txBox="1"/>
          <p:nvPr/>
        </p:nvSpPr>
        <p:spPr>
          <a:xfrm>
            <a:off x="241684" y="448268"/>
            <a:ext cx="2452568" cy="4615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700" b="0" i="0" u="none" strike="noStrike" cap="none">
                <a:solidFill>
                  <a:schemeClr val="dk1"/>
                </a:solidFill>
                <a:latin typeface="Avenir"/>
                <a:ea typeface="Avenir"/>
                <a:cs typeface="Avenir"/>
                <a:sym typeface="Avenir"/>
              </a:rPr>
              <a:t>“As a prosecutor, why should I care?”</a:t>
            </a:r>
            <a:endParaRPr sz="1700" b="0" i="0" u="none" strike="noStrike" cap="none">
              <a:solidFill>
                <a:srgbClr val="000000"/>
              </a:solidFill>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4"/>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1" name="Google Shape;331;p24"/>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32" name="Google Shape;332;p24"/>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333" name="Google Shape;333;p24"/>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334" name="Google Shape;334;p24"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335" name="Google Shape;335;p24"/>
          <p:cNvSpPr txBox="1">
            <a:spLocks noGrp="1"/>
          </p:cNvSpPr>
          <p:nvPr>
            <p:ph type="body" idx="1"/>
          </p:nvPr>
        </p:nvSpPr>
        <p:spPr>
          <a:xfrm>
            <a:off x="598932" y="2267425"/>
            <a:ext cx="7946136" cy="608650"/>
          </a:xfrm>
          <a:prstGeom prst="rect">
            <a:avLst/>
          </a:prstGeom>
          <a:noFill/>
          <a:ln>
            <a:noFill/>
          </a:ln>
        </p:spPr>
        <p:txBody>
          <a:bodyPr spcFirstLastPara="1" wrap="square" lIns="91425" tIns="91425" rIns="91425" bIns="91425" anchor="t" anchorCtr="0">
            <a:noAutofit/>
          </a:bodyPr>
          <a:lstStyle/>
          <a:p>
            <a:pPr marL="0" lvl="0" indent="0" algn="ctr" rtl="0">
              <a:lnSpc>
                <a:spcPct val="130000"/>
              </a:lnSpc>
              <a:spcBef>
                <a:spcPts val="0"/>
              </a:spcBef>
              <a:spcAft>
                <a:spcPts val="0"/>
              </a:spcAft>
              <a:buClr>
                <a:srgbClr val="FBFBFB"/>
              </a:buClr>
              <a:buSzPts val="1500"/>
              <a:buNone/>
            </a:pPr>
            <a:r>
              <a:rPr lang="en-US" sz="2000">
                <a:solidFill>
                  <a:srgbClr val="002060"/>
                </a:solidFill>
                <a:latin typeface="Avenir"/>
                <a:ea typeface="Avenir"/>
                <a:cs typeface="Avenir"/>
                <a:sym typeface="Avenir"/>
              </a:rPr>
              <a:t>Why Did You Choose This Work?</a:t>
            </a:r>
            <a:endParaRPr/>
          </a:p>
          <a:p>
            <a:pPr marL="0" lvl="0" indent="0" algn="ctr" rtl="0">
              <a:lnSpc>
                <a:spcPct val="130000"/>
              </a:lnSpc>
              <a:spcBef>
                <a:spcPts val="0"/>
              </a:spcBef>
              <a:spcAft>
                <a:spcPts val="0"/>
              </a:spcAft>
              <a:buClr>
                <a:srgbClr val="FBFBFB"/>
              </a:buClr>
              <a:buSzPts val="1500"/>
              <a:buNone/>
            </a:pPr>
            <a:endParaRPr sz="2000">
              <a:solidFill>
                <a:srgbClr val="002060"/>
              </a:solidFill>
              <a:latin typeface="Avenir"/>
              <a:ea typeface="Avenir"/>
              <a:cs typeface="Avenir"/>
              <a:sym typeface="Avenir"/>
            </a:endParaRPr>
          </a:p>
        </p:txBody>
      </p:sp>
      <p:sp>
        <p:nvSpPr>
          <p:cNvPr id="336" name="Google Shape;336;p24"/>
          <p:cNvSpPr txBox="1"/>
          <p:nvPr/>
        </p:nvSpPr>
        <p:spPr>
          <a:xfrm>
            <a:off x="271130" y="473734"/>
            <a:ext cx="6030081"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Exercise</a:t>
            </a:r>
            <a:endParaRPr dirty="0">
              <a:latin typeface="Baskerville Old Face" panose="02020602080505020303" pitchFamily="18" charset="77"/>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342" name="Google Shape;342;p25"/>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43" name="Google Shape;343;p25"/>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344" name="Google Shape;344;p25"/>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345" name="Google Shape;345;p25"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346" name="Google Shape;346;p25"/>
          <p:cNvSpPr txBox="1">
            <a:spLocks noGrp="1"/>
          </p:cNvSpPr>
          <p:nvPr>
            <p:ph type="body" idx="1"/>
          </p:nvPr>
        </p:nvSpPr>
        <p:spPr>
          <a:xfrm>
            <a:off x="598932" y="1082384"/>
            <a:ext cx="7946136" cy="2190097"/>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Consider how your own history of hardship, pain, suffering or trauma brought you to this work </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Consider what ways your cultural history and race may impact your work</a:t>
            </a:r>
            <a:endParaRPr/>
          </a:p>
          <a:p>
            <a:pPr marL="0" lvl="0" indent="0" algn="ctr" rtl="0">
              <a:lnSpc>
                <a:spcPct val="130000"/>
              </a:lnSpc>
              <a:spcBef>
                <a:spcPts val="0"/>
              </a:spcBef>
              <a:spcAft>
                <a:spcPts val="0"/>
              </a:spcAft>
              <a:buClr>
                <a:srgbClr val="FBFBFB"/>
              </a:buClr>
              <a:buSzPts val="1050"/>
              <a:buNone/>
            </a:pPr>
            <a:endParaRPr sz="1400" b="1" i="1">
              <a:solidFill>
                <a:schemeClr val="lt1"/>
              </a:solidFill>
              <a:latin typeface="Avenir"/>
              <a:ea typeface="Avenir"/>
              <a:cs typeface="Avenir"/>
              <a:sym typeface="Avenir"/>
            </a:endParaRPr>
          </a:p>
          <a:p>
            <a:pPr marL="0" lvl="0" indent="0" algn="ctr" rtl="0">
              <a:lnSpc>
                <a:spcPct val="130000"/>
              </a:lnSpc>
              <a:spcBef>
                <a:spcPts val="0"/>
              </a:spcBef>
              <a:spcAft>
                <a:spcPts val="0"/>
              </a:spcAft>
              <a:buClr>
                <a:srgbClr val="FBFBFB"/>
              </a:buClr>
              <a:buSzPts val="1050"/>
              <a:buNone/>
            </a:pPr>
            <a:r>
              <a:rPr lang="en-US" sz="1400" b="1" i="1">
                <a:solidFill>
                  <a:schemeClr val="lt1"/>
                </a:solidFill>
                <a:latin typeface="Avenir"/>
                <a:ea typeface="Avenir"/>
                <a:cs typeface="Avenir"/>
                <a:sym typeface="Avenir"/>
              </a:rPr>
              <a:t>Reflect on how your own culture informs your beliefs on wellness. What are the cultural norms/beliefs you have around self care, wellness, or mental health? How do these beliefs impact the way you respond to stressors in your work and life?</a:t>
            </a:r>
            <a:endParaRPr/>
          </a:p>
        </p:txBody>
      </p:sp>
      <p:sp>
        <p:nvSpPr>
          <p:cNvPr id="347" name="Google Shape;347;p25"/>
          <p:cNvSpPr txBox="1"/>
          <p:nvPr/>
        </p:nvSpPr>
        <p:spPr>
          <a:xfrm>
            <a:off x="271130" y="473734"/>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Personal History, Culture, and Race </a:t>
            </a:r>
            <a:endParaRPr dirty="0">
              <a:latin typeface="Baskerville Old Face" panose="02020602080505020303" pitchFamily="18" charset="77"/>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6"/>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353" name="Google Shape;353;p26"/>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54" name="Google Shape;354;p26"/>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355" name="Google Shape;355;p26"/>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356" name="Google Shape;356;p26"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357" name="Google Shape;357;p26"/>
          <p:cNvSpPr txBox="1">
            <a:spLocks noGrp="1"/>
          </p:cNvSpPr>
          <p:nvPr>
            <p:ph type="body" idx="1"/>
          </p:nvPr>
        </p:nvSpPr>
        <p:spPr>
          <a:xfrm>
            <a:off x="598932" y="1565859"/>
            <a:ext cx="7946136" cy="2453492"/>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Racialized trauma is embedded in every human due to the racist history of the world and our country. In fact, scientists have found that this intergenerational transmission of trauma has been transmitted through changes in epigenetics </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Though individuals and their unique experiences contribute to one's ability to cope and heal from racialized intergenerational trauma, being aware of its presence can help you identify certain stressors on your wellness journey</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The criminal justice system has a disparate and historical impact on communities of color. Prosecutors, particularly prosecutors of color, may have a complex relationship with their role in prosecuting cases</a:t>
            </a:r>
            <a:endParaRPr dirty="0"/>
          </a:p>
        </p:txBody>
      </p:sp>
      <p:sp>
        <p:nvSpPr>
          <p:cNvPr id="358" name="Google Shape;358;p26"/>
          <p:cNvSpPr txBox="1"/>
          <p:nvPr/>
        </p:nvSpPr>
        <p:spPr>
          <a:xfrm>
            <a:off x="271130" y="473734"/>
            <a:ext cx="8072770"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Racialized Trauma and the Prosecutor Experience</a:t>
            </a:r>
            <a:endParaRPr dirty="0">
              <a:latin typeface="Baskerville Old Face" panose="02020602080505020303" pitchFamily="18" charset="77"/>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7"/>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364" name="Google Shape;364;p27"/>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65" name="Google Shape;365;p27"/>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366" name="Google Shape;366;p27"/>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367" name="Google Shape;367;p27"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368" name="Google Shape;368;p27"/>
          <p:cNvSpPr txBox="1">
            <a:spLocks noGrp="1"/>
          </p:cNvSpPr>
          <p:nvPr>
            <p:ph type="body" idx="1"/>
          </p:nvPr>
        </p:nvSpPr>
        <p:spPr>
          <a:xfrm>
            <a:off x="598932" y="1082384"/>
            <a:ext cx="7946136" cy="2381064"/>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Culture and historic attitudes can contribute to a stressful environment. </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Heavy caseloads, long hours and unpaid overtime</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Age of workforce</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Inherent work ethic that attracts people to the legal profession (i.e. typically hiring the top performing students) </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Prevalence of alcohol at social events </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Prosecutors are often applauded for being “tough minded”</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There may be a culture that seeking help or showing vulnerability is considered weak</a:t>
            </a:r>
            <a:endParaRPr/>
          </a:p>
          <a:p>
            <a:pPr marL="560070" lvl="0" indent="-219074" algn="just" rtl="0">
              <a:lnSpc>
                <a:spcPct val="130000"/>
              </a:lnSpc>
              <a:spcBef>
                <a:spcPts val="0"/>
              </a:spcBef>
              <a:spcAft>
                <a:spcPts val="0"/>
              </a:spcAft>
              <a:buClr>
                <a:srgbClr val="FBFBFB"/>
              </a:buClr>
              <a:buSzPts val="1050"/>
              <a:buFont typeface="Noto Sans Symbols"/>
              <a:buNone/>
            </a:pPr>
            <a:endParaRPr sz="1400">
              <a:solidFill>
                <a:srgbClr val="22274E"/>
              </a:solidFill>
              <a:latin typeface="Avenir"/>
              <a:ea typeface="Avenir"/>
              <a:cs typeface="Avenir"/>
              <a:sym typeface="Avenir"/>
            </a:endParaRPr>
          </a:p>
        </p:txBody>
      </p:sp>
      <p:sp>
        <p:nvSpPr>
          <p:cNvPr id="369" name="Google Shape;369;p27"/>
          <p:cNvSpPr txBox="1"/>
          <p:nvPr/>
        </p:nvSpPr>
        <p:spPr>
          <a:xfrm>
            <a:off x="271130" y="473734"/>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Prosecutorial Wellness and Culture</a:t>
            </a:r>
            <a:endParaRPr dirty="0">
              <a:latin typeface="Baskerville Old Face" panose="02020602080505020303" pitchFamily="18" charset="77"/>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8"/>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375" name="Google Shape;375;p28"/>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76" name="Google Shape;376;p28"/>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377" name="Google Shape;377;p28"/>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378" name="Google Shape;378;p28"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379" name="Google Shape;379;p28"/>
          <p:cNvSpPr txBox="1">
            <a:spLocks noGrp="1"/>
          </p:cNvSpPr>
          <p:nvPr>
            <p:ph type="body" idx="1"/>
          </p:nvPr>
        </p:nvSpPr>
        <p:spPr>
          <a:xfrm>
            <a:off x="142988" y="983876"/>
            <a:ext cx="4628020" cy="3647488"/>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975"/>
              <a:buFont typeface="Noto Sans Symbols"/>
              <a:buChar char="❖"/>
            </a:pPr>
            <a:r>
              <a:rPr lang="en-US" sz="1300" dirty="0">
                <a:solidFill>
                  <a:srgbClr val="22274E"/>
                </a:solidFill>
                <a:latin typeface="Avenir"/>
                <a:ea typeface="Avenir"/>
                <a:cs typeface="Avenir"/>
                <a:sym typeface="Avenir"/>
              </a:rPr>
              <a:t>Passion can help prosecutors perform well and enjoy their work.</a:t>
            </a:r>
            <a:endParaRPr dirty="0"/>
          </a:p>
          <a:p>
            <a:pPr marL="285750" lvl="0" indent="-285750" algn="just" rtl="0">
              <a:lnSpc>
                <a:spcPct val="130000"/>
              </a:lnSpc>
              <a:spcBef>
                <a:spcPts val="0"/>
              </a:spcBef>
              <a:spcAft>
                <a:spcPts val="0"/>
              </a:spcAft>
              <a:buClr>
                <a:srgbClr val="FBFBFB"/>
              </a:buClr>
              <a:buSzPts val="975"/>
              <a:buFont typeface="Noto Sans Symbols"/>
              <a:buChar char="❖"/>
            </a:pPr>
            <a:r>
              <a:rPr lang="en-US" sz="1300" dirty="0">
                <a:solidFill>
                  <a:srgbClr val="22274E"/>
                </a:solidFill>
                <a:latin typeface="Avenir"/>
                <a:ea typeface="Avenir"/>
                <a:cs typeface="Avenir"/>
                <a:sym typeface="Avenir"/>
              </a:rPr>
              <a:t>Sometimes, however, prosecutors can be taken over by passion and lose sight of their role.</a:t>
            </a:r>
            <a:endParaRPr dirty="0"/>
          </a:p>
          <a:p>
            <a:pPr marL="285750" lvl="0" indent="-285750" algn="just" rtl="0">
              <a:lnSpc>
                <a:spcPct val="130000"/>
              </a:lnSpc>
              <a:spcBef>
                <a:spcPts val="0"/>
              </a:spcBef>
              <a:spcAft>
                <a:spcPts val="0"/>
              </a:spcAft>
              <a:buClr>
                <a:srgbClr val="FBFBFB"/>
              </a:buClr>
              <a:buSzPts val="975"/>
              <a:buFont typeface="Noto Sans Symbols"/>
              <a:buChar char="❖"/>
            </a:pPr>
            <a:r>
              <a:rPr lang="en-US" sz="1300" dirty="0">
                <a:solidFill>
                  <a:srgbClr val="22274E"/>
                </a:solidFill>
                <a:latin typeface="Avenir"/>
                <a:ea typeface="Avenir"/>
                <a:cs typeface="Avenir"/>
                <a:sym typeface="Avenir"/>
              </a:rPr>
              <a:t>Being overtaken by prosecutorial passion is normal and expected. Any human being who is working with individuals who have been brutally victimized is susceptible to these strong emotions and biased tendencies. Awareness is the first step in balancing prosecutorial passion.</a:t>
            </a:r>
            <a:endParaRPr dirty="0"/>
          </a:p>
          <a:p>
            <a:pPr marL="285750" lvl="0" indent="-285750" algn="just" rtl="0">
              <a:lnSpc>
                <a:spcPct val="130000"/>
              </a:lnSpc>
              <a:spcBef>
                <a:spcPts val="0"/>
              </a:spcBef>
              <a:spcAft>
                <a:spcPts val="0"/>
              </a:spcAft>
              <a:buClr>
                <a:srgbClr val="FBFBFB"/>
              </a:buClr>
              <a:buSzPts val="975"/>
              <a:buFont typeface="Noto Sans Symbols"/>
              <a:buChar char="❖"/>
            </a:pPr>
            <a:r>
              <a:rPr lang="en-US" sz="1300" dirty="0">
                <a:solidFill>
                  <a:srgbClr val="22274E"/>
                </a:solidFill>
                <a:latin typeface="Avenir"/>
                <a:ea typeface="Avenir"/>
                <a:cs typeface="Avenir"/>
                <a:sym typeface="Avenir"/>
              </a:rPr>
              <a:t>Prosecutors must check in with themselves and evaluate the boundaries they have between themselves and the case/crime survivor/victim’s family/and defendant.</a:t>
            </a:r>
            <a:endParaRPr dirty="0"/>
          </a:p>
        </p:txBody>
      </p:sp>
      <p:sp>
        <p:nvSpPr>
          <p:cNvPr id="380" name="Google Shape;380;p28"/>
          <p:cNvSpPr txBox="1"/>
          <p:nvPr/>
        </p:nvSpPr>
        <p:spPr>
          <a:xfrm>
            <a:off x="271130" y="473734"/>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Prosecutorial Passion &amp; Boundaries</a:t>
            </a:r>
            <a:endParaRPr dirty="0">
              <a:latin typeface="Baskerville Old Face" panose="02020602080505020303" pitchFamily="18" charset="77"/>
            </a:endParaRPr>
          </a:p>
        </p:txBody>
      </p:sp>
      <p:pic>
        <p:nvPicPr>
          <p:cNvPr id="381" name="Google Shape;381;p28"/>
          <p:cNvPicPr preferRelativeResize="0"/>
          <p:nvPr/>
        </p:nvPicPr>
        <p:blipFill rotWithShape="1">
          <a:blip r:embed="rId4">
            <a:alphaModFix/>
          </a:blip>
          <a:srcRect/>
          <a:stretch/>
        </p:blipFill>
        <p:spPr>
          <a:xfrm>
            <a:off x="4991725" y="1214628"/>
            <a:ext cx="4132320" cy="2901760"/>
          </a:xfrm>
          <a:prstGeom prst="rect">
            <a:avLst/>
          </a:prstGeom>
          <a:noFill/>
          <a:ln>
            <a:noFill/>
          </a:ln>
          <a:effectLst>
            <a:outerShdw blurRad="127000" dist="50800" dir="5400000" algn="ctr" rotWithShape="0">
              <a:srgbClr val="000000">
                <a:alpha val="4274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9"/>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387" name="Google Shape;387;p29"/>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8" name="Google Shape;388;p29"/>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389" name="Google Shape;389;p29"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390" name="Google Shape;390;p29"/>
          <p:cNvSpPr txBox="1"/>
          <p:nvPr/>
        </p:nvSpPr>
        <p:spPr>
          <a:xfrm>
            <a:off x="850650" y="1975960"/>
            <a:ext cx="2595075" cy="11915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200" b="1" i="0" u="none" strike="noStrike" cap="none" dirty="0">
                <a:solidFill>
                  <a:srgbClr val="FBFBFB"/>
                </a:solidFill>
                <a:latin typeface="Baskerville Old Face" panose="02020602080505020303" pitchFamily="18" charset="77"/>
                <a:ea typeface="Libre Baskerville"/>
                <a:cs typeface="Libre Baskerville"/>
                <a:sym typeface="Libre Baskerville"/>
              </a:rPr>
              <a:t>6 Areas of </a:t>
            </a:r>
          </a:p>
          <a:p>
            <a:pPr marL="0" marR="0" lvl="0" indent="0" algn="l" rtl="0">
              <a:lnSpc>
                <a:spcPct val="100000"/>
              </a:lnSpc>
              <a:spcBef>
                <a:spcPts val="0"/>
              </a:spcBef>
              <a:spcAft>
                <a:spcPts val="0"/>
              </a:spcAft>
              <a:buClr>
                <a:schemeClr val="dk1"/>
              </a:buClr>
              <a:buSzPts val="2800"/>
              <a:buFont typeface="Arial"/>
              <a:buNone/>
            </a:pPr>
            <a:r>
              <a:rPr lang="en-US" sz="3200" b="1" i="0" u="none" strike="noStrike" cap="none" dirty="0">
                <a:solidFill>
                  <a:srgbClr val="FBFBFB"/>
                </a:solidFill>
                <a:latin typeface="Baskerville Old Face" panose="02020602080505020303" pitchFamily="18" charset="77"/>
                <a:ea typeface="Libre Baskerville"/>
                <a:cs typeface="Libre Baskerville"/>
                <a:sym typeface="Libre Baskerville"/>
              </a:rPr>
              <a:t>Wellness</a:t>
            </a:r>
            <a:endParaRPr dirty="0">
              <a:latin typeface="Baskerville Old Face" panose="02020602080505020303" pitchFamily="18" charset="77"/>
            </a:endParaRPr>
          </a:p>
        </p:txBody>
      </p:sp>
      <p:pic>
        <p:nvPicPr>
          <p:cNvPr id="391" name="Google Shape;391;p29"/>
          <p:cNvPicPr preferRelativeResize="0"/>
          <p:nvPr/>
        </p:nvPicPr>
        <p:blipFill rotWithShape="1">
          <a:blip r:embed="rId4">
            <a:alphaModFix/>
          </a:blip>
          <a:srcRect/>
          <a:stretch/>
        </p:blipFill>
        <p:spPr>
          <a:xfrm>
            <a:off x="3445725" y="940259"/>
            <a:ext cx="5500491" cy="30932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3"/>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3"/>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78" name="Google Shape;78;p3"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79" name="Google Shape;79;p3"/>
          <p:cNvSpPr txBox="1">
            <a:spLocks noGrp="1"/>
          </p:cNvSpPr>
          <p:nvPr>
            <p:ph type="body" idx="1"/>
          </p:nvPr>
        </p:nvSpPr>
        <p:spPr>
          <a:xfrm>
            <a:off x="631425" y="1257872"/>
            <a:ext cx="7881150" cy="2627756"/>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n-US" sz="2400" dirty="0">
                <a:solidFill>
                  <a:srgbClr val="FBFBFB"/>
                </a:solidFill>
                <a:latin typeface="Avenir"/>
                <a:ea typeface="Avenir"/>
                <a:cs typeface="Avenir"/>
                <a:sym typeface="Avenir"/>
              </a:rPr>
              <a:t>This workshop is about well-being in the prosecution work environment.  It is not mental health treatment. Please seek out professional help from a mental health practitioner via your employee assistance program if you are experiencing any distressing thoughts, feelings or symptoms.  </a:t>
            </a:r>
            <a:endParaRPr dirty="0"/>
          </a:p>
          <a:p>
            <a:pPr marL="114300" lvl="0" indent="0" algn="just" rtl="0">
              <a:lnSpc>
                <a:spcPct val="115000"/>
              </a:lnSpc>
              <a:spcBef>
                <a:spcPts val="0"/>
              </a:spcBef>
              <a:spcAft>
                <a:spcPts val="0"/>
              </a:spcAft>
              <a:buSzPts val="1800"/>
              <a:buNone/>
            </a:pPr>
            <a:endParaRPr sz="2400" dirty="0">
              <a:solidFill>
                <a:srgbClr val="FBFBFB"/>
              </a:solidFill>
              <a:latin typeface="Avenir"/>
              <a:ea typeface="Avenir"/>
              <a:cs typeface="Avenir"/>
              <a:sym typeface="Aveni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0"/>
          <p:cNvSpPr/>
          <p:nvPr/>
        </p:nvSpPr>
        <p:spPr>
          <a:xfrm>
            <a:off x="-15226" y="5484"/>
            <a:ext cx="9159226" cy="5157335"/>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7" name="Google Shape;397;p30"/>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398" name="Google Shape;398;p30"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399" name="Google Shape;399;p30"/>
          <p:cNvSpPr/>
          <p:nvPr/>
        </p:nvSpPr>
        <p:spPr>
          <a:xfrm>
            <a:off x="3925934" y="1933474"/>
            <a:ext cx="1292129" cy="1276547"/>
          </a:xfrm>
          <a:prstGeom prst="ellipse">
            <a:avLst/>
          </a:prstGeom>
          <a:solidFill>
            <a:srgbClr val="FBFB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0" name="Google Shape;400;p30"/>
          <p:cNvSpPr txBox="1"/>
          <p:nvPr/>
        </p:nvSpPr>
        <p:spPr>
          <a:xfrm>
            <a:off x="3893834" y="2340914"/>
            <a:ext cx="135632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Libre Baskerville"/>
                <a:ea typeface="Libre Baskerville"/>
                <a:cs typeface="Libre Baskerville"/>
                <a:sym typeface="Libre Baskerville"/>
              </a:rPr>
              <a:t>6 AREAS OF WELLNESS</a:t>
            </a:r>
            <a:endParaRPr/>
          </a:p>
        </p:txBody>
      </p:sp>
      <p:sp>
        <p:nvSpPr>
          <p:cNvPr id="401" name="Google Shape;401;p30"/>
          <p:cNvSpPr/>
          <p:nvPr/>
        </p:nvSpPr>
        <p:spPr>
          <a:xfrm>
            <a:off x="3802257" y="1807763"/>
            <a:ext cx="1539480" cy="1527966"/>
          </a:xfrm>
          <a:prstGeom prst="ellipse">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2" name="Google Shape;402;p30"/>
          <p:cNvSpPr/>
          <p:nvPr/>
        </p:nvSpPr>
        <p:spPr>
          <a:xfrm rot="-7196660">
            <a:off x="5464446" y="2108543"/>
            <a:ext cx="245757" cy="259619"/>
          </a:xfrm>
          <a:prstGeom prst="triangle">
            <a:avLst>
              <a:gd name="adj" fmla="val 46773"/>
            </a:avLst>
          </a:prstGeom>
          <a:solidFill>
            <a:srgbClr val="F06060"/>
          </a:solidFill>
          <a:ln w="25400" cap="flat" cmpd="sng">
            <a:solidFill>
              <a:srgbClr val="F06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3" name="Google Shape;403;p30"/>
          <p:cNvSpPr/>
          <p:nvPr/>
        </p:nvSpPr>
        <p:spPr>
          <a:xfrm rot="889634">
            <a:off x="5556963" y="1365707"/>
            <a:ext cx="1058594" cy="1070674"/>
          </a:xfrm>
          <a:prstGeom prst="teardrop">
            <a:avLst>
              <a:gd name="adj" fmla="val 100000"/>
            </a:avLst>
          </a:prstGeom>
          <a:solidFill>
            <a:schemeClr val="lt1"/>
          </a:solidFill>
          <a:ln w="76200" cap="flat" cmpd="sng">
            <a:solidFill>
              <a:srgbClr val="F06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4" name="Google Shape;404;p30"/>
          <p:cNvSpPr/>
          <p:nvPr/>
        </p:nvSpPr>
        <p:spPr>
          <a:xfrm rot="-3737967">
            <a:off x="5319043" y="3013430"/>
            <a:ext cx="245984" cy="259619"/>
          </a:xfrm>
          <a:prstGeom prst="triangle">
            <a:avLst>
              <a:gd name="adj" fmla="val 63539"/>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5" name="Google Shape;405;p30"/>
          <p:cNvSpPr/>
          <p:nvPr/>
        </p:nvSpPr>
        <p:spPr>
          <a:xfrm rot="4606224">
            <a:off x="5478653" y="2929727"/>
            <a:ext cx="1058594" cy="1070674"/>
          </a:xfrm>
          <a:prstGeom prst="teardrop">
            <a:avLst>
              <a:gd name="adj" fmla="val 100000"/>
            </a:avLst>
          </a:prstGeom>
          <a:solidFill>
            <a:schemeClr val="lt1"/>
          </a:solid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6" name="Google Shape;406;p30"/>
          <p:cNvSpPr/>
          <p:nvPr/>
        </p:nvSpPr>
        <p:spPr>
          <a:xfrm rot="3243044">
            <a:off x="3626070" y="3078608"/>
            <a:ext cx="245757" cy="259619"/>
          </a:xfrm>
          <a:prstGeom prst="triangle">
            <a:avLst>
              <a:gd name="adj" fmla="val 46773"/>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7" name="Google Shape;407;p30"/>
          <p:cNvSpPr/>
          <p:nvPr/>
        </p:nvSpPr>
        <p:spPr>
          <a:xfrm rot="-9743382">
            <a:off x="2741581" y="3048708"/>
            <a:ext cx="1058594" cy="1070674"/>
          </a:xfrm>
          <a:prstGeom prst="teardrop">
            <a:avLst>
              <a:gd name="adj" fmla="val 100000"/>
            </a:avLst>
          </a:prstGeom>
          <a:solidFill>
            <a:schemeClr val="lt1"/>
          </a:solidFill>
          <a:ln w="762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8" name="Google Shape;408;p30"/>
          <p:cNvSpPr/>
          <p:nvPr/>
        </p:nvSpPr>
        <p:spPr>
          <a:xfrm rot="6908292">
            <a:off x="3472134" y="2014448"/>
            <a:ext cx="245757" cy="259619"/>
          </a:xfrm>
          <a:prstGeom prst="triangle">
            <a:avLst>
              <a:gd name="adj" fmla="val 46773"/>
            </a:avLst>
          </a:prstGeom>
          <a:solidFill>
            <a:srgbClr val="2087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9" name="Google Shape;409;p30"/>
          <p:cNvSpPr/>
          <p:nvPr/>
        </p:nvSpPr>
        <p:spPr>
          <a:xfrm rot="-7072244">
            <a:off x="2523885" y="1366857"/>
            <a:ext cx="1058594" cy="1070674"/>
          </a:xfrm>
          <a:prstGeom prst="teardrop">
            <a:avLst>
              <a:gd name="adj" fmla="val 100000"/>
            </a:avLst>
          </a:prstGeom>
          <a:solidFill>
            <a:schemeClr val="lt1"/>
          </a:solidFill>
          <a:ln w="76200" cap="flat" cmpd="sng">
            <a:solidFill>
              <a:srgbClr val="2087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0" name="Google Shape;410;p30"/>
          <p:cNvSpPr/>
          <p:nvPr/>
        </p:nvSpPr>
        <p:spPr>
          <a:xfrm rot="10800000">
            <a:off x="4335985" y="1493051"/>
            <a:ext cx="245757" cy="259619"/>
          </a:xfrm>
          <a:prstGeom prst="triangle">
            <a:avLst>
              <a:gd name="adj" fmla="val 46773"/>
            </a:avLst>
          </a:prstGeom>
          <a:solidFill>
            <a:srgbClr val="6638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1" name="Google Shape;411;p30"/>
          <p:cNvSpPr/>
          <p:nvPr/>
        </p:nvSpPr>
        <p:spPr>
          <a:xfrm rot="-2826832">
            <a:off x="3929567" y="496178"/>
            <a:ext cx="1058594" cy="1070674"/>
          </a:xfrm>
          <a:prstGeom prst="teardrop">
            <a:avLst>
              <a:gd name="adj" fmla="val 100000"/>
            </a:avLst>
          </a:prstGeom>
          <a:solidFill>
            <a:schemeClr val="lt1"/>
          </a:solidFill>
          <a:ln w="76200" cap="flat" cmpd="sng">
            <a:solidFill>
              <a:srgbClr val="66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2" name="Google Shape;412;p30"/>
          <p:cNvSpPr/>
          <p:nvPr/>
        </p:nvSpPr>
        <p:spPr>
          <a:xfrm>
            <a:off x="4480435" y="3465046"/>
            <a:ext cx="245757" cy="259619"/>
          </a:xfrm>
          <a:prstGeom prst="triangle">
            <a:avLst>
              <a:gd name="adj" fmla="val 46773"/>
            </a:avLst>
          </a:prstGeom>
          <a:solidFill>
            <a:srgbClr val="BF2A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3" name="Google Shape;413;p30"/>
          <p:cNvSpPr/>
          <p:nvPr/>
        </p:nvSpPr>
        <p:spPr>
          <a:xfrm rot="8044728">
            <a:off x="4102228" y="3638000"/>
            <a:ext cx="1058594" cy="1070674"/>
          </a:xfrm>
          <a:prstGeom prst="teardrop">
            <a:avLst>
              <a:gd name="adj" fmla="val 100000"/>
            </a:avLst>
          </a:prstGeom>
          <a:solidFill>
            <a:schemeClr val="lt1"/>
          </a:solidFill>
          <a:ln w="76200" cap="flat" cmpd="sng">
            <a:solidFill>
              <a:srgbClr val="BF2A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4" name="Google Shape;414;p30" descr="Icon&#10;&#10;Description automatically generated"/>
          <p:cNvPicPr preferRelativeResize="0"/>
          <p:nvPr/>
        </p:nvPicPr>
        <p:blipFill rotWithShape="1">
          <a:blip r:embed="rId4">
            <a:alphaModFix/>
          </a:blip>
          <a:srcRect/>
          <a:stretch/>
        </p:blipFill>
        <p:spPr>
          <a:xfrm>
            <a:off x="5797273" y="3222748"/>
            <a:ext cx="484632" cy="484632"/>
          </a:xfrm>
          <a:prstGeom prst="rect">
            <a:avLst/>
          </a:prstGeom>
          <a:noFill/>
          <a:ln>
            <a:noFill/>
          </a:ln>
        </p:spPr>
      </p:pic>
      <p:pic>
        <p:nvPicPr>
          <p:cNvPr id="415" name="Google Shape;415;p30" descr="Icon&#10;&#10;Description automatically generated"/>
          <p:cNvPicPr preferRelativeResize="0"/>
          <p:nvPr/>
        </p:nvPicPr>
        <p:blipFill rotWithShape="1">
          <a:blip r:embed="rId5">
            <a:alphaModFix/>
          </a:blip>
          <a:srcRect/>
          <a:stretch/>
        </p:blipFill>
        <p:spPr>
          <a:xfrm>
            <a:off x="2774213" y="3251334"/>
            <a:ext cx="960636" cy="652932"/>
          </a:xfrm>
          <a:prstGeom prst="rect">
            <a:avLst/>
          </a:prstGeom>
          <a:noFill/>
          <a:ln>
            <a:noFill/>
          </a:ln>
        </p:spPr>
      </p:pic>
      <p:pic>
        <p:nvPicPr>
          <p:cNvPr id="416" name="Google Shape;416;p30" descr="A picture containing dark&#10;&#10;Description automatically generated"/>
          <p:cNvPicPr preferRelativeResize="0"/>
          <p:nvPr/>
        </p:nvPicPr>
        <p:blipFill rotWithShape="1">
          <a:blip r:embed="rId6">
            <a:alphaModFix/>
          </a:blip>
          <a:srcRect/>
          <a:stretch/>
        </p:blipFill>
        <p:spPr>
          <a:xfrm>
            <a:off x="2767307" y="1622860"/>
            <a:ext cx="522425" cy="449925"/>
          </a:xfrm>
          <a:prstGeom prst="rect">
            <a:avLst/>
          </a:prstGeom>
          <a:noFill/>
          <a:ln>
            <a:noFill/>
          </a:ln>
        </p:spPr>
      </p:pic>
      <p:pic>
        <p:nvPicPr>
          <p:cNvPr id="417" name="Google Shape;417;p30" descr="A picture containing drawing&#10;&#10;Description automatically generated"/>
          <p:cNvPicPr preferRelativeResize="0"/>
          <p:nvPr/>
        </p:nvPicPr>
        <p:blipFill rotWithShape="1">
          <a:blip r:embed="rId7">
            <a:alphaModFix/>
          </a:blip>
          <a:srcRect/>
          <a:stretch/>
        </p:blipFill>
        <p:spPr>
          <a:xfrm>
            <a:off x="4193837" y="868782"/>
            <a:ext cx="530051" cy="299069"/>
          </a:xfrm>
          <a:prstGeom prst="rect">
            <a:avLst/>
          </a:prstGeom>
          <a:noFill/>
          <a:ln>
            <a:noFill/>
          </a:ln>
        </p:spPr>
      </p:pic>
      <p:pic>
        <p:nvPicPr>
          <p:cNvPr id="418" name="Google Shape;418;p30" descr="Shape, circle&#10;&#10;Description automatically generated"/>
          <p:cNvPicPr preferRelativeResize="0"/>
          <p:nvPr/>
        </p:nvPicPr>
        <p:blipFill rotWithShape="1">
          <a:blip r:embed="rId8">
            <a:alphaModFix/>
          </a:blip>
          <a:srcRect/>
          <a:stretch/>
        </p:blipFill>
        <p:spPr>
          <a:xfrm>
            <a:off x="5889710" y="1681634"/>
            <a:ext cx="427099" cy="427099"/>
          </a:xfrm>
          <a:prstGeom prst="rect">
            <a:avLst/>
          </a:prstGeom>
          <a:noFill/>
          <a:ln>
            <a:noFill/>
          </a:ln>
        </p:spPr>
      </p:pic>
      <p:pic>
        <p:nvPicPr>
          <p:cNvPr id="419" name="Google Shape;419;p30" descr="Icon&#10;&#10;Description automatically generated"/>
          <p:cNvPicPr preferRelativeResize="0"/>
          <p:nvPr/>
        </p:nvPicPr>
        <p:blipFill rotWithShape="1">
          <a:blip r:embed="rId9">
            <a:alphaModFix/>
          </a:blip>
          <a:srcRect/>
          <a:stretch/>
        </p:blipFill>
        <p:spPr>
          <a:xfrm>
            <a:off x="4422110" y="3981073"/>
            <a:ext cx="413042" cy="434317"/>
          </a:xfrm>
          <a:prstGeom prst="rect">
            <a:avLst/>
          </a:prstGeom>
          <a:noFill/>
          <a:ln>
            <a:noFill/>
          </a:ln>
        </p:spPr>
      </p:pic>
      <p:sp>
        <p:nvSpPr>
          <p:cNvPr id="420" name="Google Shape;420;p30"/>
          <p:cNvSpPr txBox="1"/>
          <p:nvPr/>
        </p:nvSpPr>
        <p:spPr>
          <a:xfrm>
            <a:off x="6970954" y="1537063"/>
            <a:ext cx="206564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1" i="0" u="none" strike="noStrike" cap="none">
                <a:solidFill>
                  <a:srgbClr val="F06060"/>
                </a:solidFill>
                <a:latin typeface="Avenir"/>
                <a:ea typeface="Avenir"/>
                <a:cs typeface="Avenir"/>
                <a:sym typeface="Avenir"/>
              </a:rPr>
              <a:t>2: EMOTIONAL: </a:t>
            </a:r>
            <a:endParaRPr sz="1100" b="1" i="0" u="none" strike="noStrike" cap="none">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Coping effectively with life and creating satisfying relationships</a:t>
            </a:r>
            <a:endParaRPr/>
          </a:p>
        </p:txBody>
      </p:sp>
      <p:sp>
        <p:nvSpPr>
          <p:cNvPr id="421" name="Google Shape;421;p30"/>
          <p:cNvSpPr txBox="1"/>
          <p:nvPr/>
        </p:nvSpPr>
        <p:spPr>
          <a:xfrm>
            <a:off x="6845297" y="3307394"/>
            <a:ext cx="2065644" cy="110799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a:solidFill>
                  <a:srgbClr val="00B050"/>
                </a:solidFill>
                <a:latin typeface="Avenir"/>
                <a:ea typeface="Avenir"/>
                <a:cs typeface="Avenir"/>
                <a:sym typeface="Avenir"/>
              </a:rPr>
              <a:t>3:COMMUNITY/SOCIAL CONNECTIONS:</a:t>
            </a:r>
            <a:endParaRPr sz="1100" b="1" i="0" u="none" strike="noStrike" cap="none">
              <a:solidFill>
                <a:srgbClr val="00B050"/>
              </a:solidFill>
              <a:latin typeface="Avenir"/>
              <a:ea typeface="Avenir"/>
              <a:cs typeface="Avenir"/>
              <a:sym typeface="Avenir"/>
            </a:endParaRPr>
          </a:p>
          <a:p>
            <a:pPr marL="0" marR="0" lvl="0" indent="0" algn="l"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Developing a sense of connection, belonging and a well-developed support system.</a:t>
            </a:r>
            <a:endParaRPr/>
          </a:p>
        </p:txBody>
      </p:sp>
      <p:sp>
        <p:nvSpPr>
          <p:cNvPr id="422" name="Google Shape;422;p30"/>
          <p:cNvSpPr txBox="1"/>
          <p:nvPr/>
        </p:nvSpPr>
        <p:spPr>
          <a:xfrm>
            <a:off x="238753" y="2986738"/>
            <a:ext cx="2236664" cy="76944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1" i="0" u="none" strike="noStrike" cap="none">
                <a:solidFill>
                  <a:srgbClr val="0070C0"/>
                </a:solidFill>
                <a:latin typeface="Avenir"/>
                <a:ea typeface="Avenir"/>
                <a:cs typeface="Avenir"/>
                <a:sym typeface="Avenir"/>
              </a:rPr>
              <a:t>5: SPIRITUAL &amp; GREATER PURPOSE:</a:t>
            </a:r>
            <a:endParaRPr sz="1100" b="1" i="0" u="none" strike="noStrike" cap="none">
              <a:solidFill>
                <a:srgbClr val="0070C0"/>
              </a:solidFill>
              <a:latin typeface="Avenir"/>
              <a:ea typeface="Avenir"/>
              <a:cs typeface="Avenir"/>
              <a:sym typeface="Avenir"/>
            </a:endParaRPr>
          </a:p>
          <a:p>
            <a:pPr marL="0" marR="0" lvl="0" indent="0" algn="r"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Expanding our sense of purpose and meaning in life</a:t>
            </a:r>
            <a:endParaRPr/>
          </a:p>
        </p:txBody>
      </p:sp>
      <p:sp>
        <p:nvSpPr>
          <p:cNvPr id="423" name="Google Shape;423;p30"/>
          <p:cNvSpPr txBox="1"/>
          <p:nvPr/>
        </p:nvSpPr>
        <p:spPr>
          <a:xfrm>
            <a:off x="258604" y="1352204"/>
            <a:ext cx="1935173" cy="76944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1" i="0" u="none" strike="noStrike" cap="none">
                <a:solidFill>
                  <a:srgbClr val="2087AA"/>
                </a:solidFill>
                <a:latin typeface="Avenir"/>
                <a:ea typeface="Avenir"/>
                <a:cs typeface="Avenir"/>
                <a:sym typeface="Avenir"/>
              </a:rPr>
              <a:t>6: OCCUPATIONAL:</a:t>
            </a:r>
            <a:endParaRPr sz="1100" b="1" i="0" u="none" strike="noStrike" cap="none">
              <a:solidFill>
                <a:srgbClr val="2087AA"/>
              </a:solidFill>
              <a:latin typeface="Avenir"/>
              <a:ea typeface="Avenir"/>
              <a:cs typeface="Avenir"/>
              <a:sym typeface="Avenir"/>
            </a:endParaRPr>
          </a:p>
          <a:p>
            <a:pPr marL="0" marR="0" lvl="0" indent="0" algn="r"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Personal satisfaction and enrichment derived from one’s work.</a:t>
            </a:r>
            <a:endParaRPr/>
          </a:p>
        </p:txBody>
      </p:sp>
      <p:sp>
        <p:nvSpPr>
          <p:cNvPr id="424" name="Google Shape;424;p30"/>
          <p:cNvSpPr txBox="1"/>
          <p:nvPr/>
        </p:nvSpPr>
        <p:spPr>
          <a:xfrm>
            <a:off x="5070437" y="296377"/>
            <a:ext cx="206564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1" i="0" u="none" strike="noStrike" cap="none">
                <a:solidFill>
                  <a:srgbClr val="663863"/>
                </a:solidFill>
                <a:latin typeface="Avenir"/>
                <a:ea typeface="Avenir"/>
                <a:cs typeface="Avenir"/>
                <a:sym typeface="Avenir"/>
              </a:rPr>
              <a:t>1: PHYSICAL:</a:t>
            </a:r>
            <a:endParaRPr sz="1100" b="1" i="0" u="none" strike="noStrike" cap="none">
              <a:solidFill>
                <a:srgbClr val="663863"/>
              </a:solidFill>
              <a:latin typeface="Avenir"/>
              <a:ea typeface="Avenir"/>
              <a:cs typeface="Avenir"/>
              <a:sym typeface="Avenir"/>
            </a:endParaRPr>
          </a:p>
          <a:p>
            <a:pPr marL="0" marR="0" lvl="0" indent="0" algn="l"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Recognizing the need for physical activity, diet, sleep and nutrition </a:t>
            </a:r>
            <a:endParaRPr/>
          </a:p>
        </p:txBody>
      </p:sp>
      <p:sp>
        <p:nvSpPr>
          <p:cNvPr id="425" name="Google Shape;425;p30"/>
          <p:cNvSpPr txBox="1"/>
          <p:nvPr/>
        </p:nvSpPr>
        <p:spPr>
          <a:xfrm>
            <a:off x="1827484" y="4228438"/>
            <a:ext cx="2168340" cy="76944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1" i="0" u="none" strike="noStrike" cap="none">
                <a:solidFill>
                  <a:srgbClr val="BF2A41"/>
                </a:solidFill>
                <a:latin typeface="Avenir"/>
                <a:ea typeface="Avenir"/>
                <a:cs typeface="Avenir"/>
                <a:sym typeface="Avenir"/>
              </a:rPr>
              <a:t>4: INTELLECTUAL/CREATIVE:</a:t>
            </a:r>
            <a:endParaRPr sz="1100" b="1" i="0" u="none" strike="noStrike" cap="none">
              <a:solidFill>
                <a:srgbClr val="BF2A41"/>
              </a:solidFill>
              <a:latin typeface="Avenir"/>
              <a:ea typeface="Avenir"/>
              <a:cs typeface="Avenir"/>
              <a:sym typeface="Avenir"/>
            </a:endParaRPr>
          </a:p>
          <a:p>
            <a:pPr marL="0" marR="0" lvl="0" indent="0" algn="r" rtl="0">
              <a:lnSpc>
                <a:spcPct val="100000"/>
              </a:lnSpc>
              <a:spcBef>
                <a:spcPts val="0"/>
              </a:spcBef>
              <a:spcAft>
                <a:spcPts val="0"/>
              </a:spcAft>
              <a:buNone/>
            </a:pPr>
            <a:r>
              <a:rPr lang="en-US" sz="1100" b="1" i="0" u="none" strike="noStrike" cap="none">
                <a:solidFill>
                  <a:schemeClr val="lt1"/>
                </a:solidFill>
                <a:latin typeface="Avenir"/>
                <a:ea typeface="Avenir"/>
                <a:cs typeface="Avenir"/>
                <a:sym typeface="Avenir"/>
              </a:rPr>
              <a:t>Recognizing creative abilities and finding ways to expand knowledge and skills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1"/>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431" name="Google Shape;431;p31"/>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32" name="Google Shape;432;p31"/>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433" name="Google Shape;433;p31"/>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434" name="Google Shape;434;p31"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435" name="Google Shape;435;p31"/>
          <p:cNvSpPr txBox="1">
            <a:spLocks noGrp="1"/>
          </p:cNvSpPr>
          <p:nvPr>
            <p:ph type="body" idx="1"/>
          </p:nvPr>
        </p:nvSpPr>
        <p:spPr>
          <a:xfrm>
            <a:off x="632799" y="1673302"/>
            <a:ext cx="4362535" cy="1189966"/>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900" b="1" i="1" dirty="0">
                <a:solidFill>
                  <a:srgbClr val="FBFBFB"/>
                </a:solidFill>
                <a:latin typeface="Baskerville" panose="02020502070401020303" pitchFamily="18" charset="0"/>
                <a:ea typeface="Baskerville" panose="02020502070401020303" pitchFamily="18" charset="0"/>
                <a:cs typeface="Libre Baskerville"/>
                <a:sym typeface="Libre Baskerville"/>
              </a:rPr>
              <a:t>“Wellness is not a state of being, but a state of action” </a:t>
            </a:r>
            <a:endParaRPr b="1" i="1" dirty="0">
              <a:latin typeface="Baskerville" panose="02020502070401020303" pitchFamily="18" charset="0"/>
              <a:ea typeface="Baskerville" panose="02020502070401020303" pitchFamily="18" charset="0"/>
            </a:endParaRPr>
          </a:p>
          <a:p>
            <a:pPr marL="114300" lvl="0" indent="0" algn="l" rtl="0">
              <a:lnSpc>
                <a:spcPct val="115000"/>
              </a:lnSpc>
              <a:spcBef>
                <a:spcPts val="0"/>
              </a:spcBef>
              <a:spcAft>
                <a:spcPts val="0"/>
              </a:spcAft>
              <a:buSzPts val="1800"/>
              <a:buNone/>
            </a:pPr>
            <a:r>
              <a:rPr lang="en-US" sz="2400" b="1" dirty="0" err="1">
                <a:solidFill>
                  <a:srgbClr val="22274E"/>
                </a:solidFill>
                <a:latin typeface="Baskerville" panose="02020502070401020303" pitchFamily="18" charset="0"/>
                <a:ea typeface="Baskerville" panose="02020502070401020303" pitchFamily="18" charset="0"/>
                <a:cs typeface="Libre Baskerville"/>
                <a:sym typeface="Libre Baskerville"/>
              </a:rPr>
              <a:t>Nagoski</a:t>
            </a:r>
            <a:r>
              <a:rPr lang="en-US" sz="2400" b="1" dirty="0">
                <a:solidFill>
                  <a:srgbClr val="22274E"/>
                </a:solidFill>
                <a:latin typeface="Baskerville" panose="02020502070401020303" pitchFamily="18" charset="0"/>
                <a:ea typeface="Baskerville" panose="02020502070401020303" pitchFamily="18" charset="0"/>
                <a:cs typeface="Libre Baskerville"/>
                <a:sym typeface="Libre Baskerville"/>
              </a:rPr>
              <a:t> &amp; </a:t>
            </a:r>
            <a:r>
              <a:rPr lang="en-US" sz="2400" b="1" dirty="0" err="1">
                <a:solidFill>
                  <a:srgbClr val="22274E"/>
                </a:solidFill>
                <a:latin typeface="Baskerville" panose="02020502070401020303" pitchFamily="18" charset="0"/>
                <a:ea typeface="Baskerville" panose="02020502070401020303" pitchFamily="18" charset="0"/>
                <a:cs typeface="Libre Baskerville"/>
                <a:sym typeface="Libre Baskerville"/>
              </a:rPr>
              <a:t>Nagoski</a:t>
            </a:r>
            <a:r>
              <a:rPr lang="en-US" sz="2400" b="1" dirty="0">
                <a:solidFill>
                  <a:srgbClr val="22274E"/>
                </a:solidFill>
                <a:latin typeface="Baskerville" panose="02020502070401020303" pitchFamily="18" charset="0"/>
                <a:ea typeface="Baskerville" panose="02020502070401020303" pitchFamily="18" charset="0"/>
                <a:cs typeface="Libre Baskerville"/>
                <a:sym typeface="Libre Baskerville"/>
              </a:rPr>
              <a:t>, 2020</a:t>
            </a:r>
            <a:endParaRPr sz="2400" b="1" dirty="0">
              <a:solidFill>
                <a:srgbClr val="FBFBFB"/>
              </a:solidFill>
              <a:latin typeface="Baskerville" panose="02020502070401020303" pitchFamily="18" charset="0"/>
              <a:ea typeface="Baskerville" panose="02020502070401020303" pitchFamily="18" charset="0"/>
              <a:cs typeface="Libre Baskerville"/>
              <a:sym typeface="Libre Baskerville"/>
            </a:endParaRPr>
          </a:p>
        </p:txBody>
      </p:sp>
      <p:sp>
        <p:nvSpPr>
          <p:cNvPr id="436" name="Google Shape;436;p31"/>
          <p:cNvSpPr txBox="1"/>
          <p:nvPr/>
        </p:nvSpPr>
        <p:spPr>
          <a:xfrm>
            <a:off x="271130" y="473734"/>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No One Solution</a:t>
            </a:r>
            <a:endParaRPr dirty="0">
              <a:latin typeface="Baskerville Old Face" panose="02020602080505020303" pitchFamily="18" charset="77"/>
            </a:endParaRPr>
          </a:p>
        </p:txBody>
      </p:sp>
      <p:pic>
        <p:nvPicPr>
          <p:cNvPr id="437" name="Google Shape;437;p31" descr="A picture containing text&#10;&#10;Description automatically generated"/>
          <p:cNvPicPr preferRelativeResize="0"/>
          <p:nvPr/>
        </p:nvPicPr>
        <p:blipFill rotWithShape="1">
          <a:blip r:embed="rId4">
            <a:alphaModFix amt="87000"/>
          </a:blip>
          <a:srcRect l="12352" t="1087" r="12329" b="1844"/>
          <a:stretch/>
        </p:blipFill>
        <p:spPr>
          <a:xfrm>
            <a:off x="5503415" y="629140"/>
            <a:ext cx="2844718" cy="3666247"/>
          </a:xfrm>
          <a:prstGeom prst="rect">
            <a:avLst/>
          </a:prstGeom>
          <a:noFill/>
          <a:ln>
            <a:noFill/>
          </a:ln>
          <a:effectLst>
            <a:outerShdw blurRad="127000" dist="50800" dir="5400000" algn="ctr" rotWithShape="0">
              <a:srgbClr val="000000">
                <a:alpha val="42745"/>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2"/>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443" name="Google Shape;443;p32"/>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44" name="Google Shape;444;p32"/>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445" name="Google Shape;445;p32"/>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446" name="Google Shape;446;p32"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447" name="Google Shape;447;p32"/>
          <p:cNvSpPr txBox="1">
            <a:spLocks noGrp="1"/>
          </p:cNvSpPr>
          <p:nvPr>
            <p:ph type="body" idx="1"/>
          </p:nvPr>
        </p:nvSpPr>
        <p:spPr>
          <a:xfrm>
            <a:off x="598932" y="1005182"/>
            <a:ext cx="7946136" cy="2366916"/>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Clr>
                <a:srgbClr val="FBFBFB"/>
              </a:buClr>
              <a:buSzPts val="1050"/>
              <a:buNone/>
            </a:pPr>
            <a:r>
              <a:rPr lang="en-US" sz="1400">
                <a:solidFill>
                  <a:srgbClr val="22274E"/>
                </a:solidFill>
                <a:latin typeface="Avenir"/>
                <a:ea typeface="Avenir"/>
                <a:cs typeface="Avenir"/>
                <a:sym typeface="Avenir"/>
              </a:rPr>
              <a:t>The goals of integrating processes into your life that enhance well-being include:</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Do your job more efficiently</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Improve job performance by improving overall happiness</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Prevent burnout</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Support your physical health</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Reduce instances of addiction</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Cultivate time + presence</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Enhance relationships </a:t>
            </a:r>
            <a:endParaRPr/>
          </a:p>
        </p:txBody>
      </p:sp>
      <p:sp>
        <p:nvSpPr>
          <p:cNvPr id="448" name="Google Shape;448;p32"/>
          <p:cNvSpPr txBox="1"/>
          <p:nvPr/>
        </p:nvSpPr>
        <p:spPr>
          <a:xfrm>
            <a:off x="271130" y="473734"/>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Goals</a:t>
            </a:r>
            <a:endParaRPr dirty="0">
              <a:latin typeface="Baskerville Old Face" panose="02020602080505020303" pitchFamily="18" charset="77"/>
            </a:endParaRPr>
          </a:p>
        </p:txBody>
      </p:sp>
      <p:pic>
        <p:nvPicPr>
          <p:cNvPr id="449" name="Google Shape;449;p32"/>
          <p:cNvPicPr preferRelativeResize="0"/>
          <p:nvPr/>
        </p:nvPicPr>
        <p:blipFill rotWithShape="1">
          <a:blip r:embed="rId4">
            <a:alphaModFix/>
          </a:blip>
          <a:srcRect l="255" r="254"/>
          <a:stretch/>
        </p:blipFill>
        <p:spPr>
          <a:xfrm>
            <a:off x="4445251" y="1911906"/>
            <a:ext cx="4427619" cy="25026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3"/>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455" name="Google Shape;455;p33"/>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56" name="Google Shape;456;p33"/>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457" name="Google Shape;457;p33"/>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458" name="Google Shape;458;p33"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459" name="Google Shape;459;p33"/>
          <p:cNvSpPr txBox="1">
            <a:spLocks noGrp="1"/>
          </p:cNvSpPr>
          <p:nvPr>
            <p:ph type="body" idx="1"/>
          </p:nvPr>
        </p:nvSpPr>
        <p:spPr>
          <a:xfrm>
            <a:off x="782413" y="1023250"/>
            <a:ext cx="7946136" cy="3515526"/>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Clr>
                <a:srgbClr val="FBFBFB"/>
              </a:buClr>
              <a:buSzPts val="1050"/>
              <a:buNone/>
            </a:pPr>
            <a:r>
              <a:rPr lang="en-US" sz="1400" dirty="0">
                <a:solidFill>
                  <a:srgbClr val="22274E"/>
                </a:solidFill>
                <a:latin typeface="Avenir"/>
                <a:ea typeface="Avenir"/>
                <a:cs typeface="Avenir"/>
                <a:sym typeface="Avenir"/>
              </a:rPr>
              <a:t>Physical health includes </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Caring for and being in touch with the the physical body </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Connecting with the breath</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Diet/nutrition</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Sleep/rest</a:t>
            </a:r>
            <a:endParaRPr dirty="0"/>
          </a:p>
          <a:p>
            <a:pPr marL="274320" lvl="0" indent="-274320" algn="just" rtl="0">
              <a:lnSpc>
                <a:spcPct val="130000"/>
              </a:lnSpc>
              <a:spcBef>
                <a:spcPts val="0"/>
              </a:spcBef>
              <a:spcAft>
                <a:spcPts val="0"/>
              </a:spcAft>
              <a:buClr>
                <a:srgbClr val="FBFBFB"/>
              </a:buClr>
              <a:buSzPts val="1050"/>
              <a:buNone/>
            </a:pPr>
            <a:r>
              <a:rPr lang="en-US" sz="1400" dirty="0">
                <a:solidFill>
                  <a:srgbClr val="22274E"/>
                </a:solidFill>
                <a:latin typeface="Avenir"/>
                <a:ea typeface="Avenir"/>
                <a:cs typeface="Avenir"/>
                <a:sym typeface="Avenir"/>
              </a:rPr>
              <a:t>The stress response causes the body to go into fight, flight, or freeze.  Prolonged states in</a:t>
            </a:r>
            <a:endParaRPr dirty="0"/>
          </a:p>
          <a:p>
            <a:pPr marL="274320" lvl="0" indent="-274320" algn="just" rtl="0">
              <a:lnSpc>
                <a:spcPct val="130000"/>
              </a:lnSpc>
              <a:spcBef>
                <a:spcPts val="0"/>
              </a:spcBef>
              <a:spcAft>
                <a:spcPts val="0"/>
              </a:spcAft>
              <a:buClr>
                <a:srgbClr val="FBFBFB"/>
              </a:buClr>
              <a:buSzPts val="1050"/>
              <a:buNone/>
            </a:pPr>
            <a:r>
              <a:rPr lang="en-US" sz="1400" dirty="0">
                <a:solidFill>
                  <a:srgbClr val="22274E"/>
                </a:solidFill>
                <a:latin typeface="Avenir"/>
                <a:ea typeface="Avenir"/>
                <a:cs typeface="Avenir"/>
                <a:sym typeface="Avenir"/>
              </a:rPr>
              <a:t>stress response can cause these hormones to remain elevated, leading to negative long term</a:t>
            </a:r>
            <a:endParaRPr dirty="0"/>
          </a:p>
          <a:p>
            <a:pPr marL="274320" lvl="0" indent="-274320" algn="just" rtl="0">
              <a:lnSpc>
                <a:spcPct val="130000"/>
              </a:lnSpc>
              <a:spcBef>
                <a:spcPts val="0"/>
              </a:spcBef>
              <a:spcAft>
                <a:spcPts val="0"/>
              </a:spcAft>
              <a:buClr>
                <a:srgbClr val="FBFBFB"/>
              </a:buClr>
              <a:buSzPts val="1050"/>
              <a:buNone/>
            </a:pPr>
            <a:r>
              <a:rPr lang="en-US" sz="1400" dirty="0">
                <a:solidFill>
                  <a:srgbClr val="22274E"/>
                </a:solidFill>
                <a:latin typeface="Avenir"/>
                <a:ea typeface="Avenir"/>
                <a:cs typeface="Avenir"/>
                <a:sym typeface="Avenir"/>
              </a:rPr>
              <a:t>health outcomes. For example: </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Anxiety/depression</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Digestive problems</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Heart disease</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Sleep problems</a:t>
            </a:r>
            <a:endParaRPr dirty="0"/>
          </a:p>
          <a:p>
            <a:pPr marL="560070" lvl="0" indent="-219074"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560070" lvl="0" indent="-219074"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p:txBody>
      </p:sp>
      <p:sp>
        <p:nvSpPr>
          <p:cNvPr id="460" name="Google Shape;460;p33"/>
          <p:cNvSpPr txBox="1"/>
          <p:nvPr/>
        </p:nvSpPr>
        <p:spPr>
          <a:xfrm>
            <a:off x="371457" y="452869"/>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Physical Health</a:t>
            </a:r>
            <a:endParaRPr dirty="0">
              <a:latin typeface="Baskerville Old Face" panose="02020602080505020303" pitchFamily="18" charset="77"/>
            </a:endParaRPr>
          </a:p>
        </p:txBody>
      </p:sp>
      <p:sp>
        <p:nvSpPr>
          <p:cNvPr id="461" name="Google Shape;461;p33"/>
          <p:cNvSpPr/>
          <p:nvPr/>
        </p:nvSpPr>
        <p:spPr>
          <a:xfrm rot="5400000">
            <a:off x="82454" y="467604"/>
            <a:ext cx="338508" cy="342422"/>
          </a:xfrm>
          <a:prstGeom prst="teardrop">
            <a:avLst>
              <a:gd name="adj" fmla="val 100000"/>
            </a:avLst>
          </a:prstGeom>
          <a:solidFill>
            <a:schemeClr val="lt1"/>
          </a:solidFill>
          <a:ln w="76200" cap="flat" cmpd="sng">
            <a:solidFill>
              <a:srgbClr val="66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33" descr="A picture containing drawing&#10;&#10;Description automatically generated"/>
          <p:cNvPicPr preferRelativeResize="0"/>
          <p:nvPr/>
        </p:nvPicPr>
        <p:blipFill rotWithShape="1">
          <a:blip r:embed="rId4">
            <a:alphaModFix/>
          </a:blip>
          <a:srcRect/>
          <a:stretch/>
        </p:blipFill>
        <p:spPr>
          <a:xfrm rot="-2006181">
            <a:off x="170766" y="605597"/>
            <a:ext cx="182880" cy="9144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4"/>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468" name="Google Shape;468;p34"/>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69" name="Google Shape;469;p34"/>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470" name="Google Shape;470;p34"/>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471" name="Google Shape;471;p34"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472" name="Google Shape;472;p34"/>
          <p:cNvSpPr txBox="1">
            <a:spLocks noGrp="1"/>
          </p:cNvSpPr>
          <p:nvPr>
            <p:ph type="body" idx="1"/>
          </p:nvPr>
        </p:nvSpPr>
        <p:spPr>
          <a:xfrm>
            <a:off x="598932" y="1082384"/>
            <a:ext cx="7946136" cy="1964500"/>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Small acts that are kind to the body:</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Drink water</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Limit intake of substances (sugar, caffeine, alcohol, TV, social media)</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Incorporate physical activity / move your body (walk, run, dance, yoga)</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Pay attention to your breath </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Regularly complete the stress cycle (Nagoski &amp; Nagoski, 2020). </a:t>
            </a:r>
            <a:endParaRPr/>
          </a:p>
          <a:p>
            <a:pPr marL="0" lvl="0" indent="0" algn="just" rtl="0">
              <a:lnSpc>
                <a:spcPct val="130000"/>
              </a:lnSpc>
              <a:spcBef>
                <a:spcPts val="0"/>
              </a:spcBef>
              <a:spcAft>
                <a:spcPts val="0"/>
              </a:spcAft>
              <a:buClr>
                <a:srgbClr val="FBFBFB"/>
              </a:buClr>
              <a:buSzPts val="1050"/>
              <a:buNone/>
            </a:pPr>
            <a:endParaRPr sz="1400">
              <a:solidFill>
                <a:srgbClr val="22274E"/>
              </a:solidFill>
              <a:latin typeface="Avenir"/>
              <a:ea typeface="Avenir"/>
              <a:cs typeface="Avenir"/>
              <a:sym typeface="Avenir"/>
            </a:endParaRPr>
          </a:p>
          <a:p>
            <a:pPr marL="0" lvl="0" indent="0" algn="just" rtl="0">
              <a:lnSpc>
                <a:spcPct val="130000"/>
              </a:lnSpc>
              <a:spcBef>
                <a:spcPts val="0"/>
              </a:spcBef>
              <a:spcAft>
                <a:spcPts val="0"/>
              </a:spcAft>
              <a:buClr>
                <a:srgbClr val="FBFBFB"/>
              </a:buClr>
              <a:buSzPts val="1050"/>
              <a:buNone/>
            </a:pPr>
            <a:endParaRPr sz="1400">
              <a:solidFill>
                <a:srgbClr val="22274E"/>
              </a:solidFill>
              <a:latin typeface="Avenir"/>
              <a:ea typeface="Avenir"/>
              <a:cs typeface="Avenir"/>
              <a:sym typeface="Avenir"/>
            </a:endParaRPr>
          </a:p>
        </p:txBody>
      </p:sp>
      <p:sp>
        <p:nvSpPr>
          <p:cNvPr id="473" name="Google Shape;473;p34"/>
          <p:cNvSpPr txBox="1"/>
          <p:nvPr/>
        </p:nvSpPr>
        <p:spPr>
          <a:xfrm>
            <a:off x="363705" y="473734"/>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Physical Health Practices</a:t>
            </a:r>
            <a:endParaRPr dirty="0">
              <a:latin typeface="Baskerville Old Face" panose="02020602080505020303" pitchFamily="18" charset="77"/>
            </a:endParaRPr>
          </a:p>
        </p:txBody>
      </p:sp>
      <p:sp>
        <p:nvSpPr>
          <p:cNvPr id="474" name="Google Shape;474;p34"/>
          <p:cNvSpPr/>
          <p:nvPr/>
        </p:nvSpPr>
        <p:spPr>
          <a:xfrm rot="5400000">
            <a:off x="82454" y="467604"/>
            <a:ext cx="338508" cy="342422"/>
          </a:xfrm>
          <a:prstGeom prst="teardrop">
            <a:avLst>
              <a:gd name="adj" fmla="val 100000"/>
            </a:avLst>
          </a:prstGeom>
          <a:solidFill>
            <a:schemeClr val="lt1"/>
          </a:solidFill>
          <a:ln w="76200" cap="flat" cmpd="sng">
            <a:solidFill>
              <a:srgbClr val="66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5" name="Google Shape;475;p34" descr="A picture containing drawing&#10;&#10;Description automatically generated"/>
          <p:cNvPicPr preferRelativeResize="0"/>
          <p:nvPr/>
        </p:nvPicPr>
        <p:blipFill rotWithShape="1">
          <a:blip r:embed="rId4">
            <a:alphaModFix/>
          </a:blip>
          <a:srcRect/>
          <a:stretch/>
        </p:blipFill>
        <p:spPr>
          <a:xfrm rot="-2006181">
            <a:off x="178632" y="608953"/>
            <a:ext cx="182880" cy="9144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5"/>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481" name="Google Shape;481;p35"/>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82" name="Google Shape;482;p35"/>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483" name="Google Shape;483;p35"/>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484" name="Google Shape;484;p35"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485" name="Google Shape;485;p35"/>
          <p:cNvSpPr txBox="1">
            <a:spLocks noGrp="1"/>
          </p:cNvSpPr>
          <p:nvPr>
            <p:ph type="body" idx="1"/>
          </p:nvPr>
        </p:nvSpPr>
        <p:spPr>
          <a:xfrm>
            <a:off x="598932" y="1103178"/>
            <a:ext cx="7946136" cy="3482014"/>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Mental health</a:t>
            </a:r>
            <a:endParaRPr/>
          </a:p>
          <a:p>
            <a:pPr marL="285750" lvl="0" indent="-285750"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Feeling joy, fear, anger, disgust --- provide information</a:t>
            </a:r>
            <a:endParaRPr/>
          </a:p>
          <a:p>
            <a:pPr marL="560070" lvl="0" indent="-285749"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Your emotions are this incredible radar system that you can build with – use it!</a:t>
            </a:r>
            <a:endParaRPr/>
          </a:p>
          <a:p>
            <a:pPr marL="285750" lvl="0" indent="-285750"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Relationships (family, significant other, friendships)</a:t>
            </a:r>
            <a:endParaRPr/>
          </a:p>
          <a:p>
            <a:pPr marL="285750" lvl="0" indent="-285750"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Emotional intelligence </a:t>
            </a:r>
            <a:endParaRPr/>
          </a:p>
          <a:p>
            <a:pPr marL="285750" lvl="0" indent="-285750"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Resilience</a:t>
            </a:r>
            <a:endParaRPr/>
          </a:p>
          <a:p>
            <a:pPr marL="285750" lvl="0" indent="-285750"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Why is this important?</a:t>
            </a:r>
            <a:endParaRPr/>
          </a:p>
          <a:p>
            <a:pPr marL="560070" lvl="0" indent="-285749"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To be human, is to experience emotions</a:t>
            </a:r>
            <a:endParaRPr/>
          </a:p>
          <a:p>
            <a:pPr marL="560070" lvl="0" indent="-285749"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To create a rich and meaningful life with yourself and others</a:t>
            </a:r>
            <a:endParaRPr/>
          </a:p>
          <a:p>
            <a:pPr marL="560070" lvl="0" indent="-285749"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Emotions are not “bad” </a:t>
            </a:r>
            <a:endParaRPr/>
          </a:p>
          <a:p>
            <a:pPr marL="560070" lvl="0" indent="-285749"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Numbing out emotion numbs out all emotions</a:t>
            </a:r>
            <a:endParaRPr/>
          </a:p>
          <a:p>
            <a:pPr marL="560070" lvl="0" indent="-285749" algn="just" rtl="0">
              <a:lnSpc>
                <a:spcPct val="130000"/>
              </a:lnSpc>
              <a:spcBef>
                <a:spcPts val="0"/>
              </a:spcBef>
              <a:spcAft>
                <a:spcPts val="0"/>
              </a:spcAft>
              <a:buClr>
                <a:srgbClr val="FBFBFB"/>
              </a:buClr>
              <a:buSzPts val="1013"/>
              <a:buFont typeface="Noto Sans Symbols"/>
              <a:buChar char="❖"/>
            </a:pPr>
            <a:r>
              <a:rPr lang="en-US" sz="1350">
                <a:solidFill>
                  <a:srgbClr val="22274E"/>
                </a:solidFill>
                <a:latin typeface="Avenir"/>
                <a:ea typeface="Avenir"/>
                <a:cs typeface="Avenir"/>
                <a:sym typeface="Avenir"/>
              </a:rPr>
              <a:t>Prosecutors are often encouraged to operate without emotion about their cases </a:t>
            </a:r>
            <a:endParaRPr/>
          </a:p>
          <a:p>
            <a:pPr marL="560070" lvl="0" indent="-221456" algn="just" rtl="0">
              <a:lnSpc>
                <a:spcPct val="130000"/>
              </a:lnSpc>
              <a:spcBef>
                <a:spcPts val="0"/>
              </a:spcBef>
              <a:spcAft>
                <a:spcPts val="0"/>
              </a:spcAft>
              <a:buClr>
                <a:srgbClr val="FBFBFB"/>
              </a:buClr>
              <a:buSzPts val="1013"/>
              <a:buFont typeface="Noto Sans Symbols"/>
              <a:buNone/>
            </a:pPr>
            <a:endParaRPr sz="1350">
              <a:solidFill>
                <a:srgbClr val="22274E"/>
              </a:solidFill>
              <a:latin typeface="Avenir"/>
              <a:ea typeface="Avenir"/>
              <a:cs typeface="Avenir"/>
              <a:sym typeface="Avenir"/>
            </a:endParaRPr>
          </a:p>
        </p:txBody>
      </p:sp>
      <p:sp>
        <p:nvSpPr>
          <p:cNvPr id="486" name="Google Shape;486;p35"/>
          <p:cNvSpPr txBox="1"/>
          <p:nvPr/>
        </p:nvSpPr>
        <p:spPr>
          <a:xfrm>
            <a:off x="341495" y="500357"/>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Emotional Health</a:t>
            </a:r>
            <a:endParaRPr dirty="0">
              <a:latin typeface="Baskerville Old Face" panose="02020602080505020303" pitchFamily="18" charset="77"/>
            </a:endParaRPr>
          </a:p>
        </p:txBody>
      </p:sp>
      <p:sp>
        <p:nvSpPr>
          <p:cNvPr id="487" name="Google Shape;487;p35"/>
          <p:cNvSpPr/>
          <p:nvPr/>
        </p:nvSpPr>
        <p:spPr>
          <a:xfrm rot="4772814">
            <a:off x="40346" y="511021"/>
            <a:ext cx="313945" cy="317527"/>
          </a:xfrm>
          <a:prstGeom prst="teardrop">
            <a:avLst>
              <a:gd name="adj" fmla="val 100000"/>
            </a:avLst>
          </a:prstGeom>
          <a:solidFill>
            <a:schemeClr val="lt1"/>
          </a:solidFill>
          <a:ln w="76200" cap="flat" cmpd="sng">
            <a:solidFill>
              <a:srgbClr val="F06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8" name="Google Shape;488;p35" descr="Shape, circle&#10;&#10;Description automatically generated"/>
          <p:cNvPicPr preferRelativeResize="0"/>
          <p:nvPr/>
        </p:nvPicPr>
        <p:blipFill rotWithShape="1">
          <a:blip r:embed="rId4">
            <a:alphaModFix/>
          </a:blip>
          <a:srcRect/>
          <a:stretch/>
        </p:blipFill>
        <p:spPr>
          <a:xfrm rot="170867">
            <a:off x="130648" y="601204"/>
            <a:ext cx="137160" cy="1371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6"/>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494" name="Google Shape;494;p36"/>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95" name="Google Shape;495;p36"/>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496" name="Google Shape;496;p36"/>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497" name="Google Shape;497;p36"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498" name="Google Shape;498;p36"/>
          <p:cNvSpPr txBox="1">
            <a:spLocks noGrp="1"/>
          </p:cNvSpPr>
          <p:nvPr>
            <p:ph type="body" idx="1"/>
          </p:nvPr>
        </p:nvSpPr>
        <p:spPr>
          <a:xfrm>
            <a:off x="598932" y="1032344"/>
            <a:ext cx="5818922" cy="3482014"/>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Self study</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Pay attention to where you feel emotions in your physical body</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Use a feeling wheel to identify words (see image):</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chemeClr val="lt1"/>
                </a:solidFill>
                <a:latin typeface="Avenir"/>
                <a:ea typeface="Avenir"/>
                <a:cs typeface="Avenir"/>
                <a:sym typeface="Avenir"/>
              </a:rPr>
              <a:t>https://cdn.gottman.com/wp-content/uploads/2020/04/The-Gottman-Institute The-Feeling-Wheel.pdf</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Admitting and practicing vulnerability </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Journaling </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Meditation</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Address perfectionism </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Check in on all/nothing thinking </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Practice dialectics (holding 2 opposite concepts at the same time)</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Practice mindfulness </a:t>
            </a:r>
            <a:endParaRPr/>
          </a:p>
        </p:txBody>
      </p:sp>
      <p:sp>
        <p:nvSpPr>
          <p:cNvPr id="499" name="Google Shape;499;p36"/>
          <p:cNvSpPr txBox="1"/>
          <p:nvPr/>
        </p:nvSpPr>
        <p:spPr>
          <a:xfrm>
            <a:off x="341495" y="500357"/>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Emotional Health Practices </a:t>
            </a:r>
            <a:endParaRPr dirty="0">
              <a:latin typeface="Baskerville Old Face" panose="02020602080505020303" pitchFamily="18" charset="77"/>
            </a:endParaRPr>
          </a:p>
        </p:txBody>
      </p:sp>
      <p:sp>
        <p:nvSpPr>
          <p:cNvPr id="500" name="Google Shape;500;p36"/>
          <p:cNvSpPr/>
          <p:nvPr/>
        </p:nvSpPr>
        <p:spPr>
          <a:xfrm rot="4772814">
            <a:off x="40346" y="511021"/>
            <a:ext cx="313945" cy="317527"/>
          </a:xfrm>
          <a:prstGeom prst="teardrop">
            <a:avLst>
              <a:gd name="adj" fmla="val 100000"/>
            </a:avLst>
          </a:prstGeom>
          <a:solidFill>
            <a:schemeClr val="lt1"/>
          </a:solidFill>
          <a:ln w="76200" cap="flat" cmpd="sng">
            <a:solidFill>
              <a:srgbClr val="F06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01" name="Google Shape;501;p36" descr="Shape, circle&#10;&#10;Description automatically generated"/>
          <p:cNvPicPr preferRelativeResize="0"/>
          <p:nvPr/>
        </p:nvPicPr>
        <p:blipFill rotWithShape="1">
          <a:blip r:embed="rId4">
            <a:alphaModFix/>
          </a:blip>
          <a:srcRect/>
          <a:stretch/>
        </p:blipFill>
        <p:spPr>
          <a:xfrm rot="170867">
            <a:off x="122755" y="601204"/>
            <a:ext cx="137160" cy="137160"/>
          </a:xfrm>
          <a:prstGeom prst="rect">
            <a:avLst/>
          </a:prstGeom>
          <a:noFill/>
          <a:ln>
            <a:noFill/>
          </a:ln>
        </p:spPr>
      </p:pic>
      <p:pic>
        <p:nvPicPr>
          <p:cNvPr id="502" name="Google Shape;502;p36"/>
          <p:cNvPicPr preferRelativeResize="0"/>
          <p:nvPr/>
        </p:nvPicPr>
        <p:blipFill rotWithShape="1">
          <a:blip r:embed="rId5">
            <a:alphaModFix/>
          </a:blip>
          <a:srcRect/>
          <a:stretch/>
        </p:blipFill>
        <p:spPr>
          <a:xfrm>
            <a:off x="6553419" y="1388075"/>
            <a:ext cx="2455016" cy="2770551"/>
          </a:xfrm>
          <a:prstGeom prst="rect">
            <a:avLst/>
          </a:prstGeom>
          <a:noFill/>
          <a:ln>
            <a:noFill/>
          </a:ln>
          <a:effectLst>
            <a:outerShdw blurRad="228600" dist="50800" dir="5400000" algn="ctr" rotWithShape="0">
              <a:srgbClr val="000000">
                <a:alpha val="42745"/>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7"/>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508" name="Google Shape;508;p37"/>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09" name="Google Shape;509;p37"/>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510" name="Google Shape;510;p37"/>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511" name="Google Shape;511;p37"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512" name="Google Shape;512;p37"/>
          <p:cNvSpPr txBox="1"/>
          <p:nvPr/>
        </p:nvSpPr>
        <p:spPr>
          <a:xfrm>
            <a:off x="448850" y="471657"/>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Community/Social Connections</a:t>
            </a:r>
            <a:endParaRPr dirty="0">
              <a:latin typeface="Baskerville Old Face" panose="02020602080505020303" pitchFamily="18" charset="77"/>
            </a:endParaRPr>
          </a:p>
        </p:txBody>
      </p:sp>
      <p:sp>
        <p:nvSpPr>
          <p:cNvPr id="513" name="Google Shape;513;p37"/>
          <p:cNvSpPr txBox="1">
            <a:spLocks noGrp="1"/>
          </p:cNvSpPr>
          <p:nvPr>
            <p:ph type="body" idx="1"/>
          </p:nvPr>
        </p:nvSpPr>
        <p:spPr>
          <a:xfrm>
            <a:off x="749014" y="1080307"/>
            <a:ext cx="7946136" cy="2459590"/>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The need for community, connection to others and a sense of belonging is paramount</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Isolation and loneliness are not good for overall well-being</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Completing the stress cycle can be done by positive social interaction or affection with a person that you trust and feel safe with, such as a 6 second kiss/20 second hug (Nagoski &amp; Nagoski, 2020). </a:t>
            </a:r>
            <a:endParaRPr/>
          </a:p>
        </p:txBody>
      </p:sp>
      <p:sp>
        <p:nvSpPr>
          <p:cNvPr id="514" name="Google Shape;514;p37"/>
          <p:cNvSpPr/>
          <p:nvPr/>
        </p:nvSpPr>
        <p:spPr>
          <a:xfrm rot="5400000">
            <a:off x="90233" y="466567"/>
            <a:ext cx="355185" cy="365366"/>
          </a:xfrm>
          <a:prstGeom prst="teardrop">
            <a:avLst>
              <a:gd name="adj" fmla="val 100000"/>
            </a:avLst>
          </a:prstGeom>
          <a:solidFill>
            <a:schemeClr val="lt1"/>
          </a:solid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15" name="Google Shape;515;p37" descr="Icon&#10;&#10;Description automatically generated"/>
          <p:cNvPicPr preferRelativeResize="0"/>
          <p:nvPr/>
        </p:nvPicPr>
        <p:blipFill rotWithShape="1">
          <a:blip r:embed="rId4">
            <a:alphaModFix/>
          </a:blip>
          <a:srcRect/>
          <a:stretch/>
        </p:blipFill>
        <p:spPr>
          <a:xfrm>
            <a:off x="180128" y="562382"/>
            <a:ext cx="173736" cy="17373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8"/>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521" name="Google Shape;521;p38"/>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22" name="Google Shape;522;p38"/>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523" name="Google Shape;523;p38"/>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524" name="Google Shape;524;p38"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525" name="Google Shape;525;p38"/>
          <p:cNvSpPr txBox="1"/>
          <p:nvPr/>
        </p:nvSpPr>
        <p:spPr>
          <a:xfrm>
            <a:off x="448850" y="471657"/>
            <a:ext cx="7789136"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Community/Social Connections Practices</a:t>
            </a:r>
            <a:endParaRPr dirty="0">
              <a:latin typeface="Baskerville Old Face" panose="02020602080505020303" pitchFamily="18" charset="77"/>
            </a:endParaRPr>
          </a:p>
        </p:txBody>
      </p:sp>
      <p:sp>
        <p:nvSpPr>
          <p:cNvPr id="526" name="Google Shape;526;p38"/>
          <p:cNvSpPr txBox="1">
            <a:spLocks noGrp="1"/>
          </p:cNvSpPr>
          <p:nvPr>
            <p:ph type="body" idx="1"/>
          </p:nvPr>
        </p:nvSpPr>
        <p:spPr>
          <a:xfrm>
            <a:off x="598932" y="1080307"/>
            <a:ext cx="7946136" cy="2459590"/>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Take stock of communities you belong to</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Join + contribute to groups </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Cultivate your community + reliable support network</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Check your social media use</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Spend time disconnected from your phone</a:t>
            </a:r>
            <a:endParaRPr dirty="0"/>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p:txBody>
      </p:sp>
      <p:sp>
        <p:nvSpPr>
          <p:cNvPr id="527" name="Google Shape;527;p38"/>
          <p:cNvSpPr/>
          <p:nvPr/>
        </p:nvSpPr>
        <p:spPr>
          <a:xfrm rot="5400000">
            <a:off x="90233" y="466567"/>
            <a:ext cx="355185" cy="365366"/>
          </a:xfrm>
          <a:prstGeom prst="teardrop">
            <a:avLst>
              <a:gd name="adj" fmla="val 100000"/>
            </a:avLst>
          </a:prstGeom>
          <a:solidFill>
            <a:schemeClr val="lt1"/>
          </a:solid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28" name="Google Shape;528;p38" descr="Icon&#10;&#10;Description automatically generated"/>
          <p:cNvPicPr preferRelativeResize="0"/>
          <p:nvPr/>
        </p:nvPicPr>
        <p:blipFill rotWithShape="1">
          <a:blip r:embed="rId4">
            <a:alphaModFix/>
          </a:blip>
          <a:srcRect/>
          <a:stretch/>
        </p:blipFill>
        <p:spPr>
          <a:xfrm>
            <a:off x="189969" y="562382"/>
            <a:ext cx="173736" cy="17373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9"/>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534" name="Google Shape;534;p39"/>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35" name="Google Shape;535;p39"/>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536" name="Google Shape;536;p39"/>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537" name="Google Shape;537;p39"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538" name="Google Shape;538;p39"/>
          <p:cNvSpPr txBox="1"/>
          <p:nvPr/>
        </p:nvSpPr>
        <p:spPr>
          <a:xfrm>
            <a:off x="455693" y="462274"/>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Creative/Intellectual Endeavors </a:t>
            </a:r>
            <a:endParaRPr dirty="0">
              <a:latin typeface="Baskerville Old Face" panose="02020602080505020303" pitchFamily="18" charset="77"/>
            </a:endParaRPr>
          </a:p>
        </p:txBody>
      </p:sp>
      <p:sp>
        <p:nvSpPr>
          <p:cNvPr id="539" name="Google Shape;539;p39"/>
          <p:cNvSpPr txBox="1">
            <a:spLocks noGrp="1"/>
          </p:cNvSpPr>
          <p:nvPr>
            <p:ph type="body" idx="1"/>
          </p:nvPr>
        </p:nvSpPr>
        <p:spPr>
          <a:xfrm>
            <a:off x="688713" y="1036699"/>
            <a:ext cx="2851839" cy="523773"/>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Diminished creativity can be a trauma exposure response.</a:t>
            </a:r>
            <a:endParaRPr/>
          </a:p>
        </p:txBody>
      </p:sp>
      <p:pic>
        <p:nvPicPr>
          <p:cNvPr id="540" name="Google Shape;540;p39"/>
          <p:cNvPicPr preferRelativeResize="0"/>
          <p:nvPr/>
        </p:nvPicPr>
        <p:blipFill rotWithShape="1">
          <a:blip r:embed="rId4">
            <a:alphaModFix/>
          </a:blip>
          <a:srcRect/>
          <a:stretch/>
        </p:blipFill>
        <p:spPr>
          <a:xfrm>
            <a:off x="3768399" y="976917"/>
            <a:ext cx="4919908" cy="3476735"/>
          </a:xfrm>
          <a:prstGeom prst="rect">
            <a:avLst/>
          </a:prstGeom>
          <a:noFill/>
          <a:ln>
            <a:noFill/>
          </a:ln>
          <a:effectLst>
            <a:outerShdw blurRad="127000" dist="50800" dir="5400000" algn="ctr" rotWithShape="0">
              <a:srgbClr val="000000">
                <a:alpha val="42745"/>
              </a:srgbClr>
            </a:outerShdw>
          </a:effectLst>
        </p:spPr>
      </p:pic>
      <p:sp>
        <p:nvSpPr>
          <p:cNvPr id="541" name="Google Shape;541;p39"/>
          <p:cNvSpPr/>
          <p:nvPr/>
        </p:nvSpPr>
        <p:spPr>
          <a:xfrm rot="4987401">
            <a:off x="97014" y="515397"/>
            <a:ext cx="348236" cy="337931"/>
          </a:xfrm>
          <a:prstGeom prst="teardrop">
            <a:avLst>
              <a:gd name="adj" fmla="val 100000"/>
            </a:avLst>
          </a:prstGeom>
          <a:solidFill>
            <a:schemeClr val="lt1"/>
          </a:solidFill>
          <a:ln w="76200" cap="flat" cmpd="sng">
            <a:solidFill>
              <a:srgbClr val="BF2A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42" name="Google Shape;542;p39" descr="Icon&#10;&#10;Description automatically generated"/>
          <p:cNvPicPr preferRelativeResize="0"/>
          <p:nvPr/>
        </p:nvPicPr>
        <p:blipFill rotWithShape="1">
          <a:blip r:embed="rId5">
            <a:alphaModFix/>
          </a:blip>
          <a:srcRect/>
          <a:stretch/>
        </p:blipFill>
        <p:spPr>
          <a:xfrm>
            <a:off x="180825" y="581956"/>
            <a:ext cx="173736" cy="1828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85;p4"/>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86" name="Google Shape;86;p4"/>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87" name="Google Shape;87;p4"/>
          <p:cNvSpPr txBox="1">
            <a:spLocks noGrp="1"/>
          </p:cNvSpPr>
          <p:nvPr>
            <p:ph type="title"/>
          </p:nvPr>
        </p:nvSpPr>
        <p:spPr>
          <a:xfrm>
            <a:off x="271131" y="431182"/>
            <a:ext cx="2473746" cy="6086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dirty="0">
                <a:solidFill>
                  <a:srgbClr val="FBFBFB"/>
                </a:solidFill>
                <a:latin typeface="Baskerville Old Face" panose="02020602080505020303" pitchFamily="18" charset="77"/>
                <a:ea typeface="Libre Baskerville"/>
                <a:cs typeface="Libre Baskerville"/>
                <a:sym typeface="Libre Baskerville"/>
              </a:rPr>
              <a:t>Objectives</a:t>
            </a:r>
            <a:endParaRPr dirty="0">
              <a:latin typeface="Baskerville Old Face" panose="02020602080505020303" pitchFamily="18" charset="77"/>
            </a:endParaRPr>
          </a:p>
        </p:txBody>
      </p:sp>
      <p:sp>
        <p:nvSpPr>
          <p:cNvPr id="88" name="Google Shape;88;p4"/>
          <p:cNvSpPr txBox="1">
            <a:spLocks noGrp="1"/>
          </p:cNvSpPr>
          <p:nvPr>
            <p:ph type="body" idx="1"/>
          </p:nvPr>
        </p:nvSpPr>
        <p:spPr>
          <a:xfrm>
            <a:off x="598932" y="975615"/>
            <a:ext cx="7946136" cy="3192270"/>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chemeClr val="lt1"/>
              </a:buClr>
              <a:buSzPts val="1050"/>
              <a:buFont typeface="Noto Sans Symbols"/>
              <a:buChar char="❖"/>
            </a:pPr>
            <a:r>
              <a:rPr lang="en-US" sz="1400" dirty="0">
                <a:solidFill>
                  <a:srgbClr val="22274E"/>
                </a:solidFill>
                <a:latin typeface="Avenir"/>
                <a:ea typeface="Avenir"/>
                <a:cs typeface="Avenir"/>
                <a:sym typeface="Avenir"/>
              </a:rPr>
              <a:t>Suggest that tending to prosecutor well-being is the most accessible criminal justice reform that you can individually implement today</a:t>
            </a:r>
            <a:endParaRPr dirty="0"/>
          </a:p>
          <a:p>
            <a:pPr marL="285750" lvl="0" indent="-285750" algn="just" rtl="0">
              <a:lnSpc>
                <a:spcPct val="130000"/>
              </a:lnSpc>
              <a:spcBef>
                <a:spcPts val="0"/>
              </a:spcBef>
              <a:spcAft>
                <a:spcPts val="0"/>
              </a:spcAft>
              <a:buClr>
                <a:schemeClr val="lt1"/>
              </a:buClr>
              <a:buSzPts val="1050"/>
              <a:buFont typeface="Noto Sans Symbols"/>
              <a:buChar char="❖"/>
            </a:pPr>
            <a:r>
              <a:rPr lang="en-US" sz="1400" dirty="0">
                <a:solidFill>
                  <a:srgbClr val="22274E"/>
                </a:solidFill>
                <a:latin typeface="Avenir"/>
                <a:ea typeface="Avenir"/>
                <a:cs typeface="Avenir"/>
                <a:sym typeface="Avenir"/>
              </a:rPr>
              <a:t>Define “well-being” as it relates to prosecutors </a:t>
            </a:r>
            <a:endParaRPr dirty="0"/>
          </a:p>
          <a:p>
            <a:pPr marL="285750" lvl="0" indent="-285750" algn="just" rtl="0">
              <a:lnSpc>
                <a:spcPct val="130000"/>
              </a:lnSpc>
              <a:spcBef>
                <a:spcPts val="0"/>
              </a:spcBef>
              <a:spcAft>
                <a:spcPts val="0"/>
              </a:spcAft>
              <a:buClr>
                <a:schemeClr val="lt1"/>
              </a:buClr>
              <a:buSzPts val="1050"/>
              <a:buFont typeface="Noto Sans Symbols"/>
              <a:buChar char="❖"/>
            </a:pPr>
            <a:r>
              <a:rPr lang="en-US" sz="1400" dirty="0">
                <a:solidFill>
                  <a:srgbClr val="22274E"/>
                </a:solidFill>
                <a:latin typeface="Avenir"/>
                <a:ea typeface="Avenir"/>
                <a:cs typeface="Avenir"/>
                <a:sym typeface="Avenir"/>
              </a:rPr>
              <a:t>Discuss the connection between well-being and ethics for prosecutors</a:t>
            </a:r>
            <a:endParaRPr dirty="0"/>
          </a:p>
          <a:p>
            <a:pPr marL="285750" lvl="0" indent="-285750" algn="just" rtl="0">
              <a:lnSpc>
                <a:spcPct val="130000"/>
              </a:lnSpc>
              <a:spcBef>
                <a:spcPts val="0"/>
              </a:spcBef>
              <a:spcAft>
                <a:spcPts val="0"/>
              </a:spcAft>
              <a:buClr>
                <a:schemeClr val="lt1"/>
              </a:buClr>
              <a:buSzPts val="1050"/>
              <a:buFont typeface="Noto Sans Symbols"/>
              <a:buChar char="❖"/>
            </a:pPr>
            <a:r>
              <a:rPr lang="en-US" sz="1400" dirty="0">
                <a:solidFill>
                  <a:srgbClr val="22274E"/>
                </a:solidFill>
                <a:latin typeface="Avenir"/>
                <a:ea typeface="Avenir"/>
                <a:cs typeface="Avenir"/>
                <a:sym typeface="Avenir"/>
              </a:rPr>
              <a:t>Demonstrate that attention to prosecutor well-being is critical to support fair case adjudication and reduce attrition</a:t>
            </a:r>
            <a:endParaRPr dirty="0"/>
          </a:p>
          <a:p>
            <a:pPr marL="285750" lvl="0" indent="-285750" algn="just" rtl="0">
              <a:lnSpc>
                <a:spcPct val="130000"/>
              </a:lnSpc>
              <a:spcBef>
                <a:spcPts val="0"/>
              </a:spcBef>
              <a:spcAft>
                <a:spcPts val="0"/>
              </a:spcAft>
              <a:buClr>
                <a:schemeClr val="lt1"/>
              </a:buClr>
              <a:buSzPts val="1050"/>
              <a:buFont typeface="Noto Sans Symbols"/>
              <a:buChar char="❖"/>
            </a:pPr>
            <a:r>
              <a:rPr lang="en-US" sz="1400" dirty="0">
                <a:solidFill>
                  <a:srgbClr val="22274E"/>
                </a:solidFill>
                <a:latin typeface="Avenir"/>
                <a:ea typeface="Avenir"/>
                <a:cs typeface="Avenir"/>
                <a:sym typeface="Avenir"/>
              </a:rPr>
              <a:t>Identify the signs and consequences of not investing in well-being</a:t>
            </a:r>
            <a:endParaRPr dirty="0"/>
          </a:p>
          <a:p>
            <a:pPr marL="285750" lvl="0" indent="-285750" algn="just" rtl="0">
              <a:lnSpc>
                <a:spcPct val="130000"/>
              </a:lnSpc>
              <a:spcBef>
                <a:spcPts val="0"/>
              </a:spcBef>
              <a:spcAft>
                <a:spcPts val="0"/>
              </a:spcAft>
              <a:buClr>
                <a:schemeClr val="lt1"/>
              </a:buClr>
              <a:buSzPts val="1050"/>
              <a:buFont typeface="Noto Sans Symbols"/>
              <a:buChar char="❖"/>
            </a:pPr>
            <a:r>
              <a:rPr lang="en-US" sz="1400" dirty="0">
                <a:solidFill>
                  <a:srgbClr val="22274E"/>
                </a:solidFill>
                <a:latin typeface="Avenir"/>
                <a:ea typeface="Avenir"/>
                <a:cs typeface="Avenir"/>
                <a:sym typeface="Avenir"/>
              </a:rPr>
              <a:t>Define six areas of well-being and provide practical guidance to support them</a:t>
            </a:r>
            <a:endParaRPr dirty="0"/>
          </a:p>
          <a:p>
            <a:pPr marL="0" lvl="0" indent="0" algn="just" rtl="0">
              <a:lnSpc>
                <a:spcPct val="130000"/>
              </a:lnSpc>
              <a:spcBef>
                <a:spcPts val="0"/>
              </a:spcBef>
              <a:spcAft>
                <a:spcPts val="0"/>
              </a:spcAft>
              <a:buClr>
                <a:schemeClr val="lt1"/>
              </a:buClr>
              <a:buSzPts val="1050"/>
              <a:buNone/>
            </a:pPr>
            <a:endParaRPr sz="1400" dirty="0">
              <a:solidFill>
                <a:srgbClr val="22274E"/>
              </a:solidFill>
              <a:latin typeface="Avenir"/>
              <a:ea typeface="Avenir"/>
              <a:cs typeface="Avenir"/>
              <a:sym typeface="Avenir"/>
            </a:endParaRPr>
          </a:p>
        </p:txBody>
      </p:sp>
      <p:sp>
        <p:nvSpPr>
          <p:cNvPr id="89" name="Google Shape;89;p4"/>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90" name="Google Shape;90;p4"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0"/>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548" name="Google Shape;548;p40"/>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49" name="Google Shape;549;p40"/>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550" name="Google Shape;550;p40"/>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551" name="Google Shape;551;p40"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552" name="Google Shape;552;p40"/>
          <p:cNvSpPr txBox="1"/>
          <p:nvPr/>
        </p:nvSpPr>
        <p:spPr>
          <a:xfrm>
            <a:off x="459727" y="491266"/>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Creative/Intellectual Practices</a:t>
            </a:r>
            <a:endParaRPr dirty="0">
              <a:latin typeface="Baskerville Old Face" panose="02020602080505020303" pitchFamily="18" charset="77"/>
            </a:endParaRPr>
          </a:p>
        </p:txBody>
      </p:sp>
      <p:sp>
        <p:nvSpPr>
          <p:cNvPr id="553" name="Google Shape;553;p40"/>
          <p:cNvSpPr txBox="1">
            <a:spLocks noGrp="1"/>
          </p:cNvSpPr>
          <p:nvPr>
            <p:ph type="body" idx="1"/>
          </p:nvPr>
        </p:nvSpPr>
        <p:spPr>
          <a:xfrm>
            <a:off x="701212" y="1099916"/>
            <a:ext cx="5022935" cy="2459590"/>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Make time to do something creative that you feel drawn to -- write, draw, paint, dance</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Read </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Play</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Take time off</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Move your body</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Seek out new experiences</a:t>
            </a:r>
            <a:endParaRPr dirty="0"/>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p:txBody>
      </p:sp>
      <p:sp>
        <p:nvSpPr>
          <p:cNvPr id="554" name="Google Shape;554;p40"/>
          <p:cNvSpPr/>
          <p:nvPr/>
        </p:nvSpPr>
        <p:spPr>
          <a:xfrm rot="4987401">
            <a:off x="97014" y="515397"/>
            <a:ext cx="348236" cy="337931"/>
          </a:xfrm>
          <a:prstGeom prst="teardrop">
            <a:avLst>
              <a:gd name="adj" fmla="val 100000"/>
            </a:avLst>
          </a:prstGeom>
          <a:solidFill>
            <a:schemeClr val="lt1"/>
          </a:solidFill>
          <a:ln w="76200" cap="flat" cmpd="sng">
            <a:solidFill>
              <a:srgbClr val="BF2A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5" name="Google Shape;555;p40" descr="Icon&#10;&#10;Description automatically generated"/>
          <p:cNvPicPr preferRelativeResize="0"/>
          <p:nvPr/>
        </p:nvPicPr>
        <p:blipFill rotWithShape="1">
          <a:blip r:embed="rId4">
            <a:alphaModFix/>
          </a:blip>
          <a:srcRect/>
          <a:stretch/>
        </p:blipFill>
        <p:spPr>
          <a:xfrm>
            <a:off x="180447" y="578344"/>
            <a:ext cx="173736" cy="182880"/>
          </a:xfrm>
          <a:prstGeom prst="rect">
            <a:avLst/>
          </a:prstGeom>
          <a:noFill/>
          <a:ln>
            <a:noFill/>
          </a:ln>
        </p:spPr>
      </p:pic>
      <p:pic>
        <p:nvPicPr>
          <p:cNvPr id="556" name="Google Shape;556;p40"/>
          <p:cNvPicPr preferRelativeResize="0"/>
          <p:nvPr/>
        </p:nvPicPr>
        <p:blipFill rotWithShape="1">
          <a:blip r:embed="rId5">
            <a:alphaModFix/>
          </a:blip>
          <a:srcRect/>
          <a:stretch/>
        </p:blipFill>
        <p:spPr>
          <a:xfrm>
            <a:off x="5761072" y="1154350"/>
            <a:ext cx="2923201" cy="3238852"/>
          </a:xfrm>
          <a:prstGeom prst="rect">
            <a:avLst/>
          </a:prstGeom>
          <a:noFill/>
          <a:ln>
            <a:noFill/>
          </a:ln>
          <a:effectLst>
            <a:outerShdw blurRad="127000" dist="50800" dir="5400000" algn="ctr" rotWithShape="0">
              <a:srgbClr val="000000">
                <a:alpha val="42745"/>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1"/>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562" name="Google Shape;562;p41"/>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63" name="Google Shape;563;p41"/>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564" name="Google Shape;564;p41"/>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565" name="Google Shape;565;p41"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566" name="Google Shape;566;p41"/>
          <p:cNvSpPr txBox="1"/>
          <p:nvPr/>
        </p:nvSpPr>
        <p:spPr>
          <a:xfrm>
            <a:off x="459786" y="462274"/>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Spirituality/Greater Purpose</a:t>
            </a:r>
            <a:endParaRPr dirty="0">
              <a:latin typeface="Baskerville Old Face" panose="02020602080505020303" pitchFamily="18" charset="77"/>
            </a:endParaRPr>
          </a:p>
        </p:txBody>
      </p:sp>
      <p:sp>
        <p:nvSpPr>
          <p:cNvPr id="567" name="Google Shape;567;p41"/>
          <p:cNvSpPr txBox="1">
            <a:spLocks noGrp="1"/>
          </p:cNvSpPr>
          <p:nvPr>
            <p:ph type="body" idx="1"/>
          </p:nvPr>
        </p:nvSpPr>
        <p:spPr>
          <a:xfrm>
            <a:off x="598932" y="1032345"/>
            <a:ext cx="7946136" cy="1031844"/>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A sense of purpose or meaning in life, as sense of connection to something greater, and/or a sense that we are all connected. </a:t>
            </a:r>
            <a:endParaRPr/>
          </a:p>
          <a:p>
            <a:pPr marL="457200" lvl="1" indent="0" algn="ctr" rtl="0">
              <a:lnSpc>
                <a:spcPct val="100000"/>
              </a:lnSpc>
              <a:spcBef>
                <a:spcPts val="1600"/>
              </a:spcBef>
              <a:spcAft>
                <a:spcPts val="0"/>
              </a:spcAft>
              <a:buClr>
                <a:srgbClr val="FBFBFB"/>
              </a:buClr>
              <a:buSzPts val="1050"/>
              <a:buNone/>
            </a:pPr>
            <a:endParaRPr>
              <a:solidFill>
                <a:srgbClr val="22274E"/>
              </a:solidFill>
              <a:latin typeface="Avenir"/>
              <a:ea typeface="Avenir"/>
              <a:cs typeface="Avenir"/>
              <a:sym typeface="Avenir"/>
            </a:endParaRPr>
          </a:p>
          <a:p>
            <a:pPr marL="457200" lvl="1" indent="0" algn="l" rtl="0">
              <a:lnSpc>
                <a:spcPct val="100000"/>
              </a:lnSpc>
              <a:spcBef>
                <a:spcPts val="1600"/>
              </a:spcBef>
              <a:spcAft>
                <a:spcPts val="0"/>
              </a:spcAft>
              <a:buClr>
                <a:srgbClr val="FBFBFB"/>
              </a:buClr>
              <a:buSzPts val="1050"/>
              <a:buNone/>
            </a:pPr>
            <a:endParaRPr sz="140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a:solidFill>
                <a:srgbClr val="22274E"/>
              </a:solidFill>
              <a:latin typeface="Avenir"/>
              <a:ea typeface="Avenir"/>
              <a:cs typeface="Avenir"/>
              <a:sym typeface="Avenir"/>
            </a:endParaRPr>
          </a:p>
          <a:p>
            <a:pPr marL="0" lvl="0" indent="0" algn="just" rtl="0">
              <a:lnSpc>
                <a:spcPct val="130000"/>
              </a:lnSpc>
              <a:spcBef>
                <a:spcPts val="0"/>
              </a:spcBef>
              <a:spcAft>
                <a:spcPts val="0"/>
              </a:spcAft>
              <a:buClr>
                <a:srgbClr val="FBFBFB"/>
              </a:buClr>
              <a:buSzPts val="1050"/>
              <a:buNone/>
            </a:pPr>
            <a:endParaRPr sz="1400">
              <a:solidFill>
                <a:srgbClr val="22274E"/>
              </a:solidFill>
              <a:latin typeface="Avenir"/>
              <a:ea typeface="Avenir"/>
              <a:cs typeface="Avenir"/>
              <a:sym typeface="Avenir"/>
            </a:endParaRPr>
          </a:p>
        </p:txBody>
      </p:sp>
      <p:sp>
        <p:nvSpPr>
          <p:cNvPr id="568" name="Google Shape;568;p41"/>
          <p:cNvSpPr/>
          <p:nvPr/>
        </p:nvSpPr>
        <p:spPr>
          <a:xfrm rot="5400000">
            <a:off x="84606" y="460143"/>
            <a:ext cx="373049" cy="377311"/>
          </a:xfrm>
          <a:prstGeom prst="teardrop">
            <a:avLst>
              <a:gd name="adj" fmla="val 100000"/>
            </a:avLst>
          </a:prstGeom>
          <a:solidFill>
            <a:schemeClr val="lt1"/>
          </a:solidFill>
          <a:ln w="762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9" name="Google Shape;569;p41" descr="Icon&#10;&#10;Description automatically generated"/>
          <p:cNvPicPr preferRelativeResize="0"/>
          <p:nvPr/>
        </p:nvPicPr>
        <p:blipFill rotWithShape="1">
          <a:blip r:embed="rId4">
            <a:alphaModFix/>
          </a:blip>
          <a:srcRect/>
          <a:stretch/>
        </p:blipFill>
        <p:spPr>
          <a:xfrm>
            <a:off x="105786" y="518500"/>
            <a:ext cx="330687" cy="224764"/>
          </a:xfrm>
          <a:prstGeom prst="rect">
            <a:avLst/>
          </a:prstGeom>
          <a:noFill/>
          <a:ln>
            <a:noFill/>
          </a:ln>
        </p:spPr>
      </p:pic>
      <p:sp>
        <p:nvSpPr>
          <p:cNvPr id="570" name="Google Shape;570;p41"/>
          <p:cNvSpPr txBox="1"/>
          <p:nvPr/>
        </p:nvSpPr>
        <p:spPr>
          <a:xfrm>
            <a:off x="1136943" y="2291851"/>
            <a:ext cx="6870114" cy="861734"/>
          </a:xfrm>
          <a:prstGeom prst="rect">
            <a:avLst/>
          </a:prstGeom>
          <a:noFill/>
          <a:ln>
            <a:noFill/>
          </a:ln>
        </p:spPr>
        <p:txBody>
          <a:bodyPr spcFirstLastPara="1" wrap="square" lIns="91425" tIns="45700" rIns="91425" bIns="45700" anchor="t" anchorCtr="0">
            <a:spAutoFit/>
          </a:bodyPr>
          <a:lstStyle/>
          <a:p>
            <a:pPr marL="0" marR="0" lvl="1" indent="0" algn="ctr" rtl="0">
              <a:lnSpc>
                <a:spcPct val="100000"/>
              </a:lnSpc>
              <a:spcBef>
                <a:spcPts val="0"/>
              </a:spcBef>
              <a:spcAft>
                <a:spcPts val="0"/>
              </a:spcAft>
              <a:buNone/>
            </a:pPr>
            <a:r>
              <a:rPr lang="en-US" sz="1800" b="1" i="1" u="none" strike="noStrike" cap="none" dirty="0">
                <a:solidFill>
                  <a:schemeClr val="lt1"/>
                </a:solidFill>
                <a:latin typeface="Baskerville" panose="02020502070401020303" pitchFamily="18" charset="0"/>
                <a:ea typeface="Baskerville" panose="02020502070401020303" pitchFamily="18" charset="0"/>
                <a:cs typeface="Libre Baskerville"/>
                <a:sym typeface="Libre Baskerville"/>
              </a:rPr>
              <a:t>“He who has a why to live for can bear with almost any how”</a:t>
            </a:r>
            <a:endParaRPr lang="en-US" sz="1800" b="1" i="0" u="none" strike="noStrike" cap="none" dirty="0">
              <a:solidFill>
                <a:srgbClr val="22274E"/>
              </a:solidFill>
              <a:latin typeface="Libre Baskerville"/>
              <a:ea typeface="Libre Baskerville"/>
              <a:cs typeface="Libre Baskerville"/>
              <a:sym typeface="Libre Baskerville"/>
            </a:endParaRPr>
          </a:p>
          <a:p>
            <a:pPr marL="0" marR="0" lvl="1" indent="0" algn="ctr" rtl="0">
              <a:lnSpc>
                <a:spcPct val="100000"/>
              </a:lnSpc>
              <a:spcBef>
                <a:spcPts val="0"/>
              </a:spcBef>
              <a:spcAft>
                <a:spcPts val="0"/>
              </a:spcAft>
              <a:buNone/>
            </a:pPr>
            <a:r>
              <a:rPr lang="en-US" sz="1800" b="1" u="none" strike="noStrike" cap="none" dirty="0">
                <a:solidFill>
                  <a:srgbClr val="22274E"/>
                </a:solidFill>
                <a:latin typeface="Baskerville" panose="02020502070401020303" pitchFamily="18" charset="0"/>
                <a:ea typeface="Baskerville" panose="02020502070401020303" pitchFamily="18" charset="0"/>
                <a:cs typeface="Libre Baskerville"/>
                <a:sym typeface="Libre Baskerville"/>
              </a:rPr>
              <a:t>Friedrich Nietzsche</a:t>
            </a:r>
            <a:endParaRPr b="1" dirty="0">
              <a:latin typeface="Baskerville" panose="02020502070401020303" pitchFamily="18" charset="0"/>
              <a:ea typeface="Baskerville" panose="02020502070401020303" pitchFamily="18" charset="0"/>
            </a:endParaRPr>
          </a:p>
          <a:p>
            <a:pPr marL="0" marR="0" lvl="0" indent="0" algn="ctr" rtl="0">
              <a:lnSpc>
                <a:spcPct val="100000"/>
              </a:lnSpc>
              <a:spcBef>
                <a:spcPts val="0"/>
              </a:spcBef>
              <a:spcAft>
                <a:spcPts val="0"/>
              </a:spcAft>
              <a:buNone/>
            </a:pPr>
            <a:endParaRPr sz="1400" b="1" i="0" u="none" strike="noStrike" cap="none" dirty="0">
              <a:solidFill>
                <a:srgbClr val="000000"/>
              </a:solidFill>
              <a:latin typeface="Libre Baskerville"/>
              <a:ea typeface="Libre Baskerville"/>
              <a:cs typeface="Libre Baskerville"/>
              <a:sym typeface="Libre Baskervill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2"/>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576" name="Google Shape;576;p42"/>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77" name="Google Shape;577;p42"/>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578" name="Google Shape;578;p42"/>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Baskerville" panose="02020502070401020303" pitchFamily="18" charset="0"/>
                <a:cs typeface="Libre Baskerville"/>
                <a:sym typeface="Libre Baskerville"/>
              </a:rPr>
              <a:t>Prosecutor Well-Being</a:t>
            </a:r>
            <a:endParaRPr dirty="0">
              <a:latin typeface="Baskerville Old Face" panose="02020602080505020303" pitchFamily="18" charset="77"/>
              <a:ea typeface="Baskerville" panose="02020502070401020303" pitchFamily="18" charset="0"/>
            </a:endParaRPr>
          </a:p>
        </p:txBody>
      </p:sp>
      <p:pic>
        <p:nvPicPr>
          <p:cNvPr id="579" name="Google Shape;579;p42"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580" name="Google Shape;580;p42"/>
          <p:cNvSpPr txBox="1"/>
          <p:nvPr/>
        </p:nvSpPr>
        <p:spPr>
          <a:xfrm>
            <a:off x="459786" y="438265"/>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Baskerville" panose="02020502070401020303" pitchFamily="18" charset="0"/>
                <a:cs typeface="Libre Baskerville"/>
                <a:sym typeface="Libre Baskerville"/>
              </a:rPr>
              <a:t>Spirituality/Greater Purpose Practices</a:t>
            </a:r>
            <a:endParaRPr dirty="0">
              <a:latin typeface="Baskerville Old Face" panose="02020602080505020303" pitchFamily="18" charset="77"/>
              <a:ea typeface="Baskerville" panose="02020502070401020303" pitchFamily="18" charset="0"/>
            </a:endParaRPr>
          </a:p>
        </p:txBody>
      </p:sp>
      <p:sp>
        <p:nvSpPr>
          <p:cNvPr id="581" name="Google Shape;581;p42"/>
          <p:cNvSpPr txBox="1">
            <a:spLocks noGrp="1"/>
          </p:cNvSpPr>
          <p:nvPr>
            <p:ph type="body" idx="1"/>
          </p:nvPr>
        </p:nvSpPr>
        <p:spPr>
          <a:xfrm>
            <a:off x="738078" y="1510860"/>
            <a:ext cx="7946136" cy="2459590"/>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Get closer to nature - take a walk in the woods, pet an animal, watch a sunrise or sunset</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Practice curiosity </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Consider alternative perspectives</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Meditate</a:t>
            </a:r>
            <a:endParaRPr dirty="0"/>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p:txBody>
      </p:sp>
      <p:sp>
        <p:nvSpPr>
          <p:cNvPr id="582" name="Google Shape;582;p42"/>
          <p:cNvSpPr/>
          <p:nvPr/>
        </p:nvSpPr>
        <p:spPr>
          <a:xfrm rot="5400000">
            <a:off x="84606" y="460143"/>
            <a:ext cx="373049" cy="377311"/>
          </a:xfrm>
          <a:prstGeom prst="teardrop">
            <a:avLst>
              <a:gd name="adj" fmla="val 100000"/>
            </a:avLst>
          </a:prstGeom>
          <a:solidFill>
            <a:schemeClr val="lt1"/>
          </a:solidFill>
          <a:ln w="762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83" name="Google Shape;583;p42" descr="Icon&#10;&#10;Description automatically generated"/>
          <p:cNvPicPr preferRelativeResize="0"/>
          <p:nvPr/>
        </p:nvPicPr>
        <p:blipFill rotWithShape="1">
          <a:blip r:embed="rId4">
            <a:alphaModFix/>
          </a:blip>
          <a:srcRect/>
          <a:stretch/>
        </p:blipFill>
        <p:spPr>
          <a:xfrm>
            <a:off x="103350" y="512746"/>
            <a:ext cx="329184" cy="2286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3"/>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589" name="Google Shape;589;p43"/>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90" name="Google Shape;590;p43"/>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591" name="Google Shape;591;p43"/>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592" name="Google Shape;592;p43"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593" name="Google Shape;593;p43"/>
          <p:cNvSpPr txBox="1"/>
          <p:nvPr/>
        </p:nvSpPr>
        <p:spPr>
          <a:xfrm>
            <a:off x="451343" y="489051"/>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Occupational Pursuits </a:t>
            </a:r>
            <a:endParaRPr dirty="0">
              <a:latin typeface="Baskerville Old Face" panose="02020602080505020303" pitchFamily="18" charset="77"/>
            </a:endParaRPr>
          </a:p>
        </p:txBody>
      </p:sp>
      <p:sp>
        <p:nvSpPr>
          <p:cNvPr id="594" name="Google Shape;594;p43"/>
          <p:cNvSpPr txBox="1">
            <a:spLocks noGrp="1"/>
          </p:cNvSpPr>
          <p:nvPr>
            <p:ph type="body" idx="1"/>
          </p:nvPr>
        </p:nvSpPr>
        <p:spPr>
          <a:xfrm>
            <a:off x="746521" y="1027385"/>
            <a:ext cx="7946136" cy="2459590"/>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Personal satisfaction and enrichment derived from one’s work</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Work v. job </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Consider finances and savings</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Consider future employment options</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Ask yourself why you are doing this job</a:t>
            </a:r>
            <a:endParaRPr/>
          </a:p>
          <a:p>
            <a:pPr marL="285750" lvl="0" indent="-219075" algn="just" rtl="0">
              <a:lnSpc>
                <a:spcPct val="130000"/>
              </a:lnSpc>
              <a:spcBef>
                <a:spcPts val="0"/>
              </a:spcBef>
              <a:spcAft>
                <a:spcPts val="0"/>
              </a:spcAft>
              <a:buClr>
                <a:srgbClr val="FBFBFB"/>
              </a:buClr>
              <a:buSzPts val="1050"/>
              <a:buFont typeface="Noto Sans Symbols"/>
              <a:buNone/>
            </a:pPr>
            <a:endParaRPr sz="1400">
              <a:solidFill>
                <a:srgbClr val="22274E"/>
              </a:solidFill>
              <a:latin typeface="Avenir"/>
              <a:ea typeface="Avenir"/>
              <a:cs typeface="Avenir"/>
              <a:sym typeface="Avenir"/>
            </a:endParaRPr>
          </a:p>
          <a:p>
            <a:pPr marL="0" lvl="0" indent="0" algn="ctr" rtl="0">
              <a:lnSpc>
                <a:spcPct val="130000"/>
              </a:lnSpc>
              <a:spcBef>
                <a:spcPts val="0"/>
              </a:spcBef>
              <a:spcAft>
                <a:spcPts val="0"/>
              </a:spcAft>
              <a:buClr>
                <a:srgbClr val="FBFBFB"/>
              </a:buClr>
              <a:buSzPts val="1050"/>
              <a:buNone/>
            </a:pPr>
            <a:r>
              <a:rPr lang="en-US" sz="1400" b="1" i="1">
                <a:solidFill>
                  <a:schemeClr val="lt1"/>
                </a:solidFill>
                <a:latin typeface="Avenir"/>
                <a:ea typeface="Avenir"/>
                <a:cs typeface="Avenir"/>
                <a:sym typeface="Avenir"/>
              </a:rPr>
              <a:t>Are you taking actions that are moving you toward your values or away from them (Harris, 2019)? </a:t>
            </a:r>
            <a:endParaRPr/>
          </a:p>
        </p:txBody>
      </p:sp>
      <p:sp>
        <p:nvSpPr>
          <p:cNvPr id="595" name="Google Shape;595;p43"/>
          <p:cNvSpPr/>
          <p:nvPr/>
        </p:nvSpPr>
        <p:spPr>
          <a:xfrm rot="5400000">
            <a:off x="36588" y="450843"/>
            <a:ext cx="412429" cy="417081"/>
          </a:xfrm>
          <a:prstGeom prst="teardrop">
            <a:avLst>
              <a:gd name="adj" fmla="val 100000"/>
            </a:avLst>
          </a:prstGeom>
          <a:solidFill>
            <a:schemeClr val="lt1"/>
          </a:solidFill>
          <a:ln w="76200" cap="flat" cmpd="sng">
            <a:solidFill>
              <a:srgbClr val="2087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96" name="Google Shape;596;p43" descr="A picture containing dark&#10;&#10;Description automatically generated"/>
          <p:cNvPicPr preferRelativeResize="0"/>
          <p:nvPr/>
        </p:nvPicPr>
        <p:blipFill rotWithShape="1">
          <a:blip r:embed="rId4">
            <a:alphaModFix/>
          </a:blip>
          <a:srcRect/>
          <a:stretch/>
        </p:blipFill>
        <p:spPr>
          <a:xfrm>
            <a:off x="133074" y="567943"/>
            <a:ext cx="219456" cy="18288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4"/>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602" name="Google Shape;602;p44"/>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03" name="Google Shape;603;p44"/>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604" name="Google Shape;604;p44"/>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605" name="Google Shape;605;p44"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606" name="Google Shape;606;p44"/>
          <p:cNvSpPr txBox="1"/>
          <p:nvPr/>
        </p:nvSpPr>
        <p:spPr>
          <a:xfrm>
            <a:off x="451343" y="472259"/>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Occupational Pursuits Practices</a:t>
            </a:r>
            <a:endParaRPr dirty="0">
              <a:latin typeface="Baskerville Old Face" panose="02020602080505020303" pitchFamily="18" charset="77"/>
            </a:endParaRPr>
          </a:p>
        </p:txBody>
      </p:sp>
      <p:sp>
        <p:nvSpPr>
          <p:cNvPr id="607" name="Google Shape;607;p44"/>
          <p:cNvSpPr txBox="1">
            <a:spLocks noGrp="1"/>
          </p:cNvSpPr>
          <p:nvPr>
            <p:ph type="body" idx="1"/>
          </p:nvPr>
        </p:nvSpPr>
        <p:spPr>
          <a:xfrm>
            <a:off x="764877" y="1028610"/>
            <a:ext cx="6462268" cy="2459590"/>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Do a self-evaluation - what am I passionate about and what is my job</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Do a skills evaluation - what skills do I have that other people don’t, what is easy for me?</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Network with people outside of the office, learn about other ways to use your skills</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Attend trainings and lectures to learn about other lines of work </a:t>
            </a:r>
            <a:endParaRPr/>
          </a:p>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Cultivate mentors </a:t>
            </a:r>
            <a:endParaRPr/>
          </a:p>
          <a:p>
            <a:pPr marL="285750" lvl="0" indent="-219075" algn="just" rtl="0">
              <a:lnSpc>
                <a:spcPct val="130000"/>
              </a:lnSpc>
              <a:spcBef>
                <a:spcPts val="0"/>
              </a:spcBef>
              <a:spcAft>
                <a:spcPts val="0"/>
              </a:spcAft>
              <a:buClr>
                <a:srgbClr val="FBFBFB"/>
              </a:buClr>
              <a:buSzPts val="1050"/>
              <a:buFont typeface="Noto Sans Symbols"/>
              <a:buNone/>
            </a:pPr>
            <a:endParaRPr sz="1400">
              <a:solidFill>
                <a:srgbClr val="22274E"/>
              </a:solidFill>
              <a:latin typeface="Avenir"/>
              <a:ea typeface="Avenir"/>
              <a:cs typeface="Avenir"/>
              <a:sym typeface="Avenir"/>
            </a:endParaRPr>
          </a:p>
        </p:txBody>
      </p:sp>
      <p:sp>
        <p:nvSpPr>
          <p:cNvPr id="608" name="Google Shape;608;p44"/>
          <p:cNvSpPr/>
          <p:nvPr/>
        </p:nvSpPr>
        <p:spPr>
          <a:xfrm rot="5400000">
            <a:off x="36588" y="450843"/>
            <a:ext cx="412429" cy="417081"/>
          </a:xfrm>
          <a:prstGeom prst="teardrop">
            <a:avLst>
              <a:gd name="adj" fmla="val 100000"/>
            </a:avLst>
          </a:prstGeom>
          <a:solidFill>
            <a:schemeClr val="lt1"/>
          </a:solidFill>
          <a:ln w="76200" cap="flat" cmpd="sng">
            <a:solidFill>
              <a:srgbClr val="2087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09" name="Google Shape;609;p44" descr="A picture containing dark&#10;&#10;Description automatically generated"/>
          <p:cNvPicPr preferRelativeResize="0"/>
          <p:nvPr/>
        </p:nvPicPr>
        <p:blipFill rotWithShape="1">
          <a:blip r:embed="rId4">
            <a:alphaModFix/>
          </a:blip>
          <a:srcRect/>
          <a:stretch/>
        </p:blipFill>
        <p:spPr>
          <a:xfrm>
            <a:off x="133075" y="567943"/>
            <a:ext cx="219456" cy="18288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5"/>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615" name="Google Shape;615;p45"/>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16" name="Google Shape;616;p45"/>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617" name="Google Shape;617;p45"/>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618" name="Google Shape;618;p45"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619" name="Google Shape;619;p45"/>
          <p:cNvSpPr txBox="1"/>
          <p:nvPr/>
        </p:nvSpPr>
        <p:spPr>
          <a:xfrm>
            <a:off x="180825" y="462274"/>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Suggestions for Prosecutors’ Offices</a:t>
            </a:r>
            <a:endParaRPr dirty="0">
              <a:latin typeface="Baskerville Old Face" panose="02020602080505020303" pitchFamily="18" charset="77"/>
            </a:endParaRPr>
          </a:p>
          <a:p>
            <a:pPr marL="0" marR="0" lvl="0" indent="0" algn="l" rtl="0">
              <a:lnSpc>
                <a:spcPct val="100000"/>
              </a:lnSpc>
              <a:spcBef>
                <a:spcPts val="0"/>
              </a:spcBef>
              <a:spcAft>
                <a:spcPts val="0"/>
              </a:spcAft>
              <a:buClr>
                <a:schemeClr val="dk1"/>
              </a:buClr>
              <a:buSzPts val="2800"/>
              <a:buFont typeface="Arial"/>
              <a:buNone/>
            </a:pPr>
            <a:endParaRPr sz="2800" b="1" i="0" u="none" strike="noStrike" cap="none" dirty="0">
              <a:solidFill>
                <a:srgbClr val="FBFBFB"/>
              </a:solidFill>
              <a:latin typeface="Baskerville Old Face" panose="02020602080505020303" pitchFamily="18" charset="77"/>
              <a:ea typeface="Libre Baskerville"/>
              <a:cs typeface="Libre Baskerville"/>
              <a:sym typeface="Libre Baskerville"/>
            </a:endParaRPr>
          </a:p>
        </p:txBody>
      </p:sp>
      <p:sp>
        <p:nvSpPr>
          <p:cNvPr id="620" name="Google Shape;620;p45"/>
          <p:cNvSpPr txBox="1">
            <a:spLocks noGrp="1"/>
          </p:cNvSpPr>
          <p:nvPr>
            <p:ph type="body" idx="1"/>
          </p:nvPr>
        </p:nvSpPr>
        <p:spPr>
          <a:xfrm>
            <a:off x="598931" y="1032344"/>
            <a:ext cx="4735069" cy="3340352"/>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975"/>
              <a:buFont typeface="Noto Sans Symbols"/>
              <a:buChar char="❖"/>
            </a:pPr>
            <a:r>
              <a:rPr lang="en-US" sz="1300">
                <a:solidFill>
                  <a:srgbClr val="22274E"/>
                </a:solidFill>
                <a:latin typeface="Avenir"/>
                <a:ea typeface="Avenir"/>
                <a:cs typeface="Avenir"/>
                <a:sym typeface="Avenir"/>
              </a:rPr>
              <a:t>Enlist leaders</a:t>
            </a:r>
            <a:endParaRPr/>
          </a:p>
          <a:p>
            <a:pPr marL="285750" lvl="0" indent="-285750" algn="just" rtl="0">
              <a:lnSpc>
                <a:spcPct val="130000"/>
              </a:lnSpc>
              <a:spcBef>
                <a:spcPts val="0"/>
              </a:spcBef>
              <a:spcAft>
                <a:spcPts val="0"/>
              </a:spcAft>
              <a:buClr>
                <a:srgbClr val="FBFBFB"/>
              </a:buClr>
              <a:buSzPts val="975"/>
              <a:buFont typeface="Noto Sans Symbols"/>
              <a:buChar char="❖"/>
            </a:pPr>
            <a:r>
              <a:rPr lang="en-US" sz="1300">
                <a:solidFill>
                  <a:srgbClr val="22274E"/>
                </a:solidFill>
                <a:latin typeface="Avenir"/>
                <a:ea typeface="Avenir"/>
                <a:cs typeface="Avenir"/>
                <a:sym typeface="Avenir"/>
              </a:rPr>
              <a:t>Launch a well-being committee</a:t>
            </a:r>
            <a:endParaRPr/>
          </a:p>
          <a:p>
            <a:pPr marL="285750" lvl="0" indent="-285750" algn="just" rtl="0">
              <a:lnSpc>
                <a:spcPct val="130000"/>
              </a:lnSpc>
              <a:spcBef>
                <a:spcPts val="0"/>
              </a:spcBef>
              <a:spcAft>
                <a:spcPts val="0"/>
              </a:spcAft>
              <a:buClr>
                <a:srgbClr val="FBFBFB"/>
              </a:buClr>
              <a:buSzPts val="975"/>
              <a:buFont typeface="Noto Sans Symbols"/>
              <a:buChar char="❖"/>
            </a:pPr>
            <a:r>
              <a:rPr lang="en-US" sz="1300">
                <a:solidFill>
                  <a:srgbClr val="22274E"/>
                </a:solidFill>
                <a:latin typeface="Avenir"/>
                <a:ea typeface="Avenir"/>
                <a:cs typeface="Avenir"/>
                <a:sym typeface="Avenir"/>
              </a:rPr>
              <a:t>Identify needs within your office</a:t>
            </a:r>
            <a:endParaRPr/>
          </a:p>
          <a:p>
            <a:pPr marL="285750" lvl="0" indent="-285750" algn="just" rtl="0">
              <a:lnSpc>
                <a:spcPct val="130000"/>
              </a:lnSpc>
              <a:spcBef>
                <a:spcPts val="0"/>
              </a:spcBef>
              <a:spcAft>
                <a:spcPts val="0"/>
              </a:spcAft>
              <a:buClr>
                <a:srgbClr val="FBFBFB"/>
              </a:buClr>
              <a:buSzPts val="975"/>
              <a:buFont typeface="Noto Sans Symbols"/>
              <a:buChar char="❖"/>
            </a:pPr>
            <a:r>
              <a:rPr lang="en-US" sz="1300">
                <a:solidFill>
                  <a:srgbClr val="22274E"/>
                </a:solidFill>
                <a:latin typeface="Avenir"/>
                <a:ea typeface="Avenir"/>
                <a:cs typeface="Avenir"/>
                <a:sym typeface="Avenir"/>
              </a:rPr>
              <a:t>Create an action plan to support employee well-being</a:t>
            </a:r>
            <a:endParaRPr/>
          </a:p>
          <a:p>
            <a:pPr marL="285750" lvl="0" indent="-285750" algn="just" rtl="0">
              <a:lnSpc>
                <a:spcPct val="130000"/>
              </a:lnSpc>
              <a:spcBef>
                <a:spcPts val="0"/>
              </a:spcBef>
              <a:spcAft>
                <a:spcPts val="0"/>
              </a:spcAft>
              <a:buClr>
                <a:srgbClr val="FBFBFB"/>
              </a:buClr>
              <a:buSzPts val="975"/>
              <a:buFont typeface="Noto Sans Symbols"/>
              <a:buChar char="❖"/>
            </a:pPr>
            <a:r>
              <a:rPr lang="en-US" sz="1300">
                <a:solidFill>
                  <a:srgbClr val="22274E"/>
                </a:solidFill>
                <a:latin typeface="Avenir"/>
                <a:ea typeface="Avenir"/>
                <a:cs typeface="Avenir"/>
                <a:sym typeface="Avenir"/>
              </a:rPr>
              <a:t>Create a community where employees feel supported</a:t>
            </a:r>
            <a:endParaRPr/>
          </a:p>
          <a:p>
            <a:pPr marL="285750" lvl="0" indent="-285750" algn="just" rtl="0">
              <a:lnSpc>
                <a:spcPct val="130000"/>
              </a:lnSpc>
              <a:spcBef>
                <a:spcPts val="0"/>
              </a:spcBef>
              <a:spcAft>
                <a:spcPts val="0"/>
              </a:spcAft>
              <a:buClr>
                <a:srgbClr val="FBFBFB"/>
              </a:buClr>
              <a:buSzPts val="975"/>
              <a:buFont typeface="Noto Sans Symbols"/>
              <a:buChar char="❖"/>
            </a:pPr>
            <a:r>
              <a:rPr lang="en-US" sz="1300">
                <a:solidFill>
                  <a:srgbClr val="22274E"/>
                </a:solidFill>
                <a:latin typeface="Avenir"/>
                <a:ea typeface="Avenir"/>
                <a:cs typeface="Avenir"/>
                <a:sym typeface="Avenir"/>
              </a:rPr>
              <a:t>Devote resources and policy decisions to culture improvement in your office</a:t>
            </a:r>
            <a:endParaRPr/>
          </a:p>
          <a:p>
            <a:pPr marL="285750" lvl="0" indent="-285750" algn="just" rtl="0">
              <a:lnSpc>
                <a:spcPct val="130000"/>
              </a:lnSpc>
              <a:spcBef>
                <a:spcPts val="0"/>
              </a:spcBef>
              <a:spcAft>
                <a:spcPts val="0"/>
              </a:spcAft>
              <a:buClr>
                <a:srgbClr val="FBFBFB"/>
              </a:buClr>
              <a:buSzPts val="975"/>
              <a:buFont typeface="Noto Sans Symbols"/>
              <a:buChar char="❖"/>
            </a:pPr>
            <a:r>
              <a:rPr lang="en-US" sz="1300">
                <a:solidFill>
                  <a:srgbClr val="22274E"/>
                </a:solidFill>
                <a:latin typeface="Avenir"/>
                <a:ea typeface="Avenir"/>
                <a:cs typeface="Avenir"/>
                <a:sym typeface="Avenir"/>
              </a:rPr>
              <a:t>Support employees with substance abuse and mental health issues</a:t>
            </a:r>
            <a:endParaRPr/>
          </a:p>
          <a:p>
            <a:pPr marL="285750" lvl="0" indent="-285750" algn="just" rtl="0">
              <a:lnSpc>
                <a:spcPct val="130000"/>
              </a:lnSpc>
              <a:spcBef>
                <a:spcPts val="0"/>
              </a:spcBef>
              <a:spcAft>
                <a:spcPts val="0"/>
              </a:spcAft>
              <a:buClr>
                <a:srgbClr val="FBFBFB"/>
              </a:buClr>
              <a:buSzPts val="975"/>
              <a:buFont typeface="Noto Sans Symbols"/>
              <a:buChar char="❖"/>
            </a:pPr>
            <a:r>
              <a:rPr lang="en-US" sz="1300">
                <a:solidFill>
                  <a:srgbClr val="22274E"/>
                </a:solidFill>
                <a:latin typeface="Avenir"/>
                <a:ea typeface="Avenir"/>
                <a:cs typeface="Avenir"/>
                <a:sym typeface="Avenir"/>
              </a:rPr>
              <a:t>Attract a diverse workforce </a:t>
            </a:r>
            <a:endParaRPr/>
          </a:p>
          <a:p>
            <a:pPr marL="285750" lvl="0" indent="-285750" algn="just" rtl="0">
              <a:lnSpc>
                <a:spcPct val="130000"/>
              </a:lnSpc>
              <a:spcBef>
                <a:spcPts val="0"/>
              </a:spcBef>
              <a:spcAft>
                <a:spcPts val="0"/>
              </a:spcAft>
              <a:buClr>
                <a:srgbClr val="FBFBFB"/>
              </a:buClr>
              <a:buSzPts val="975"/>
              <a:buFont typeface="Noto Sans Symbols"/>
              <a:buChar char="❖"/>
            </a:pPr>
            <a:r>
              <a:rPr lang="en-US" sz="1300">
                <a:solidFill>
                  <a:srgbClr val="22274E"/>
                </a:solidFill>
                <a:latin typeface="Avenir"/>
                <a:ea typeface="Avenir"/>
                <a:cs typeface="Avenir"/>
                <a:sym typeface="Avenir"/>
              </a:rPr>
              <a:t>Continually evaluate, measure and improve</a:t>
            </a:r>
            <a:endParaRPr/>
          </a:p>
        </p:txBody>
      </p:sp>
      <p:pic>
        <p:nvPicPr>
          <p:cNvPr id="621" name="Google Shape;621;p45"/>
          <p:cNvPicPr preferRelativeResize="0"/>
          <p:nvPr/>
        </p:nvPicPr>
        <p:blipFill rotWithShape="1">
          <a:blip r:embed="rId4">
            <a:alphaModFix/>
          </a:blip>
          <a:srcRect/>
          <a:stretch/>
        </p:blipFill>
        <p:spPr>
          <a:xfrm>
            <a:off x="5239512" y="1533198"/>
            <a:ext cx="3871867" cy="235850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6"/>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lt1"/>
              </a:solidFill>
              <a:latin typeface="Arial"/>
              <a:ea typeface="Arial"/>
              <a:cs typeface="Arial"/>
              <a:sym typeface="Arial"/>
            </a:endParaRPr>
          </a:p>
        </p:txBody>
      </p:sp>
      <p:sp>
        <p:nvSpPr>
          <p:cNvPr id="627" name="Google Shape;627;p46"/>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28" name="Google Shape;628;p46"/>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629" name="Google Shape;629;p46"/>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630" name="Google Shape;630;p46"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631" name="Google Shape;631;p46"/>
          <p:cNvSpPr txBox="1"/>
          <p:nvPr/>
        </p:nvSpPr>
        <p:spPr>
          <a:xfrm>
            <a:off x="451343" y="472259"/>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List Your Office Resources Here</a:t>
            </a:r>
            <a:endParaRPr dirty="0">
              <a:latin typeface="Baskerville Old Face" panose="02020602080505020303" pitchFamily="18" charset="77"/>
            </a:endParaRPr>
          </a:p>
        </p:txBody>
      </p:sp>
      <p:sp>
        <p:nvSpPr>
          <p:cNvPr id="632" name="Google Shape;632;p46"/>
          <p:cNvSpPr txBox="1">
            <a:spLocks noGrp="1"/>
          </p:cNvSpPr>
          <p:nvPr>
            <p:ph type="body" idx="1"/>
          </p:nvPr>
        </p:nvSpPr>
        <p:spPr>
          <a:xfrm>
            <a:off x="589787" y="1157348"/>
            <a:ext cx="8093725" cy="2459590"/>
          </a:xfrm>
          <a:prstGeom prst="rect">
            <a:avLst/>
          </a:prstGeom>
          <a:noFill/>
          <a:ln>
            <a:noFill/>
          </a:ln>
        </p:spPr>
        <p:txBody>
          <a:bodyPr spcFirstLastPara="1" wrap="square" lIns="91425" tIns="91425" rIns="91425" bIns="91425" anchor="t" anchorCtr="0">
            <a:noAutofit/>
          </a:bodyPr>
          <a:lstStyle/>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47"/>
          <p:cNvSpPr/>
          <p:nvPr/>
        </p:nvSpPr>
        <p:spPr>
          <a:xfrm>
            <a:off x="-1" y="0"/>
            <a:ext cx="9144000" cy="4514360"/>
          </a:xfrm>
          <a:prstGeom prst="rect">
            <a:avLst/>
          </a:prstGeom>
          <a:solidFill>
            <a:srgbClr val="99AFD7">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chemeClr val="lt1"/>
              </a:solidFill>
              <a:latin typeface="Arial"/>
              <a:ea typeface="Arial"/>
              <a:cs typeface="Arial"/>
              <a:sym typeface="Arial"/>
            </a:endParaRPr>
          </a:p>
        </p:txBody>
      </p:sp>
      <p:sp>
        <p:nvSpPr>
          <p:cNvPr id="638" name="Google Shape;638;p47"/>
          <p:cNvSpPr/>
          <p:nvPr/>
        </p:nvSpPr>
        <p:spPr>
          <a:xfrm>
            <a:off x="0" y="4514360"/>
            <a:ext cx="9144000" cy="630936"/>
          </a:xfrm>
          <a:prstGeom prst="rect">
            <a:avLst/>
          </a:prstGeom>
          <a:solidFill>
            <a:srgbClr val="BFBFBF">
              <a:alpha val="9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39" name="Google Shape;639;p47"/>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642" name="Google Shape;642;p47"/>
          <p:cNvSpPr txBox="1"/>
          <p:nvPr/>
        </p:nvSpPr>
        <p:spPr>
          <a:xfrm>
            <a:off x="180825" y="389099"/>
            <a:ext cx="7089337"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endParaRPr/>
          </a:p>
        </p:txBody>
      </p:sp>
      <p:sp>
        <p:nvSpPr>
          <p:cNvPr id="643" name="Google Shape;643;p47"/>
          <p:cNvSpPr txBox="1"/>
          <p:nvPr/>
        </p:nvSpPr>
        <p:spPr>
          <a:xfrm>
            <a:off x="311699" y="1939969"/>
            <a:ext cx="8520600" cy="1263561"/>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chemeClr val="dk2"/>
              </a:buClr>
              <a:buSzPts val="1800"/>
              <a:buFont typeface="Arial"/>
              <a:buNone/>
            </a:pPr>
            <a:r>
              <a:rPr lang="en-US" sz="2400" b="1" i="1" u="none" strike="noStrike" cap="none" dirty="0">
                <a:solidFill>
                  <a:srgbClr val="FBFBFB"/>
                </a:solidFill>
                <a:latin typeface="Baskerville" panose="02020502070401020303" pitchFamily="18" charset="0"/>
                <a:ea typeface="Baskerville" panose="02020502070401020303" pitchFamily="18" charset="0"/>
                <a:cs typeface="Libre Baskerville"/>
                <a:sym typeface="Libre Baskerville"/>
              </a:rPr>
              <a:t>“Yesterday I was clever, so I wanted to change the world. Today I am wise, so I am changing myself.”</a:t>
            </a:r>
            <a:endParaRPr b="1" i="1" dirty="0">
              <a:latin typeface="Baskerville" panose="02020502070401020303" pitchFamily="18" charset="0"/>
              <a:ea typeface="Baskerville" panose="02020502070401020303" pitchFamily="18" charset="0"/>
            </a:endParaRPr>
          </a:p>
          <a:p>
            <a:pPr marL="114300" marR="0" lvl="0" indent="0" algn="ctr" rtl="0">
              <a:lnSpc>
                <a:spcPct val="115000"/>
              </a:lnSpc>
              <a:spcBef>
                <a:spcPts val="0"/>
              </a:spcBef>
              <a:spcAft>
                <a:spcPts val="0"/>
              </a:spcAft>
              <a:buClr>
                <a:schemeClr val="dk2"/>
              </a:buClr>
              <a:buSzPts val="1800"/>
              <a:buFont typeface="Arial"/>
              <a:buNone/>
            </a:pPr>
            <a:r>
              <a:rPr lang="en-US" sz="1800" b="1" u="none" strike="noStrike" cap="none" dirty="0">
                <a:solidFill>
                  <a:srgbClr val="22274E"/>
                </a:solidFill>
                <a:latin typeface="Baskerville" panose="02020502070401020303" pitchFamily="18" charset="0"/>
                <a:ea typeface="Baskerville" panose="02020502070401020303" pitchFamily="18" charset="0"/>
                <a:cs typeface="Libre Baskerville"/>
                <a:sym typeface="Libre Baskerville"/>
              </a:rPr>
              <a:t>Rumi</a:t>
            </a:r>
            <a:endParaRPr sz="2400" b="1" u="none" strike="noStrike" cap="none" dirty="0">
              <a:solidFill>
                <a:srgbClr val="FBFBFB"/>
              </a:solidFill>
              <a:latin typeface="Baskerville" panose="02020502070401020303" pitchFamily="18" charset="0"/>
              <a:ea typeface="Baskerville" panose="02020502070401020303" pitchFamily="18" charset="0"/>
              <a:cs typeface="Libre Baskerville"/>
              <a:sym typeface="Libre Baskerville"/>
            </a:endParaRPr>
          </a:p>
        </p:txBody>
      </p:sp>
      <p:pic>
        <p:nvPicPr>
          <p:cNvPr id="644" name="Google Shape;644;p47" descr="Text&#10;&#10;Description automatically generated"/>
          <p:cNvPicPr preferRelativeResize="0"/>
          <p:nvPr/>
        </p:nvPicPr>
        <p:blipFill rotWithShape="1">
          <a:blip r:embed="rId3">
            <a:alphaModFix/>
          </a:blip>
          <a:srcRect/>
          <a:stretch/>
        </p:blipFill>
        <p:spPr>
          <a:xfrm>
            <a:off x="4087786" y="4689679"/>
            <a:ext cx="968427" cy="3608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5"/>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97" name="Google Shape;97;p5"/>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98" name="Google Shape;98;p5"/>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panose="02020502070401020303" pitchFamily="18" charset="0"/>
                <a:ea typeface="Baskerville" panose="02020502070401020303" pitchFamily="18" charset="0"/>
                <a:cs typeface="Libre Baskerville"/>
                <a:sym typeface="Libre Baskerville"/>
              </a:rPr>
              <a:t>Prosecutor Well-Being</a:t>
            </a:r>
            <a:endParaRPr dirty="0">
              <a:latin typeface="Baskerville" panose="02020502070401020303" pitchFamily="18" charset="0"/>
              <a:ea typeface="Baskerville" panose="02020502070401020303" pitchFamily="18" charset="0"/>
            </a:endParaRPr>
          </a:p>
        </p:txBody>
      </p:sp>
      <p:pic>
        <p:nvPicPr>
          <p:cNvPr id="99" name="Google Shape;99;p5"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100" name="Google Shape;100;p5"/>
          <p:cNvSpPr txBox="1">
            <a:spLocks noGrp="1"/>
          </p:cNvSpPr>
          <p:nvPr>
            <p:ph type="body" idx="1"/>
          </p:nvPr>
        </p:nvSpPr>
        <p:spPr>
          <a:xfrm>
            <a:off x="598932" y="2267425"/>
            <a:ext cx="7946136" cy="608650"/>
          </a:xfrm>
          <a:prstGeom prst="rect">
            <a:avLst/>
          </a:prstGeom>
          <a:noFill/>
          <a:ln>
            <a:noFill/>
          </a:ln>
        </p:spPr>
        <p:txBody>
          <a:bodyPr spcFirstLastPara="1" wrap="square" lIns="91425" tIns="91425" rIns="91425" bIns="91425" anchor="t" anchorCtr="0">
            <a:noAutofit/>
          </a:bodyPr>
          <a:lstStyle/>
          <a:p>
            <a:pPr marL="0" lvl="0" indent="0" algn="ctr" rtl="0">
              <a:lnSpc>
                <a:spcPct val="130000"/>
              </a:lnSpc>
              <a:spcBef>
                <a:spcPts val="0"/>
              </a:spcBef>
              <a:spcAft>
                <a:spcPts val="0"/>
              </a:spcAft>
              <a:buClr>
                <a:srgbClr val="FBFBFB"/>
              </a:buClr>
              <a:buSzPts val="1500"/>
              <a:buNone/>
            </a:pPr>
            <a:r>
              <a:rPr lang="en-US" sz="2000">
                <a:solidFill>
                  <a:srgbClr val="002060"/>
                </a:solidFill>
                <a:latin typeface="Avenir"/>
                <a:ea typeface="Avenir"/>
                <a:cs typeface="Avenir"/>
                <a:sym typeface="Avenir"/>
              </a:rPr>
              <a:t>Name three traits that make a good prosecutor. </a:t>
            </a:r>
            <a:endParaRPr sz="2000">
              <a:solidFill>
                <a:srgbClr val="002060"/>
              </a:solidFill>
              <a:latin typeface="Avenir"/>
              <a:ea typeface="Avenir"/>
              <a:cs typeface="Avenir"/>
              <a:sym typeface="Avenir"/>
            </a:endParaRPr>
          </a:p>
        </p:txBody>
      </p:sp>
      <p:sp>
        <p:nvSpPr>
          <p:cNvPr id="101" name="Google Shape;101;p5"/>
          <p:cNvSpPr txBox="1"/>
          <p:nvPr/>
        </p:nvSpPr>
        <p:spPr>
          <a:xfrm>
            <a:off x="271130" y="473734"/>
            <a:ext cx="6030081"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Exercise</a:t>
            </a:r>
            <a:endParaRPr dirty="0">
              <a:latin typeface="Baskerville Old Face" panose="02020602080505020303" pitchFamily="18"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 name="Google Shape;107;p6"/>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 name="Google Shape;108;p6"/>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chemeClr val="lt1"/>
                </a:solidFill>
                <a:latin typeface="Libre Baskerville"/>
                <a:ea typeface="Libre Baskerville"/>
                <a:cs typeface="Libre Baskerville"/>
                <a:sym typeface="Libre Baskerville"/>
              </a:rPr>
              <a:t>Prosecutor Well-Being</a:t>
            </a:r>
            <a:endParaRPr/>
          </a:p>
        </p:txBody>
      </p:sp>
      <p:pic>
        <p:nvPicPr>
          <p:cNvPr id="109" name="Google Shape;109;p6"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110" name="Google Shape;110;p6"/>
          <p:cNvSpPr txBox="1">
            <a:spLocks noGrp="1"/>
          </p:cNvSpPr>
          <p:nvPr>
            <p:ph type="body" idx="1"/>
          </p:nvPr>
        </p:nvSpPr>
        <p:spPr>
          <a:xfrm>
            <a:off x="311700" y="1110774"/>
            <a:ext cx="8520600" cy="2921951"/>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r>
              <a:rPr lang="en-US" sz="2900" b="1" i="1" dirty="0">
                <a:solidFill>
                  <a:srgbClr val="FBFBFB"/>
                </a:solidFill>
                <a:latin typeface="Baskerville" panose="02020502070401020303" pitchFamily="18" charset="0"/>
                <a:ea typeface="Baskerville" panose="02020502070401020303" pitchFamily="18" charset="0"/>
                <a:cs typeface="Libre Baskerville"/>
                <a:sym typeface="Libre Baskerville"/>
              </a:rPr>
              <a:t>“We can sustain our work with trauma only if we combine our capacity for empathy with a dedication to personal insight and mindfulness.” </a:t>
            </a:r>
            <a:endParaRPr b="1" i="1" dirty="0">
              <a:latin typeface="Baskerville" panose="02020502070401020303" pitchFamily="18" charset="0"/>
              <a:ea typeface="Baskerville" panose="02020502070401020303" pitchFamily="18" charset="0"/>
            </a:endParaRPr>
          </a:p>
          <a:p>
            <a:pPr marL="114300" lvl="0" indent="0" algn="ctr" rtl="0">
              <a:lnSpc>
                <a:spcPct val="115000"/>
              </a:lnSpc>
              <a:spcBef>
                <a:spcPts val="0"/>
              </a:spcBef>
              <a:spcAft>
                <a:spcPts val="0"/>
              </a:spcAft>
              <a:buSzPts val="1800"/>
              <a:buNone/>
            </a:pPr>
            <a:r>
              <a:rPr lang="en-US" sz="2400" b="1" dirty="0">
                <a:solidFill>
                  <a:srgbClr val="22274E"/>
                </a:solidFill>
                <a:latin typeface="Baskerville" panose="02020502070401020303" pitchFamily="18" charset="0"/>
                <a:ea typeface="Baskerville" panose="02020502070401020303" pitchFamily="18" charset="0"/>
                <a:cs typeface="Libre Baskerville"/>
                <a:sym typeface="Libre Baskerville"/>
              </a:rPr>
              <a:t>Trauma Stewardship, Laura van </a:t>
            </a:r>
            <a:r>
              <a:rPr lang="en-US" sz="2400" b="1" dirty="0" err="1">
                <a:solidFill>
                  <a:srgbClr val="22274E"/>
                </a:solidFill>
                <a:latin typeface="Baskerville" panose="02020502070401020303" pitchFamily="18" charset="0"/>
                <a:ea typeface="Baskerville" panose="02020502070401020303" pitchFamily="18" charset="0"/>
                <a:cs typeface="Libre Baskerville"/>
                <a:sym typeface="Libre Baskerville"/>
              </a:rPr>
              <a:t>Dernoot</a:t>
            </a:r>
            <a:r>
              <a:rPr lang="en-US" sz="2400" b="1" dirty="0">
                <a:solidFill>
                  <a:srgbClr val="22274E"/>
                </a:solidFill>
                <a:latin typeface="Baskerville" panose="02020502070401020303" pitchFamily="18" charset="0"/>
                <a:ea typeface="Baskerville" panose="02020502070401020303" pitchFamily="18" charset="0"/>
                <a:cs typeface="Libre Baskerville"/>
                <a:sym typeface="Libre Baskerville"/>
              </a:rPr>
              <a:t> Lipsky</a:t>
            </a:r>
            <a:endParaRPr b="1" dirty="0">
              <a:latin typeface="Baskerville" panose="02020502070401020303" pitchFamily="18" charset="0"/>
              <a:ea typeface="Baskerville" panose="02020502070401020303" pitchFamily="18" charset="0"/>
            </a:endParaRPr>
          </a:p>
          <a:p>
            <a:pPr marL="114300" lvl="0" indent="0" algn="l" rtl="0">
              <a:lnSpc>
                <a:spcPct val="115000"/>
              </a:lnSpc>
              <a:spcBef>
                <a:spcPts val="0"/>
              </a:spcBef>
              <a:spcAft>
                <a:spcPts val="0"/>
              </a:spcAft>
              <a:buSzPts val="1800"/>
              <a:buNone/>
            </a:pPr>
            <a:endParaRPr sz="2900" b="1" dirty="0">
              <a:solidFill>
                <a:srgbClr val="FBFBFB"/>
              </a:solidFill>
              <a:latin typeface="Libre Baskerville"/>
              <a:ea typeface="Libre Baskerville"/>
              <a:cs typeface="Libre Baskerville"/>
              <a:sym typeface="Libre Baskervill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 name="Google Shape;116;p7"/>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17" name="Google Shape;117;p7"/>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118" name="Google Shape;118;p7"/>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119" name="Google Shape;119;p7"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120" name="Google Shape;120;p7"/>
          <p:cNvSpPr txBox="1">
            <a:spLocks noGrp="1"/>
          </p:cNvSpPr>
          <p:nvPr>
            <p:ph type="body" idx="1"/>
          </p:nvPr>
        </p:nvSpPr>
        <p:spPr>
          <a:xfrm>
            <a:off x="598932" y="1082384"/>
            <a:ext cx="7946136" cy="2574827"/>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2016 study by the American Bar Association and </a:t>
            </a:r>
            <a:r>
              <a:rPr lang="en-US" sz="1400" dirty="0" err="1">
                <a:solidFill>
                  <a:srgbClr val="22274E"/>
                </a:solidFill>
                <a:latin typeface="Avenir"/>
                <a:ea typeface="Avenir"/>
                <a:cs typeface="Avenir"/>
                <a:sym typeface="Avenir"/>
              </a:rPr>
              <a:t>Hazeldon</a:t>
            </a:r>
            <a:r>
              <a:rPr lang="en-US" sz="1400" dirty="0">
                <a:solidFill>
                  <a:srgbClr val="22274E"/>
                </a:solidFill>
                <a:latin typeface="Avenir"/>
                <a:ea typeface="Avenir"/>
                <a:cs typeface="Avenir"/>
                <a:sym typeface="Avenir"/>
              </a:rPr>
              <a:t> Betty Ford Foundation found:</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between 21 and 36% practicing lawyers qualify as problem drinkers</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28% struggle with depression</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19% struggle with anxiety</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23% struggle with stress</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Highest rates of problem drinking and depression found in </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Lawyers in the first 10 years of their career</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Lawyers working at firms </a:t>
            </a:r>
            <a:endParaRPr dirty="0"/>
          </a:p>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Many lawyers felt “profound ambivalence” about their work</a:t>
            </a:r>
            <a:endParaRPr dirty="0"/>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a:p>
            <a:pPr marL="285750" lvl="0" indent="-219075" algn="just" rtl="0">
              <a:lnSpc>
                <a:spcPct val="130000"/>
              </a:lnSpc>
              <a:spcBef>
                <a:spcPts val="0"/>
              </a:spcBef>
              <a:spcAft>
                <a:spcPts val="0"/>
              </a:spcAft>
              <a:buClr>
                <a:srgbClr val="FBFBFB"/>
              </a:buClr>
              <a:buSzPts val="1050"/>
              <a:buFont typeface="Noto Sans Symbols"/>
              <a:buNone/>
            </a:pPr>
            <a:endParaRPr sz="1400" dirty="0">
              <a:solidFill>
                <a:srgbClr val="22274E"/>
              </a:solidFill>
              <a:latin typeface="Avenir"/>
              <a:ea typeface="Avenir"/>
              <a:cs typeface="Avenir"/>
              <a:sym typeface="Avenir"/>
            </a:endParaRPr>
          </a:p>
        </p:txBody>
      </p:sp>
      <p:sp>
        <p:nvSpPr>
          <p:cNvPr id="121" name="Google Shape;121;p7"/>
          <p:cNvSpPr txBox="1"/>
          <p:nvPr/>
        </p:nvSpPr>
        <p:spPr>
          <a:xfrm>
            <a:off x="271130" y="473734"/>
            <a:ext cx="6030081"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Lawyer Well-Being</a:t>
            </a:r>
            <a:endParaRPr dirty="0">
              <a:latin typeface="Baskerville Old Face" panose="02020602080505020303" pitchFamily="18" charset="77"/>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8"/>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28" name="Google Shape;128;p8"/>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129" name="Google Shape;129;p8"/>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130" name="Google Shape;130;p8"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131" name="Google Shape;131;p8"/>
          <p:cNvSpPr txBox="1">
            <a:spLocks noGrp="1"/>
          </p:cNvSpPr>
          <p:nvPr>
            <p:ph type="body" idx="1"/>
          </p:nvPr>
        </p:nvSpPr>
        <p:spPr>
          <a:xfrm>
            <a:off x="564660" y="934667"/>
            <a:ext cx="4887666" cy="3307508"/>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The ABA study found many don’t seek help because</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Denial about a problem</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Afraid of being judged</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Afraid it will harm professional reputation</a:t>
            </a:r>
            <a:endParaRPr dirty="0"/>
          </a:p>
          <a:p>
            <a:pPr marL="560070" lvl="0" indent="-285749" algn="just" rtl="0">
              <a:lnSpc>
                <a:spcPct val="130000"/>
              </a:lnSpc>
              <a:spcBef>
                <a:spcPts val="0"/>
              </a:spcBef>
              <a:spcAft>
                <a:spcPts val="0"/>
              </a:spcAft>
              <a:buClr>
                <a:srgbClr val="FBFBFB"/>
              </a:buClr>
              <a:buSzPts val="1050"/>
              <a:buFont typeface="Noto Sans Symbols"/>
              <a:buChar char="❖"/>
            </a:pPr>
            <a:r>
              <a:rPr lang="en-US" sz="1400" dirty="0">
                <a:solidFill>
                  <a:srgbClr val="22274E"/>
                </a:solidFill>
                <a:latin typeface="Avenir"/>
                <a:ea typeface="Avenir"/>
                <a:cs typeface="Avenir"/>
                <a:sym typeface="Avenir"/>
              </a:rPr>
              <a:t>Fear it will impact their license</a:t>
            </a:r>
            <a:endParaRPr dirty="0"/>
          </a:p>
          <a:p>
            <a:pPr marL="0" lvl="0" indent="0" algn="just" rtl="0">
              <a:lnSpc>
                <a:spcPct val="130000"/>
              </a:lnSpc>
              <a:spcBef>
                <a:spcPts val="0"/>
              </a:spcBef>
              <a:spcAft>
                <a:spcPts val="0"/>
              </a:spcAft>
              <a:buClr>
                <a:srgbClr val="FBFBFB"/>
              </a:buClr>
              <a:buSzPts val="1050"/>
              <a:buNone/>
            </a:pPr>
            <a:r>
              <a:rPr lang="en-US" sz="1400" dirty="0">
                <a:solidFill>
                  <a:srgbClr val="22274E"/>
                </a:solidFill>
                <a:latin typeface="Avenir"/>
                <a:ea typeface="Avenir"/>
                <a:cs typeface="Avenir"/>
                <a:sym typeface="Avenir"/>
              </a:rPr>
              <a:t>Lawyer Assistance Programs, which provide confidential services and support to judges, lawyers and law students who are facing substance use disorders or mental health issues</a:t>
            </a:r>
            <a:endParaRPr dirty="0"/>
          </a:p>
          <a:p>
            <a:pPr marL="0" lvl="0" indent="0" algn="just" rtl="0">
              <a:lnSpc>
                <a:spcPct val="130000"/>
              </a:lnSpc>
              <a:spcBef>
                <a:spcPts val="0"/>
              </a:spcBef>
              <a:spcAft>
                <a:spcPts val="0"/>
              </a:spcAft>
              <a:buClr>
                <a:srgbClr val="FBFBFB"/>
              </a:buClr>
              <a:buSzPts val="1050"/>
              <a:buNone/>
            </a:pPr>
            <a:endParaRPr sz="1400" dirty="0">
              <a:solidFill>
                <a:srgbClr val="22274E"/>
              </a:solidFill>
              <a:latin typeface="Avenir"/>
              <a:ea typeface="Avenir"/>
              <a:cs typeface="Avenir"/>
              <a:sym typeface="Avenir"/>
            </a:endParaRPr>
          </a:p>
          <a:p>
            <a:pPr marL="0" lvl="0" indent="0" algn="just" rtl="0">
              <a:lnSpc>
                <a:spcPct val="100000"/>
              </a:lnSpc>
              <a:spcBef>
                <a:spcPts val="0"/>
              </a:spcBef>
              <a:spcAft>
                <a:spcPts val="0"/>
              </a:spcAft>
              <a:buClr>
                <a:srgbClr val="FBFBFB"/>
              </a:buClr>
              <a:buSzPts val="1050"/>
              <a:buNone/>
            </a:pPr>
            <a:r>
              <a:rPr lang="en-US" sz="1400" dirty="0">
                <a:solidFill>
                  <a:srgbClr val="22274E"/>
                </a:solidFill>
                <a:latin typeface="Avenir"/>
                <a:ea typeface="Avenir"/>
                <a:cs typeface="Avenir"/>
                <a:sym typeface="Avenir"/>
              </a:rPr>
              <a:t>Visit:</a:t>
            </a:r>
            <a:endParaRPr dirty="0"/>
          </a:p>
          <a:p>
            <a:pPr marL="0" lvl="0" indent="0" algn="just" rtl="0">
              <a:lnSpc>
                <a:spcPct val="100000"/>
              </a:lnSpc>
              <a:spcBef>
                <a:spcPts val="0"/>
              </a:spcBef>
              <a:spcAft>
                <a:spcPts val="0"/>
              </a:spcAft>
              <a:buClr>
                <a:srgbClr val="FBFBFB"/>
              </a:buClr>
              <a:buSzPts val="1050"/>
              <a:buNone/>
            </a:pPr>
            <a:r>
              <a:rPr lang="en-US" sz="1400" u="sng" dirty="0">
                <a:solidFill>
                  <a:schemeClr val="lt1"/>
                </a:solidFill>
                <a:latin typeface="Avenir"/>
                <a:ea typeface="Avenir"/>
                <a:cs typeface="Avenir"/>
                <a:sym typeface="Avenir"/>
                <a:hlinkClick r:id="rId4">
                  <a:extLst>
                    <a:ext uri="{A12FA001-AC4F-418D-AE19-62706E023703}">
                      <ahyp:hlinkClr xmlns:ahyp="http://schemas.microsoft.com/office/drawing/2018/hyperlinkcolor" val="tx"/>
                    </a:ext>
                  </a:extLst>
                </a:hlinkClick>
              </a:rPr>
              <a:t>https://www.americanbar.org/groups/lawyer_assistance/resources/lap_programs_by_state/</a:t>
            </a:r>
            <a:r>
              <a:rPr lang="en-US" sz="1400" dirty="0">
                <a:solidFill>
                  <a:schemeClr val="lt1"/>
                </a:solidFill>
                <a:latin typeface="Avenir"/>
                <a:ea typeface="Avenir"/>
                <a:cs typeface="Avenir"/>
                <a:sym typeface="Avenir"/>
              </a:rPr>
              <a:t> </a:t>
            </a:r>
            <a:endParaRPr dirty="0"/>
          </a:p>
          <a:p>
            <a:pPr marL="0" lvl="0" indent="0" algn="just" rtl="0">
              <a:lnSpc>
                <a:spcPct val="130000"/>
              </a:lnSpc>
              <a:spcBef>
                <a:spcPts val="0"/>
              </a:spcBef>
              <a:spcAft>
                <a:spcPts val="0"/>
              </a:spcAft>
              <a:buClr>
                <a:srgbClr val="FBFBFB"/>
              </a:buClr>
              <a:buSzPts val="1050"/>
              <a:buNone/>
            </a:pPr>
            <a:endParaRPr sz="1400" dirty="0">
              <a:solidFill>
                <a:srgbClr val="22274E"/>
              </a:solidFill>
              <a:latin typeface="Avenir"/>
              <a:ea typeface="Avenir"/>
              <a:cs typeface="Avenir"/>
              <a:sym typeface="Avenir"/>
            </a:endParaRPr>
          </a:p>
        </p:txBody>
      </p:sp>
      <p:sp>
        <p:nvSpPr>
          <p:cNvPr id="132" name="Google Shape;132;p8"/>
          <p:cNvSpPr txBox="1"/>
          <p:nvPr/>
        </p:nvSpPr>
        <p:spPr>
          <a:xfrm>
            <a:off x="271130" y="473734"/>
            <a:ext cx="6030081"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For Additional Assistance</a:t>
            </a:r>
            <a:endParaRPr dirty="0">
              <a:latin typeface="Baskerville Old Face" panose="02020602080505020303" pitchFamily="18" charset="77"/>
            </a:endParaRPr>
          </a:p>
        </p:txBody>
      </p:sp>
      <p:pic>
        <p:nvPicPr>
          <p:cNvPr id="133" name="Google Shape;133;p8"/>
          <p:cNvPicPr preferRelativeResize="0"/>
          <p:nvPr/>
        </p:nvPicPr>
        <p:blipFill rotWithShape="1">
          <a:blip r:embed="rId5">
            <a:alphaModFix/>
          </a:blip>
          <a:srcRect/>
          <a:stretch/>
        </p:blipFill>
        <p:spPr>
          <a:xfrm>
            <a:off x="5537788" y="1065187"/>
            <a:ext cx="3520750" cy="1943136"/>
          </a:xfrm>
          <a:prstGeom prst="rect">
            <a:avLst/>
          </a:prstGeom>
          <a:noFill/>
          <a:ln>
            <a:noFill/>
          </a:ln>
          <a:effectLst>
            <a:outerShdw blurRad="127000" dist="50800" dir="5400000" algn="ctr" rotWithShape="0">
              <a:srgbClr val="000000">
                <a:alpha val="4274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p:nvPr/>
        </p:nvSpPr>
        <p:spPr>
          <a:xfrm>
            <a:off x="0" y="0"/>
            <a:ext cx="9144000" cy="4514360"/>
          </a:xfrm>
          <a:prstGeom prst="rect">
            <a:avLst/>
          </a:prstGeom>
          <a:solidFill>
            <a:srgbClr val="99AFD7">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 name="Google Shape;139;p9"/>
          <p:cNvSpPr/>
          <p:nvPr/>
        </p:nvSpPr>
        <p:spPr>
          <a:xfrm>
            <a:off x="0" y="4514360"/>
            <a:ext cx="9144000" cy="630936"/>
          </a:xfrm>
          <a:prstGeom prst="rect">
            <a:avLst/>
          </a:prstGeom>
          <a:solidFill>
            <a:srgbClr val="BFBFBF">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40" name="Google Shape;140;p9"/>
          <p:cNvCxnSpPr/>
          <p:nvPr/>
        </p:nvCxnSpPr>
        <p:spPr>
          <a:xfrm>
            <a:off x="271131" y="404037"/>
            <a:ext cx="8601739" cy="0"/>
          </a:xfrm>
          <a:prstGeom prst="straightConnector1">
            <a:avLst/>
          </a:prstGeom>
          <a:noFill/>
          <a:ln w="19050" cap="flat" cmpd="sng">
            <a:solidFill>
              <a:srgbClr val="00AEEF"/>
            </a:solidFill>
            <a:prstDash val="solid"/>
            <a:round/>
            <a:headEnd type="none" w="sm" len="sm"/>
            <a:tailEnd type="none" w="sm" len="sm"/>
          </a:ln>
        </p:spPr>
      </p:cxnSp>
      <p:sp>
        <p:nvSpPr>
          <p:cNvPr id="141" name="Google Shape;141;p9"/>
          <p:cNvSpPr txBox="1"/>
          <p:nvPr/>
        </p:nvSpPr>
        <p:spPr>
          <a:xfrm>
            <a:off x="363705" y="4742022"/>
            <a:ext cx="19179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Baskerville Old Face" panose="02020602080505020303" pitchFamily="18" charset="77"/>
                <a:ea typeface="Libre Baskerville"/>
                <a:cs typeface="Libre Baskerville"/>
                <a:sym typeface="Libre Baskerville"/>
              </a:rPr>
              <a:t>Prosecutor Well-Being</a:t>
            </a:r>
            <a:endParaRPr dirty="0">
              <a:latin typeface="Baskerville Old Face" panose="02020602080505020303" pitchFamily="18" charset="77"/>
            </a:endParaRPr>
          </a:p>
        </p:txBody>
      </p:sp>
      <p:pic>
        <p:nvPicPr>
          <p:cNvPr id="142" name="Google Shape;142;p9" descr="Logo&#10;&#10;Description automatically generated"/>
          <p:cNvPicPr preferRelativeResize="0"/>
          <p:nvPr/>
        </p:nvPicPr>
        <p:blipFill rotWithShape="1">
          <a:blip r:embed="rId3">
            <a:alphaModFix/>
          </a:blip>
          <a:srcRect/>
          <a:stretch/>
        </p:blipFill>
        <p:spPr>
          <a:xfrm>
            <a:off x="180825" y="4780106"/>
            <a:ext cx="182880" cy="182880"/>
          </a:xfrm>
          <a:prstGeom prst="rect">
            <a:avLst/>
          </a:prstGeom>
          <a:noFill/>
          <a:ln>
            <a:noFill/>
          </a:ln>
        </p:spPr>
      </p:pic>
      <p:sp>
        <p:nvSpPr>
          <p:cNvPr id="143" name="Google Shape;143;p9"/>
          <p:cNvSpPr txBox="1">
            <a:spLocks noGrp="1"/>
          </p:cNvSpPr>
          <p:nvPr>
            <p:ph type="body" idx="1"/>
          </p:nvPr>
        </p:nvSpPr>
        <p:spPr>
          <a:xfrm>
            <a:off x="598932" y="1082384"/>
            <a:ext cx="7946136" cy="3027371"/>
          </a:xfrm>
          <a:prstGeom prst="rect">
            <a:avLst/>
          </a:prstGeom>
          <a:noFill/>
          <a:ln>
            <a:noFill/>
          </a:ln>
        </p:spPr>
        <p:txBody>
          <a:bodyPr spcFirstLastPara="1" wrap="square" lIns="91425" tIns="91425" rIns="91425" bIns="91425" anchor="t" anchorCtr="0">
            <a:noAutofit/>
          </a:bodyPr>
          <a:lstStyle/>
          <a:p>
            <a:pPr marL="285750" lvl="0" indent="-285750"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Challenges unique to a prosecutor:</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Given a lot of responsibility and autonomy with relatively little experience  </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Handling cases with difficult issues - rape, murder, child abuse</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Working within the inherent inequities in the justice system </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Decisions have an impact on others - people go to prison</a:t>
            </a:r>
            <a:endParaRPr/>
          </a:p>
          <a:p>
            <a:pPr marL="560070" lvl="0" indent="-285749" algn="just" rtl="0">
              <a:lnSpc>
                <a:spcPct val="130000"/>
              </a:lnSpc>
              <a:spcBef>
                <a:spcPts val="0"/>
              </a:spcBef>
              <a:spcAft>
                <a:spcPts val="0"/>
              </a:spcAft>
              <a:buClr>
                <a:srgbClr val="FBFBFB"/>
              </a:buClr>
              <a:buSzPts val="1050"/>
              <a:buFont typeface="Noto Sans Symbols"/>
              <a:buChar char="❖"/>
            </a:pPr>
            <a:r>
              <a:rPr lang="en-US" sz="1400">
                <a:solidFill>
                  <a:srgbClr val="22274E"/>
                </a:solidFill>
                <a:latin typeface="Avenir"/>
                <a:ea typeface="Avenir"/>
                <a:cs typeface="Avenir"/>
                <a:sym typeface="Avenir"/>
              </a:rPr>
              <a:t>Under-resourced / too many cases </a:t>
            </a:r>
            <a:endParaRPr/>
          </a:p>
        </p:txBody>
      </p:sp>
      <p:sp>
        <p:nvSpPr>
          <p:cNvPr id="144" name="Google Shape;144;p9"/>
          <p:cNvSpPr txBox="1"/>
          <p:nvPr/>
        </p:nvSpPr>
        <p:spPr>
          <a:xfrm>
            <a:off x="271130" y="473734"/>
            <a:ext cx="7252300" cy="608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rgbClr val="FBFBFB"/>
                </a:solidFill>
                <a:latin typeface="Baskerville Old Face" panose="02020602080505020303" pitchFamily="18" charset="77"/>
                <a:ea typeface="Libre Baskerville"/>
                <a:cs typeface="Libre Baskerville"/>
                <a:sym typeface="Libre Baskerville"/>
              </a:rPr>
              <a:t>Prosecutor Well-Being </a:t>
            </a:r>
            <a:endParaRPr dirty="0">
              <a:latin typeface="Baskerville Old Face" panose="02020602080505020303" pitchFamily="18" charset="77"/>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2841</Words>
  <Application>Microsoft Macintosh PowerPoint</Application>
  <PresentationFormat>On-screen Show (16:9)</PresentationFormat>
  <Paragraphs>363</Paragraphs>
  <Slides>47</Slides>
  <Notes>47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Libre Baskerville</vt:lpstr>
      <vt:lpstr>Baskerville</vt:lpstr>
      <vt:lpstr>Baskerville Old Face</vt:lpstr>
      <vt:lpstr>Arial</vt:lpstr>
      <vt:lpstr>Noto Sans Symbols</vt:lpstr>
      <vt:lpstr>Avenir</vt:lpstr>
      <vt:lpstr>Simple Light</vt:lpstr>
      <vt:lpstr>Prosecutor Well-Being</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Prosecutor Well-Being</dc:title>
  <cp:lastModifiedBy>Shanakay Salmon</cp:lastModifiedBy>
  <cp:revision>10</cp:revision>
  <dcterms:modified xsi:type="dcterms:W3CDTF">2021-03-17T00:10:41Z</dcterms:modified>
</cp:coreProperties>
</file>